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8" r:id="rId2"/>
    <p:sldId id="279" r:id="rId3"/>
    <p:sldId id="281" r:id="rId4"/>
    <p:sldId id="270" r:id="rId5"/>
    <p:sldId id="282" r:id="rId6"/>
    <p:sldId id="283" r:id="rId7"/>
    <p:sldId id="280" r:id="rId8"/>
    <p:sldId id="272" r:id="rId9"/>
    <p:sldId id="273" r:id="rId10"/>
    <p:sldId id="274" r:id="rId11"/>
    <p:sldId id="275" r:id="rId12"/>
    <p:sldId id="276" r:id="rId13"/>
    <p:sldId id="277" r:id="rId14"/>
    <p:sldId id="259" r:id="rId15"/>
  </p:sldIdLst>
  <p:sldSz cx="12192000" cy="6858000"/>
  <p:notesSz cx="6858000" cy="9144000"/>
  <p:embeddedFontLst>
    <p:embeddedFont>
      <p:font typeface="Adelle" panose="02000503060000020004" pitchFamily="2" charset="0"/>
      <p:regular r:id="rId16"/>
      <p:bold r:id="rId17"/>
      <p:italic r:id="rId18"/>
      <p:boldItalic r:id="rId1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565A"/>
    <a:srgbClr val="D8D8D8"/>
    <a:srgbClr val="7FA9AE"/>
    <a:srgbClr val="CB333B"/>
    <a:srgbClr val="A2A569"/>
    <a:srgbClr val="A69F88"/>
    <a:srgbClr val="4B4B4B"/>
    <a:srgbClr val="A69D90"/>
    <a:srgbClr val="EAEAEA"/>
    <a:srgbClr val="8D90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8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4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13" name="Marcador de texto 12"/>
          <p:cNvSpPr>
            <a:spLocks noGrp="1"/>
          </p:cNvSpPr>
          <p:nvPr>
            <p:ph type="body" sz="quarter" idx="11" hasCustomPrompt="1"/>
          </p:nvPr>
        </p:nvSpPr>
        <p:spPr>
          <a:xfrm>
            <a:off x="835909" y="3541425"/>
            <a:ext cx="4183200" cy="864000"/>
          </a:xfrm>
        </p:spPr>
        <p:txBody>
          <a:bodyPr/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lvl="0"/>
            <a:r>
              <a:rPr lang="es-ES" dirty="0" smtClean="0"/>
              <a:t>Haga clic para modificar el estilo de subtítulo</a:t>
            </a:r>
          </a:p>
        </p:txBody>
      </p:sp>
    </p:spTree>
    <p:extLst>
      <p:ext uri="{BB962C8B-B14F-4D97-AF65-F5344CB8AC3E}">
        <p14:creationId xmlns:p14="http://schemas.microsoft.com/office/powerpoint/2010/main" val="3479650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 con logo cliente">
    <p:bg>
      <p:bgPr>
        <a:blipFill dpi="0" rotWithShape="1">
          <a:blip r:embed="rId2">
            <a:lum/>
          </a:blip>
          <a:srcRect/>
          <a:stretch>
            <a:fillRect t="-13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542708"/>
            <a:ext cx="2726267" cy="375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n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1" y="425450"/>
            <a:ext cx="4827600" cy="3813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571156"/>
            <a:ext cx="4826000" cy="378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ítulo 1"/>
          <p:cNvSpPr>
            <a:spLocks noGrp="1"/>
          </p:cNvSpPr>
          <p:nvPr>
            <p:ph type="ctrTitle"/>
          </p:nvPr>
        </p:nvSpPr>
        <p:spPr>
          <a:xfrm>
            <a:off x="836576" y="1793682"/>
            <a:ext cx="4182893" cy="1640191"/>
          </a:xfrm>
        </p:spPr>
        <p:txBody>
          <a:bodyPr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17" name="Rectangle 5"/>
          <p:cNvSpPr txBox="1">
            <a:spLocks noChangeArrowheads="1"/>
          </p:cNvSpPr>
          <p:nvPr userDrawn="1"/>
        </p:nvSpPr>
        <p:spPr bwMode="auto">
          <a:xfrm>
            <a:off x="821267" y="5798671"/>
            <a:ext cx="2302933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38100" tIns="38100" rIns="38100" bIns="38100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64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l" eaLnBrk="1" hangingPunct="1">
              <a:lnSpc>
                <a:spcPct val="120000"/>
              </a:lnSpc>
              <a:defRPr/>
            </a:pPr>
            <a:r>
              <a:rPr lang="en-US" sz="900" b="1" i="0" dirty="0" smtClean="0">
                <a:solidFill>
                  <a:srgbClr val="CB333B"/>
                </a:solidFill>
                <a:latin typeface="Adelle"/>
                <a:ea typeface="ヒラギノ角ゴ ProN W3" charset="0"/>
                <a:cs typeface="Adelle"/>
                <a:sym typeface="Arial" charset="0"/>
              </a:rPr>
              <a:t>www.llorenteycuenca.com</a:t>
            </a:r>
            <a:endParaRPr lang="en-US" sz="900" b="1" i="0" dirty="0">
              <a:solidFill>
                <a:srgbClr val="CB333B"/>
              </a:solidFill>
              <a:latin typeface="Adelle"/>
              <a:ea typeface="ヒラギノ角ゴ ProN W3" charset="0"/>
              <a:cs typeface="Adelle"/>
              <a:sym typeface="Arial" charset="0"/>
            </a:endParaRPr>
          </a:p>
        </p:txBody>
      </p:sp>
      <p:sp>
        <p:nvSpPr>
          <p:cNvPr id="18" name="Marcador de texto 13"/>
          <p:cNvSpPr>
            <a:spLocks noGrp="1"/>
          </p:cNvSpPr>
          <p:nvPr>
            <p:ph type="body" sz="quarter" idx="10" hasCustomPrompt="1"/>
          </p:nvPr>
        </p:nvSpPr>
        <p:spPr>
          <a:xfrm>
            <a:off x="836576" y="4683738"/>
            <a:ext cx="4182533" cy="316284"/>
          </a:xfrm>
        </p:spPr>
        <p:txBody>
          <a:bodyPr anchor="ctr"/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lvl="0"/>
            <a:r>
              <a:rPr lang="es-ES" dirty="0" smtClean="0"/>
              <a:t>Ciudad, fecha</a:t>
            </a:r>
            <a:endParaRPr lang="es-ES" dirty="0"/>
          </a:p>
        </p:txBody>
      </p:sp>
      <p:sp>
        <p:nvSpPr>
          <p:cNvPr id="5" name="Marcador de posición de imagen 4"/>
          <p:cNvSpPr>
            <a:spLocks noGrp="1"/>
          </p:cNvSpPr>
          <p:nvPr>
            <p:ph type="pic" sz="quarter" idx="11" hasCustomPrompt="1"/>
          </p:nvPr>
        </p:nvSpPr>
        <p:spPr>
          <a:xfrm>
            <a:off x="826488" y="3695813"/>
            <a:ext cx="4182533" cy="709612"/>
          </a:xfrm>
        </p:spPr>
        <p:txBody>
          <a:bodyPr/>
          <a:lstStyle>
            <a:lvl1pPr>
              <a:spcAft>
                <a:spcPts val="0"/>
              </a:spcAft>
              <a:defRPr>
                <a:solidFill>
                  <a:srgbClr val="53565A"/>
                </a:solidFill>
              </a:defRPr>
            </a:lvl1pPr>
          </a:lstStyle>
          <a:p>
            <a:r>
              <a:rPr lang="es-ES" dirty="0" smtClean="0"/>
              <a:t>Logo cliente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054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Índ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21464" y="1776991"/>
            <a:ext cx="10515600" cy="4351338"/>
          </a:xfrm>
        </p:spPr>
        <p:txBody>
          <a:bodyPr>
            <a:normAutofit/>
          </a:bodyPr>
          <a:lstStyle>
            <a:lvl1pPr marL="342900" indent="-342900">
              <a:buClr>
                <a:srgbClr val="7FA9AE"/>
              </a:buClr>
              <a:buSzPct val="100000"/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1pPr>
            <a:lvl2pPr marL="8001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2000" b="1">
                <a:solidFill>
                  <a:srgbClr val="7FA9AE"/>
                </a:solidFill>
              </a:defRPr>
            </a:lvl2pPr>
            <a:lvl3pPr marL="12573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800" b="1">
                <a:solidFill>
                  <a:srgbClr val="7FA9AE"/>
                </a:solidFill>
              </a:defRPr>
            </a:lvl3pPr>
            <a:lvl4pPr marL="17145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4pPr>
            <a:lvl5pPr marL="2171700" indent="-342900">
              <a:buClr>
                <a:srgbClr val="7FA9AE"/>
              </a:buClr>
              <a:buFont typeface="Arial" panose="020B0604020202020204" pitchFamily="34" charset="0"/>
              <a:buChar char="•"/>
              <a:defRPr sz="1600" b="1">
                <a:solidFill>
                  <a:srgbClr val="7FA9AE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3381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con viñetas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4578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, lista numerada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4B4B4B"/>
              </a:buClr>
              <a:buSzPct val="100000"/>
              <a:buFont typeface="+mj-lt"/>
              <a:buAutoNum type="arabicPeriod"/>
              <a:defRPr/>
            </a:lvl1pPr>
            <a:lvl2pPr marL="800100" indent="-342900">
              <a:buSzPct val="100000"/>
              <a:buFont typeface="+mj-lt"/>
              <a:buAutoNum type="alphaLcPeriod"/>
              <a:defRPr/>
            </a:lvl2pPr>
            <a:lvl3pPr marL="1314450" indent="-400050">
              <a:buSzPct val="100000"/>
              <a:buFont typeface="+mj-lt"/>
              <a:buAutoNum type="romanLcPeriod"/>
              <a:defRPr/>
            </a:lvl3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2360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695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303507"/>
            <a:ext cx="10515600" cy="4824823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4927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con bullets si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42037" y="1309107"/>
            <a:ext cx="10395027" cy="4689331"/>
          </a:xfrm>
        </p:spPr>
        <p:txBody>
          <a:bodyPr/>
          <a:lstStyle>
            <a:lvl1pPr>
              <a:defRPr>
                <a:solidFill>
                  <a:srgbClr val="53565A"/>
                </a:solidFill>
              </a:defRPr>
            </a:lvl1pPr>
            <a:lvl2pPr>
              <a:defRPr>
                <a:solidFill>
                  <a:srgbClr val="53565A"/>
                </a:solidFill>
              </a:defRPr>
            </a:lvl2pPr>
            <a:lvl3pPr>
              <a:defRPr>
                <a:solidFill>
                  <a:srgbClr val="53565A"/>
                </a:solidFill>
              </a:defRPr>
            </a:lvl3pPr>
            <a:lvl4pPr>
              <a:defRPr>
                <a:solidFill>
                  <a:srgbClr val="53565A"/>
                </a:solidFill>
              </a:defRPr>
            </a:lvl4pPr>
            <a:lvl5pPr>
              <a:defRPr>
                <a:solidFill>
                  <a:srgbClr val="53565A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370481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Desta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8104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acado +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196503"/>
            <a:ext cx="10515600" cy="4931827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87916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stacado + imagen como fo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ción de imagen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62230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 smtClean="0"/>
          </a:p>
        </p:txBody>
      </p:sp>
      <p:sp>
        <p:nvSpPr>
          <p:cNvPr id="6" name="Marcador de texto 5"/>
          <p:cNvSpPr>
            <a:spLocks noGrp="1"/>
          </p:cNvSpPr>
          <p:nvPr>
            <p:ph type="body" sz="quarter" idx="11"/>
          </p:nvPr>
        </p:nvSpPr>
        <p:spPr>
          <a:xfrm>
            <a:off x="856485" y="1137361"/>
            <a:ext cx="8676217" cy="1479381"/>
          </a:xfrm>
          <a:solidFill>
            <a:schemeClr val="bg1">
              <a:alpha val="70000"/>
            </a:schemeClr>
          </a:solidFill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7601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1_Encabezado de sección">
    <p:bg>
      <p:bgPr>
        <a:solidFill>
          <a:srgbClr val="CB33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89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2_Encabezado de sección">
    <p:bg>
      <p:bgPr>
        <a:solidFill>
          <a:srgbClr val="7FA9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2147490"/>
            <a:ext cx="10515600" cy="1189104"/>
          </a:xfrm>
        </p:spPr>
        <p:txBody>
          <a:bodyPr anchor="ctr">
            <a:normAutofit/>
          </a:bodyPr>
          <a:lstStyle>
            <a:lvl1pPr marL="0" indent="0">
              <a:lnSpc>
                <a:spcPct val="100000"/>
              </a:lnSpc>
              <a:buFont typeface="+mj-lt"/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3519421"/>
            <a:ext cx="10515600" cy="1500187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pic>
        <p:nvPicPr>
          <p:cNvPr id="7" name="Imagen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601657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911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2473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856035"/>
            <a:ext cx="10515600" cy="5544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9" y="1741248"/>
            <a:ext cx="5157787" cy="744371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9" y="259262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 dirty="0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1" y="1741247"/>
            <a:ext cx="5183188" cy="744372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1" y="259262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8809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3820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72027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ción de imagen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7177805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 dirty="0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8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7098631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135695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Gráfico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4" name="Marcador de gráfico 2"/>
          <p:cNvSpPr>
            <a:spLocks noGrp="1"/>
          </p:cNvSpPr>
          <p:nvPr>
            <p:ph type="chart" sz="quarter" idx="13"/>
          </p:nvPr>
        </p:nvSpPr>
        <p:spPr>
          <a:xfrm>
            <a:off x="4565088" y="1793776"/>
            <a:ext cx="6788712" cy="4032424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 gráfico</a:t>
            </a:r>
            <a:endParaRPr lang="es-ES" dirty="0"/>
          </a:p>
        </p:txBody>
      </p:sp>
      <p:sp>
        <p:nvSpPr>
          <p:cNvPr id="5" name="Marcador de texto 7"/>
          <p:cNvSpPr>
            <a:spLocks noGrp="1"/>
          </p:cNvSpPr>
          <p:nvPr>
            <p:ph type="body" sz="quarter" idx="14"/>
          </p:nvPr>
        </p:nvSpPr>
        <p:spPr>
          <a:xfrm>
            <a:off x="721785" y="1793777"/>
            <a:ext cx="3687233" cy="4032424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217764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ar +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6" name="Marcador de tabla 4"/>
          <p:cNvSpPr>
            <a:spLocks noGrp="1"/>
          </p:cNvSpPr>
          <p:nvPr>
            <p:ph type="tbl" sz="quarter" idx="14"/>
          </p:nvPr>
        </p:nvSpPr>
        <p:spPr>
          <a:xfrm>
            <a:off x="721464" y="1673425"/>
            <a:ext cx="10512403" cy="3054219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400" b="0" i="0">
                <a:solidFill>
                  <a:srgbClr val="4B4B4B"/>
                </a:solidFill>
                <a:latin typeface="Adelle"/>
                <a:cs typeface="Adelle"/>
              </a:defRPr>
            </a:lvl1pPr>
          </a:lstStyle>
          <a:p>
            <a:r>
              <a:rPr lang="es-ES" smtClean="0"/>
              <a:t>Haga clic en el icono para agregar una tabla</a:t>
            </a:r>
            <a:endParaRPr lang="es-ES_tradnl" dirty="0" smtClean="0"/>
          </a:p>
        </p:txBody>
      </p:sp>
      <p:sp>
        <p:nvSpPr>
          <p:cNvPr id="7" name="Marcador de texto 7"/>
          <p:cNvSpPr>
            <a:spLocks noGrp="1"/>
          </p:cNvSpPr>
          <p:nvPr>
            <p:ph type="body" sz="quarter" idx="15"/>
          </p:nvPr>
        </p:nvSpPr>
        <p:spPr>
          <a:xfrm>
            <a:off x="721784" y="5019471"/>
            <a:ext cx="10512083" cy="11284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9733138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cierre"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1741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721464" y="929332"/>
            <a:ext cx="10515600" cy="6173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1464" y="181589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pic>
        <p:nvPicPr>
          <p:cNvPr id="7" name="Imagen 1"/>
          <p:cNvPicPr>
            <a:picLocks noChangeAspect="1"/>
          </p:cNvPicPr>
          <p:nvPr userDrawn="1"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3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43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75" r:id="rId3"/>
    <p:sldLayoutId id="2147483650" r:id="rId4"/>
    <p:sldLayoutId id="2147483664" r:id="rId5"/>
    <p:sldLayoutId id="2147483663" r:id="rId6"/>
    <p:sldLayoutId id="2147483678" r:id="rId7"/>
    <p:sldLayoutId id="2147483677" r:id="rId8"/>
    <p:sldLayoutId id="2147483668" r:id="rId9"/>
    <p:sldLayoutId id="2147483669" r:id="rId10"/>
    <p:sldLayoutId id="2147483670" r:id="rId11"/>
    <p:sldLayoutId id="2147483662" r:id="rId12"/>
    <p:sldLayoutId id="2147483676" r:id="rId13"/>
    <p:sldLayoutId id="2147483652" r:id="rId14"/>
    <p:sldLayoutId id="2147483653" r:id="rId15"/>
    <p:sldLayoutId id="2147483654" r:id="rId16"/>
    <p:sldLayoutId id="2147483655" r:id="rId17"/>
    <p:sldLayoutId id="2147483665" r:id="rId18"/>
    <p:sldLayoutId id="2147483671" r:id="rId19"/>
    <p:sldLayoutId id="2147483672" r:id="rId20"/>
    <p:sldLayoutId id="2147483673" r:id="rId21"/>
    <p:sldLayoutId id="2147483674" r:id="rId22"/>
    <p:sldLayoutId id="2147483661" r:id="rId23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rgbClr val="CB333B"/>
          </a:solidFill>
          <a:latin typeface="Adelle" panose="0200050306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120000"/>
        <a:buFont typeface="Arial" panose="020B0604020202020204" pitchFamily="34" charset="0"/>
        <a:buChar char="•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75000"/>
        <a:buFont typeface="Courier New" panose="02070309020205020404" pitchFamily="49" charset="0"/>
        <a:buChar char="o"/>
        <a:defRPr sz="16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rgbClr val="4B4B4B"/>
        </a:buClr>
        <a:buSzPct val="90000"/>
        <a:buFont typeface="Wingdings" panose="05000000000000000000" pitchFamily="2" charset="2"/>
        <a:buChar char="§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rgbClr val="53565A"/>
          </a:solidFill>
          <a:latin typeface="Adelle" panose="02000503060000020004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La (R)evolución de la comunicación y de los Asuntos Públicos</a:t>
            </a:r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ES" dirty="0" smtClean="0"/>
              <a:t>De los públicos a las Comunidades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01449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Índice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 smtClean="0"/>
              <a:t>Las comunidades</a:t>
            </a:r>
          </a:p>
          <a:p>
            <a:r>
              <a:rPr lang="es-ES" dirty="0" smtClean="0"/>
              <a:t>Caso </a:t>
            </a:r>
            <a:r>
              <a:rPr lang="es-ES" dirty="0" err="1" smtClean="0"/>
              <a:t>Pavofrío</a:t>
            </a:r>
            <a:endParaRPr lang="es-ES" dirty="0" smtClean="0"/>
          </a:p>
          <a:p>
            <a:r>
              <a:rPr lang="es-ES"/>
              <a:t>Caso </a:t>
            </a:r>
            <a:r>
              <a:rPr lang="es-ES" smtClean="0"/>
              <a:t>AVON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514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Las comunidades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80900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De los públicos a las comunidades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1" t="21460"/>
          <a:stretch/>
        </p:blipFill>
        <p:spPr>
          <a:xfrm>
            <a:off x="813816" y="1472184"/>
            <a:ext cx="7138038" cy="538581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6687843" y="2439291"/>
            <a:ext cx="44625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53565A"/>
                </a:solidFill>
              </a:rPr>
              <a:t>Una </a:t>
            </a:r>
            <a:r>
              <a:rPr lang="es-ES" dirty="0">
                <a:solidFill>
                  <a:srgbClr val="53565A"/>
                </a:solidFill>
              </a:rPr>
              <a:t>comunidad se define por el </a:t>
            </a:r>
            <a:r>
              <a:rPr lang="es-ES" b="1" dirty="0">
                <a:solidFill>
                  <a:srgbClr val="53565A"/>
                </a:solidFill>
              </a:rPr>
              <a:t>"sentido de pertenencia" </a:t>
            </a:r>
            <a:r>
              <a:rPr lang="es-ES" dirty="0">
                <a:solidFill>
                  <a:srgbClr val="53565A"/>
                </a:solidFill>
              </a:rPr>
              <a:t>de las personas que la componen, relacionado con ciertos </a:t>
            </a:r>
            <a:r>
              <a:rPr lang="es-ES" b="1" dirty="0">
                <a:solidFill>
                  <a:srgbClr val="53565A"/>
                </a:solidFill>
              </a:rPr>
              <a:t>"valores y propósitos" </a:t>
            </a:r>
            <a:r>
              <a:rPr lang="es-ES" dirty="0">
                <a:solidFill>
                  <a:srgbClr val="53565A"/>
                </a:solidFill>
              </a:rPr>
              <a:t>compartidos, que se activan de forma especial cuando confluyen en una </a:t>
            </a:r>
            <a:r>
              <a:rPr lang="es-ES" b="1" dirty="0">
                <a:solidFill>
                  <a:srgbClr val="53565A"/>
                </a:solidFill>
              </a:rPr>
              <a:t>"causa" </a:t>
            </a:r>
            <a:r>
              <a:rPr lang="es-ES" dirty="0">
                <a:solidFill>
                  <a:srgbClr val="53565A"/>
                </a:solidFill>
              </a:rPr>
              <a:t>común</a:t>
            </a:r>
          </a:p>
        </p:txBody>
      </p:sp>
    </p:spTree>
    <p:extLst>
      <p:ext uri="{BB962C8B-B14F-4D97-AF65-F5344CB8AC3E}">
        <p14:creationId xmlns:p14="http://schemas.microsoft.com/office/powerpoint/2010/main" val="4093666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Pavofrío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17941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</a:t>
            </a:r>
            <a:r>
              <a:rPr lang="es-ES" dirty="0" err="1" smtClean="0"/>
              <a:t>Pavofrío</a:t>
            </a:r>
            <a:endParaRPr lang="es-ES" dirty="0"/>
          </a:p>
        </p:txBody>
      </p:sp>
      <p:sp>
        <p:nvSpPr>
          <p:cNvPr id="7" name="Rectángulo 6"/>
          <p:cNvSpPr/>
          <p:nvPr/>
        </p:nvSpPr>
        <p:spPr>
          <a:xfrm>
            <a:off x="987090" y="2208095"/>
            <a:ext cx="85741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>
                <a:solidFill>
                  <a:srgbClr val="53565A"/>
                </a:solidFill>
                <a:latin typeface="+mj-lt"/>
              </a:rPr>
              <a:t>Se busca generar conversación positiva en el territorio del empoderamiento de la </a:t>
            </a:r>
            <a:r>
              <a:rPr lang="es-ES" sz="1400" b="1" dirty="0" smtClean="0">
                <a:solidFill>
                  <a:srgbClr val="53565A"/>
                </a:solidFill>
                <a:latin typeface="+mj-lt"/>
              </a:rPr>
              <a:t>mujer.</a:t>
            </a:r>
            <a:endParaRPr lang="es-ES" sz="1400" b="1" dirty="0">
              <a:latin typeface="+mj-lt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052166" y="1678906"/>
            <a:ext cx="6415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Reto</a:t>
            </a:r>
            <a:endParaRPr lang="es-ES" sz="1600" dirty="0">
              <a:latin typeface="+mj-lt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987090" y="2017460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Rectángulo 9"/>
          <p:cNvSpPr/>
          <p:nvPr/>
        </p:nvSpPr>
        <p:spPr>
          <a:xfrm>
            <a:off x="985610" y="3558668"/>
            <a:ext cx="428659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err="1" smtClean="0">
                <a:solidFill>
                  <a:srgbClr val="53565A"/>
                </a:solidFill>
                <a:latin typeface="+mj-lt"/>
              </a:rPr>
              <a:t>Mommy-bloggers</a:t>
            </a:r>
            <a:endParaRPr lang="es-ES" sz="1400" b="1" dirty="0" smtClean="0">
              <a:solidFill>
                <a:srgbClr val="53565A"/>
              </a:solidFill>
              <a:latin typeface="+mj-lt"/>
            </a:endParaRPr>
          </a:p>
          <a:p>
            <a:endParaRPr lang="es-ES" sz="1400" b="1" dirty="0" smtClean="0">
              <a:solidFill>
                <a:srgbClr val="53565A"/>
              </a:solidFill>
              <a:latin typeface="+mj-lt"/>
            </a:endParaRPr>
          </a:p>
          <a:p>
            <a:r>
              <a:rPr lang="es-ES" sz="1400" i="1" dirty="0">
                <a:solidFill>
                  <a:srgbClr val="53565A"/>
                </a:solidFill>
                <a:latin typeface="+mj-lt"/>
              </a:rPr>
              <a:t>Madres que se identifican con el propósito de brindar el mejor futuro a sus hijas e hijos compartiendo experiencias y conocimientos a través de los medios sociales sobre intereses comunes como la maternidad, la educación, la conciliación laboral, su desarrollo profesional o la economía familiar.</a:t>
            </a:r>
            <a:endParaRPr lang="es-ES" sz="1400" dirty="0">
              <a:solidFill>
                <a:srgbClr val="53565A"/>
              </a:solidFill>
              <a:latin typeface="+mj-lt"/>
            </a:endParaRPr>
          </a:p>
          <a:p>
            <a:endParaRPr lang="es-ES" sz="1400" b="1" dirty="0">
              <a:latin typeface="+mj-lt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6285294" y="4150042"/>
            <a:ext cx="9509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dirty="0" smtClean="0">
                <a:solidFill>
                  <a:srgbClr val="53565A"/>
                </a:solidFill>
                <a:latin typeface="+mj-lt"/>
              </a:rPr>
              <a:t>Canales</a:t>
            </a:r>
            <a:endParaRPr lang="es-ES" sz="1600" dirty="0">
              <a:latin typeface="+mj-lt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6316528" y="4488596"/>
            <a:ext cx="919667" cy="45719"/>
          </a:xfrm>
          <a:prstGeom prst="rect">
            <a:avLst/>
          </a:prstGeom>
          <a:solidFill>
            <a:srgbClr val="A2A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Rectángulo 12"/>
          <p:cNvSpPr/>
          <p:nvPr/>
        </p:nvSpPr>
        <p:spPr>
          <a:xfrm>
            <a:off x="1055096" y="3181879"/>
            <a:ext cx="13099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b="1" dirty="0" smtClean="0">
                <a:solidFill>
                  <a:srgbClr val="53565A"/>
                </a:solidFill>
                <a:latin typeface="+mj-lt"/>
              </a:rPr>
              <a:t>Comunidad</a:t>
            </a:r>
            <a:endParaRPr lang="es-ES" sz="1600" dirty="0">
              <a:latin typeface="+mj-lt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052166" y="3520433"/>
            <a:ext cx="1335929" cy="494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Rectángulo 14"/>
          <p:cNvSpPr/>
          <p:nvPr/>
        </p:nvSpPr>
        <p:spPr>
          <a:xfrm>
            <a:off x="6316528" y="4617607"/>
            <a:ext cx="43878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Medios 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sociales: blogs, </a:t>
            </a:r>
            <a:r>
              <a:rPr lang="es-ES" sz="1400" dirty="0" err="1">
                <a:solidFill>
                  <a:srgbClr val="53565A"/>
                </a:solidFill>
                <a:latin typeface="+mj-lt"/>
              </a:rPr>
              <a:t>instagram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, </a:t>
            </a:r>
            <a:r>
              <a:rPr lang="es-ES" sz="1400" dirty="0" err="1">
                <a:solidFill>
                  <a:srgbClr val="53565A"/>
                </a:solidFill>
                <a:latin typeface="+mj-lt"/>
              </a:rPr>
              <a:t>youtube</a:t>
            </a:r>
            <a:r>
              <a:rPr lang="es-ES" sz="1400" dirty="0">
                <a:solidFill>
                  <a:srgbClr val="53565A"/>
                </a:solidFill>
                <a:latin typeface="+mj-lt"/>
              </a:rPr>
              <a:t>, twitter, </a:t>
            </a:r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Facebook.</a:t>
            </a:r>
            <a:endParaRPr lang="es-ES" sz="1400" dirty="0">
              <a:solidFill>
                <a:srgbClr val="53565A"/>
              </a:solidFill>
              <a:latin typeface="+mj-lt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6316528" y="3217391"/>
            <a:ext cx="23887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dirty="0" smtClean="0">
                <a:solidFill>
                  <a:srgbClr val="53565A"/>
                </a:solidFill>
                <a:latin typeface="+mj-lt"/>
              </a:rPr>
              <a:t>Sentido de Pertenencia</a:t>
            </a:r>
            <a:endParaRPr lang="es-ES" sz="1600" dirty="0">
              <a:latin typeface="+mj-lt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6347762" y="3555945"/>
            <a:ext cx="2357561" cy="45719"/>
          </a:xfrm>
          <a:prstGeom prst="rect">
            <a:avLst/>
          </a:prstGeom>
          <a:solidFill>
            <a:srgbClr val="A2A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Rectángulo 17"/>
          <p:cNvSpPr/>
          <p:nvPr/>
        </p:nvSpPr>
        <p:spPr>
          <a:xfrm>
            <a:off x="6347762" y="3684956"/>
            <a:ext cx="35267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Brindar el mejor futuro a sus hijos.</a:t>
            </a:r>
            <a:endParaRPr lang="es-ES" sz="1400" dirty="0">
              <a:solidFill>
                <a:srgbClr val="53565A"/>
              </a:solidFill>
              <a:latin typeface="+mj-lt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6285294" y="5302467"/>
            <a:ext cx="117211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00" dirty="0" smtClean="0">
                <a:solidFill>
                  <a:srgbClr val="53565A"/>
                </a:solidFill>
                <a:latin typeface="+mj-lt"/>
              </a:rPr>
              <a:t>Temáticas</a:t>
            </a:r>
            <a:endParaRPr lang="es-ES" sz="1600" dirty="0">
              <a:latin typeface="+mj-lt"/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6316528" y="5641021"/>
            <a:ext cx="2357561" cy="45719"/>
          </a:xfrm>
          <a:prstGeom prst="rect">
            <a:avLst/>
          </a:prstGeom>
          <a:solidFill>
            <a:srgbClr val="A2A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Rectángulo 20"/>
          <p:cNvSpPr/>
          <p:nvPr/>
        </p:nvSpPr>
        <p:spPr>
          <a:xfrm>
            <a:off x="6316528" y="5770032"/>
            <a:ext cx="35267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400" dirty="0" smtClean="0">
                <a:solidFill>
                  <a:srgbClr val="53565A"/>
                </a:solidFill>
                <a:latin typeface="+mj-lt"/>
              </a:rPr>
              <a:t>Maternidad, educación y conciliación.</a:t>
            </a:r>
            <a:endParaRPr lang="es-ES" sz="1400" dirty="0">
              <a:solidFill>
                <a:srgbClr val="53565A"/>
              </a:solidFill>
              <a:latin typeface="+mj-lt"/>
            </a:endParaRPr>
          </a:p>
        </p:txBody>
      </p:sp>
      <p:cxnSp>
        <p:nvCxnSpPr>
          <p:cNvPr id="23" name="Conector recto 22"/>
          <p:cNvCxnSpPr/>
          <p:nvPr/>
        </p:nvCxnSpPr>
        <p:spPr>
          <a:xfrm>
            <a:off x="5761608" y="3181879"/>
            <a:ext cx="0" cy="29314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/>
          <p:cNvCxnSpPr/>
          <p:nvPr/>
        </p:nvCxnSpPr>
        <p:spPr>
          <a:xfrm>
            <a:off x="5752730" y="3181879"/>
            <a:ext cx="426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/>
          <p:cNvCxnSpPr/>
          <p:nvPr/>
        </p:nvCxnSpPr>
        <p:spPr>
          <a:xfrm>
            <a:off x="5761608" y="6109596"/>
            <a:ext cx="42612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28" t="14114" r="18551" b="8381"/>
          <a:stretch/>
        </p:blipFill>
        <p:spPr>
          <a:xfrm>
            <a:off x="9725464" y="778317"/>
            <a:ext cx="1826265" cy="1717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83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Caso AVON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620947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de AVON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468" t="15890" b="12964"/>
          <a:stretch/>
        </p:blipFill>
        <p:spPr>
          <a:xfrm>
            <a:off x="7190913" y="1525004"/>
            <a:ext cx="4941712" cy="48768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0" t="21616"/>
          <a:stretch/>
        </p:blipFill>
        <p:spPr>
          <a:xfrm>
            <a:off x="566927" y="1482855"/>
            <a:ext cx="7342935" cy="537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17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de AVON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4" t="23847" r="12347" b="14837"/>
          <a:stretch/>
        </p:blipFill>
        <p:spPr>
          <a:xfrm>
            <a:off x="6234255" y="1463040"/>
            <a:ext cx="5728983" cy="514476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1" t="21335"/>
          <a:stretch/>
        </p:blipFill>
        <p:spPr>
          <a:xfrm>
            <a:off x="713232" y="1463040"/>
            <a:ext cx="7192902" cy="539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16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de AVON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46" t="23379" r="11052" b="16241"/>
          <a:stretch/>
        </p:blipFill>
        <p:spPr>
          <a:xfrm>
            <a:off x="5979264" y="1546695"/>
            <a:ext cx="5788301" cy="507719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31" t="21060"/>
          <a:stretch/>
        </p:blipFill>
        <p:spPr>
          <a:xfrm>
            <a:off x="402336" y="1444752"/>
            <a:ext cx="7512942" cy="541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50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de AVON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20" t="22677" r="8026" b="13666"/>
          <a:stretch/>
        </p:blipFill>
        <p:spPr>
          <a:xfrm>
            <a:off x="5852160" y="1406253"/>
            <a:ext cx="6345080" cy="511996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53" t="21327"/>
          <a:stretch/>
        </p:blipFill>
        <p:spPr>
          <a:xfrm>
            <a:off x="804672" y="1463040"/>
            <a:ext cx="7136058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78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de AVON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67" t="24662" r="17369" b="16007"/>
          <a:stretch/>
        </p:blipFill>
        <p:spPr>
          <a:xfrm>
            <a:off x="6492240" y="1536192"/>
            <a:ext cx="5117790" cy="504107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31" t="21460"/>
          <a:stretch/>
        </p:blipFill>
        <p:spPr>
          <a:xfrm>
            <a:off x="795528" y="1472184"/>
            <a:ext cx="7156326" cy="538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13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El caso de AVON</a:t>
            </a:r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95" t="23379" r="16842" b="14369"/>
          <a:stretch/>
        </p:blipFill>
        <p:spPr>
          <a:xfrm>
            <a:off x="6547103" y="1426497"/>
            <a:ext cx="5053087" cy="525378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31" t="21460"/>
          <a:stretch/>
        </p:blipFill>
        <p:spPr>
          <a:xfrm>
            <a:off x="813816" y="1472184"/>
            <a:ext cx="7138038" cy="5385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37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25300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LLORENTE &amp; CUENCA">
      <a:dk1>
        <a:srgbClr val="4B4B4B"/>
      </a:dk1>
      <a:lt1>
        <a:srgbClr val="FFFFFF"/>
      </a:lt1>
      <a:dk2>
        <a:srgbClr val="CB333B"/>
      </a:dk2>
      <a:lt2>
        <a:srgbClr val="A69D90"/>
      </a:lt2>
      <a:accent1>
        <a:srgbClr val="7FA9AE"/>
      </a:accent1>
      <a:accent2>
        <a:srgbClr val="A2A569"/>
      </a:accent2>
      <a:accent3>
        <a:srgbClr val="A69F88"/>
      </a:accent3>
      <a:accent4>
        <a:srgbClr val="8A8D8F"/>
      </a:accent4>
      <a:accent5>
        <a:srgbClr val="CB333B"/>
      </a:accent5>
      <a:accent6>
        <a:srgbClr val="53565A"/>
      </a:accent6>
      <a:hlink>
        <a:srgbClr val="4B4B4B"/>
      </a:hlink>
      <a:folHlink>
        <a:srgbClr val="4B4B4B"/>
      </a:folHlink>
    </a:clrScheme>
    <a:fontScheme name="LLORENTE &amp; CUENCA">
      <a:majorFont>
        <a:latin typeface="Adelle"/>
        <a:ea typeface=""/>
        <a:cs typeface=""/>
      </a:majorFont>
      <a:minorFont>
        <a:latin typeface="Adell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1" id="{79883EE9-4A1A-445D-8AAD-43B4F9C08BBB}" vid="{DEB959D3-CD99-45DD-9C3A-404395F8556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Plantilla_Innovacion</Template>
  <TotalTime>14</TotalTime>
  <Words>202</Words>
  <Application>Microsoft Office PowerPoint</Application>
  <PresentationFormat>Panorámica</PresentationFormat>
  <Paragraphs>30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Adelle</vt:lpstr>
      <vt:lpstr>Courier New</vt:lpstr>
      <vt:lpstr>ヒラギノ角ゴ ProN W3</vt:lpstr>
      <vt:lpstr>Wingdings</vt:lpstr>
      <vt:lpstr>Tema de Office</vt:lpstr>
      <vt:lpstr>La (R)evolución de la comunicación y de los Asuntos Públicos</vt:lpstr>
      <vt:lpstr>Índice</vt:lpstr>
      <vt:lpstr>Las comunidades</vt:lpstr>
      <vt:lpstr>De los públicos a las comunidades</vt:lpstr>
      <vt:lpstr>Caso Pavofrío</vt:lpstr>
      <vt:lpstr>Caso Pavofrío</vt:lpstr>
      <vt:lpstr>Caso AVON</vt:lpstr>
      <vt:lpstr>El caso de AVON</vt:lpstr>
      <vt:lpstr>El caso de AVON</vt:lpstr>
      <vt:lpstr>El caso de AVON</vt:lpstr>
      <vt:lpstr>El caso de AVON</vt:lpstr>
      <vt:lpstr>El caso de AVON</vt:lpstr>
      <vt:lpstr>El caso de AVON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los públicos a las comunidades</dc:title>
  <dc:creator>Irati Isturitz</dc:creator>
  <cp:lastModifiedBy>Irati Isturitz</cp:lastModifiedBy>
  <cp:revision>5</cp:revision>
  <dcterms:created xsi:type="dcterms:W3CDTF">2017-01-04T15:29:46Z</dcterms:created>
  <dcterms:modified xsi:type="dcterms:W3CDTF">2017-01-25T11:19:24Z</dcterms:modified>
</cp:coreProperties>
</file>