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media/image22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80" r:id="rId2"/>
    <p:sldId id="281" r:id="rId3"/>
    <p:sldId id="282" r:id="rId4"/>
    <p:sldId id="283" r:id="rId5"/>
    <p:sldId id="284" r:id="rId6"/>
    <p:sldId id="285" r:id="rId7"/>
    <p:sldId id="286" r:id="rId8"/>
    <p:sldId id="259" r:id="rId9"/>
  </p:sldIdLst>
  <p:sldSz cx="12192000" cy="6858000"/>
  <p:notesSz cx="6858000" cy="9144000"/>
  <p:embeddedFontLst>
    <p:embeddedFont>
      <p:font typeface="Adelle" panose="02000503060000020004" pitchFamily="2" charset="0"/>
      <p:regular r:id="rId10"/>
      <p:bold r:id="rId11"/>
      <p:italic r:id="rId12"/>
      <p:boldItalic r:id="rId1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333B"/>
    <a:srgbClr val="D8D8D8"/>
    <a:srgbClr val="53565A"/>
    <a:srgbClr val="7FA9AE"/>
    <a:srgbClr val="A2A569"/>
    <a:srgbClr val="A69F88"/>
    <a:srgbClr val="4B4B4B"/>
    <a:srgbClr val="A69D90"/>
    <a:srgbClr val="EAEAEA"/>
    <a:srgbClr val="8D90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42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">
    <p:bg>
      <p:bgPr>
        <a:blipFill dpi="0" rotWithShape="1">
          <a:blip r:embed="rId2">
            <a:lum/>
          </a:blip>
          <a:srcRect/>
          <a:stretch>
            <a:fillRect t="-13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 userDrawn="1"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42708"/>
            <a:ext cx="2726267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n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425450"/>
            <a:ext cx="4827600" cy="381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2"/>
          <p:cNvPicPr preferRelativeResize="0">
            <a:picLocks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71156"/>
            <a:ext cx="4826000" cy="378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36576" y="1793682"/>
            <a:ext cx="4182893" cy="1640191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8" name="Rectangle 5"/>
          <p:cNvSpPr txBox="1">
            <a:spLocks noChangeArrowheads="1"/>
          </p:cNvSpPr>
          <p:nvPr userDrawn="1"/>
        </p:nvSpPr>
        <p:spPr bwMode="auto">
          <a:xfrm>
            <a:off x="821267" y="5798671"/>
            <a:ext cx="230293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lIns="38100" tIns="38100" rIns="38100" bIns="3810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120000"/>
              </a:lnSpc>
              <a:defRPr/>
            </a:pPr>
            <a:r>
              <a:rPr lang="en-US" sz="900" b="1" i="0" dirty="0" smtClean="0">
                <a:solidFill>
                  <a:srgbClr val="CB333B"/>
                </a:solidFill>
                <a:latin typeface="Adelle"/>
                <a:ea typeface="ヒラギノ角ゴ ProN W3" charset="0"/>
                <a:cs typeface="Adelle"/>
                <a:sym typeface="Arial" charset="0"/>
              </a:rPr>
              <a:t>www.llorenteycuenca.com</a:t>
            </a:r>
            <a:endParaRPr lang="en-US" sz="900" b="1" i="0" dirty="0">
              <a:solidFill>
                <a:srgbClr val="CB333B"/>
              </a:solidFill>
              <a:latin typeface="Adelle"/>
              <a:ea typeface="ヒラギノ角ゴ ProN W3" charset="0"/>
              <a:cs typeface="Adelle"/>
              <a:sym typeface="Arial" charset="0"/>
            </a:endParaRPr>
          </a:p>
        </p:txBody>
      </p:sp>
      <p:sp>
        <p:nvSpPr>
          <p:cNvPr id="14" name="Marcador de texto 13"/>
          <p:cNvSpPr>
            <a:spLocks noGrp="1"/>
          </p:cNvSpPr>
          <p:nvPr>
            <p:ph type="body" sz="quarter" idx="10" hasCustomPrompt="1"/>
          </p:nvPr>
        </p:nvSpPr>
        <p:spPr>
          <a:xfrm>
            <a:off x="836576" y="4683738"/>
            <a:ext cx="4182533" cy="316284"/>
          </a:xfrm>
        </p:spPr>
        <p:txBody>
          <a:bodyPr anchor="ctr"/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lvl="0"/>
            <a:r>
              <a:rPr lang="es-ES" dirty="0" smtClean="0"/>
              <a:t>Ciudad, fecha</a:t>
            </a:r>
            <a:endParaRPr lang="es-ES" dirty="0"/>
          </a:p>
        </p:txBody>
      </p:sp>
      <p:sp>
        <p:nvSpPr>
          <p:cNvPr id="13" name="Marcador de texto 12"/>
          <p:cNvSpPr>
            <a:spLocks noGrp="1"/>
          </p:cNvSpPr>
          <p:nvPr>
            <p:ph type="body" sz="quarter" idx="11" hasCustomPrompt="1"/>
          </p:nvPr>
        </p:nvSpPr>
        <p:spPr>
          <a:xfrm>
            <a:off x="835909" y="3541425"/>
            <a:ext cx="4183200" cy="864000"/>
          </a:xfrm>
        </p:spPr>
        <p:txBody>
          <a:bodyPr/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lvl="0"/>
            <a:r>
              <a:rPr lang="es-ES" dirty="0" smtClean="0"/>
              <a:t>Haga clic para modificar el estilo de subtítulo</a:t>
            </a:r>
          </a:p>
        </p:txBody>
      </p:sp>
    </p:spTree>
    <p:extLst>
      <p:ext uri="{BB962C8B-B14F-4D97-AF65-F5344CB8AC3E}">
        <p14:creationId xmlns:p14="http://schemas.microsoft.com/office/powerpoint/2010/main" val="3479650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 con logo cliente">
    <p:bg>
      <p:bgPr>
        <a:blipFill dpi="0" rotWithShape="1">
          <a:blip r:embed="rId2">
            <a:lum/>
          </a:blip>
          <a:srcRect/>
          <a:stretch>
            <a:fillRect t="-13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 userDrawn="1"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42708"/>
            <a:ext cx="2726267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n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425450"/>
            <a:ext cx="4827600" cy="381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71156"/>
            <a:ext cx="4826000" cy="378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ítulo 1"/>
          <p:cNvSpPr>
            <a:spLocks noGrp="1"/>
          </p:cNvSpPr>
          <p:nvPr>
            <p:ph type="ctrTitle"/>
          </p:nvPr>
        </p:nvSpPr>
        <p:spPr>
          <a:xfrm>
            <a:off x="836576" y="1793682"/>
            <a:ext cx="4182893" cy="1640191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17" name="Rectangle 5"/>
          <p:cNvSpPr txBox="1">
            <a:spLocks noChangeArrowheads="1"/>
          </p:cNvSpPr>
          <p:nvPr userDrawn="1"/>
        </p:nvSpPr>
        <p:spPr bwMode="auto">
          <a:xfrm>
            <a:off x="821267" y="5798671"/>
            <a:ext cx="230293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lIns="38100" tIns="38100" rIns="38100" bIns="3810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120000"/>
              </a:lnSpc>
              <a:defRPr/>
            </a:pPr>
            <a:r>
              <a:rPr lang="en-US" sz="900" b="1" i="0" dirty="0" smtClean="0">
                <a:solidFill>
                  <a:srgbClr val="CB333B"/>
                </a:solidFill>
                <a:latin typeface="Adelle"/>
                <a:ea typeface="ヒラギノ角ゴ ProN W3" charset="0"/>
                <a:cs typeface="Adelle"/>
                <a:sym typeface="Arial" charset="0"/>
              </a:rPr>
              <a:t>www.llorenteycuenca.com</a:t>
            </a:r>
            <a:endParaRPr lang="en-US" sz="900" b="1" i="0" dirty="0">
              <a:solidFill>
                <a:srgbClr val="CB333B"/>
              </a:solidFill>
              <a:latin typeface="Adelle"/>
              <a:ea typeface="ヒラギノ角ゴ ProN W3" charset="0"/>
              <a:cs typeface="Adelle"/>
              <a:sym typeface="Arial" charset="0"/>
            </a:endParaRPr>
          </a:p>
        </p:txBody>
      </p:sp>
      <p:sp>
        <p:nvSpPr>
          <p:cNvPr id="18" name="Marcador de texto 13"/>
          <p:cNvSpPr>
            <a:spLocks noGrp="1"/>
          </p:cNvSpPr>
          <p:nvPr>
            <p:ph type="body" sz="quarter" idx="10" hasCustomPrompt="1"/>
          </p:nvPr>
        </p:nvSpPr>
        <p:spPr>
          <a:xfrm>
            <a:off x="836576" y="4683738"/>
            <a:ext cx="4182533" cy="316284"/>
          </a:xfrm>
        </p:spPr>
        <p:txBody>
          <a:bodyPr anchor="ctr"/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lvl="0"/>
            <a:r>
              <a:rPr lang="es-ES" dirty="0" smtClean="0"/>
              <a:t>Ciudad, fecha</a:t>
            </a:r>
            <a:endParaRPr lang="es-ES" dirty="0"/>
          </a:p>
        </p:txBody>
      </p:sp>
      <p:sp>
        <p:nvSpPr>
          <p:cNvPr id="5" name="Marcador de posición de imagen 4"/>
          <p:cNvSpPr>
            <a:spLocks noGrp="1"/>
          </p:cNvSpPr>
          <p:nvPr>
            <p:ph type="pic" sz="quarter" idx="11" hasCustomPrompt="1"/>
          </p:nvPr>
        </p:nvSpPr>
        <p:spPr>
          <a:xfrm>
            <a:off x="826488" y="3695813"/>
            <a:ext cx="4182533" cy="709612"/>
          </a:xfrm>
        </p:spPr>
        <p:txBody>
          <a:bodyPr/>
          <a:lstStyle>
            <a:lvl1pPr>
              <a:spcAft>
                <a:spcPts val="0"/>
              </a:spcAft>
              <a:defRPr>
                <a:solidFill>
                  <a:srgbClr val="53565A"/>
                </a:solidFill>
              </a:defRPr>
            </a:lvl1pPr>
          </a:lstStyle>
          <a:p>
            <a:r>
              <a:rPr lang="es-ES" dirty="0" smtClean="0"/>
              <a:t>Logo cliente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00540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Índ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21464" y="1776991"/>
            <a:ext cx="10515600" cy="4351338"/>
          </a:xfrm>
        </p:spPr>
        <p:txBody>
          <a:bodyPr>
            <a:normAutofit/>
          </a:bodyPr>
          <a:lstStyle>
            <a:lvl1pPr marL="342900" indent="-342900">
              <a:buClr>
                <a:srgbClr val="7FA9AE"/>
              </a:buClr>
              <a:buSzPct val="100000"/>
              <a:buFont typeface="Arial" panose="020B0604020202020204" pitchFamily="34" charset="0"/>
              <a:buChar char="•"/>
              <a:defRPr sz="2000" b="1">
                <a:solidFill>
                  <a:srgbClr val="7FA9AE"/>
                </a:solidFill>
              </a:defRPr>
            </a:lvl1pPr>
            <a:lvl2pPr marL="8001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2000" b="1">
                <a:solidFill>
                  <a:srgbClr val="7FA9AE"/>
                </a:solidFill>
              </a:defRPr>
            </a:lvl2pPr>
            <a:lvl3pPr marL="12573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800" b="1">
                <a:solidFill>
                  <a:srgbClr val="7FA9AE"/>
                </a:solidFill>
              </a:defRPr>
            </a:lvl3pPr>
            <a:lvl4pPr marL="17145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600" b="1">
                <a:solidFill>
                  <a:srgbClr val="7FA9AE"/>
                </a:solidFill>
              </a:defRPr>
            </a:lvl4pPr>
            <a:lvl5pPr marL="21717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600" b="1">
                <a:solidFill>
                  <a:srgbClr val="7FA9AE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03381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, lista con viñetas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578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, lista numerada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4B4B4B"/>
              </a:buClr>
              <a:buSzPct val="100000"/>
              <a:buFont typeface="+mj-lt"/>
              <a:buAutoNum type="arabicPeriod"/>
              <a:defRPr/>
            </a:lvl1pPr>
            <a:lvl2pPr marL="800100" indent="-342900">
              <a:buSzPct val="100000"/>
              <a:buFont typeface="+mj-lt"/>
              <a:buAutoNum type="alphaLcPeriod"/>
              <a:defRPr/>
            </a:lvl2pPr>
            <a:lvl3pPr marL="1314450" indent="-400050">
              <a:buSzPct val="100000"/>
              <a:buFont typeface="+mj-lt"/>
              <a:buAutoNum type="romanLcPeriod"/>
              <a:defRPr/>
            </a:lvl3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02360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6956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03507"/>
            <a:ext cx="10515600" cy="4824823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724927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con bullets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42037" y="1309107"/>
            <a:ext cx="10395027" cy="4689331"/>
          </a:xfrm>
        </p:spPr>
        <p:txBody>
          <a:bodyPr/>
          <a:lstStyle>
            <a:lvl1pPr>
              <a:defRPr>
                <a:solidFill>
                  <a:srgbClr val="53565A"/>
                </a:solidFill>
              </a:defRPr>
            </a:lvl1pPr>
            <a:lvl2pPr>
              <a:defRPr>
                <a:solidFill>
                  <a:srgbClr val="53565A"/>
                </a:solidFill>
              </a:defRPr>
            </a:lvl2pPr>
            <a:lvl3pPr>
              <a:defRPr>
                <a:solidFill>
                  <a:srgbClr val="53565A"/>
                </a:solidFill>
              </a:defRPr>
            </a:lvl3pPr>
            <a:lvl4pPr>
              <a:defRPr>
                <a:solidFill>
                  <a:srgbClr val="53565A"/>
                </a:solidFill>
              </a:defRPr>
            </a:lvl4pPr>
            <a:lvl5pPr>
              <a:defRPr>
                <a:solidFill>
                  <a:srgbClr val="53565A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37048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+ Destac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8104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acado +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96503"/>
            <a:ext cx="10515600" cy="493182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879169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stacado + imagen como fo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ción de imagen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622300">
              <a:buNone/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s-ES" dirty="0" smtClean="0"/>
          </a:p>
        </p:txBody>
      </p:sp>
      <p:sp>
        <p:nvSpPr>
          <p:cNvPr id="6" name="Marcador de texto 5"/>
          <p:cNvSpPr>
            <a:spLocks noGrp="1"/>
          </p:cNvSpPr>
          <p:nvPr>
            <p:ph type="body" sz="quarter" idx="11"/>
          </p:nvPr>
        </p:nvSpPr>
        <p:spPr>
          <a:xfrm>
            <a:off x="856485" y="1137361"/>
            <a:ext cx="8676217" cy="1479381"/>
          </a:xfrm>
          <a:solidFill>
            <a:schemeClr val="bg1">
              <a:alpha val="70000"/>
            </a:schemeClr>
          </a:solidFill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976013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1_Encabezado de sección">
    <p:bg>
      <p:bgPr>
        <a:solidFill>
          <a:srgbClr val="CB33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2147490"/>
            <a:ext cx="10515600" cy="1189104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Font typeface="+mj-lt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3519421"/>
            <a:ext cx="10515600" cy="1500187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7" name="Imagen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601657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7489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2_Encabezado de sección">
    <p:bg>
      <p:bgPr>
        <a:solidFill>
          <a:srgbClr val="7FA9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2147490"/>
            <a:ext cx="10515600" cy="1189104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Font typeface="+mj-lt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3519421"/>
            <a:ext cx="10515600" cy="1500187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7" name="Imagen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601657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8911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24739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856035"/>
            <a:ext cx="10515600" cy="5544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741248"/>
            <a:ext cx="5157787" cy="744371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9262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1" y="1741247"/>
            <a:ext cx="5183188" cy="744372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1" y="259262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88090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53820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72027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17780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8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098631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5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1135695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5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9217764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6" name="Marcador de tabla 4"/>
          <p:cNvSpPr>
            <a:spLocks noGrp="1"/>
          </p:cNvSpPr>
          <p:nvPr>
            <p:ph type="tbl" sz="quarter" idx="14"/>
          </p:nvPr>
        </p:nvSpPr>
        <p:spPr>
          <a:xfrm>
            <a:off x="721464" y="1673425"/>
            <a:ext cx="10512403" cy="3054219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una tabla</a:t>
            </a:r>
            <a:endParaRPr lang="es-ES_tradnl" dirty="0" smtClean="0"/>
          </a:p>
        </p:txBody>
      </p:sp>
      <p:sp>
        <p:nvSpPr>
          <p:cNvPr id="7" name="Marcador de texto 7"/>
          <p:cNvSpPr>
            <a:spLocks noGrp="1"/>
          </p:cNvSpPr>
          <p:nvPr>
            <p:ph type="body" sz="quarter" idx="15"/>
          </p:nvPr>
        </p:nvSpPr>
        <p:spPr>
          <a:xfrm>
            <a:off x="721784" y="5019471"/>
            <a:ext cx="10512083" cy="112841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9733138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cierre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17416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CAE2C0F-BF56-439F-92FB-C5AB8849493A}" type="datetimeFigureOut">
              <a:rPr lang="es-ES" smtClean="0"/>
              <a:t>25/01/2017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67DAB5F-78A5-4E16-A45C-928C04FF09B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1856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721464" y="929332"/>
            <a:ext cx="10515600" cy="6173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1464" y="181589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pic>
        <p:nvPicPr>
          <p:cNvPr id="7" name="Imagen 1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3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434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75" r:id="rId3"/>
    <p:sldLayoutId id="2147483650" r:id="rId4"/>
    <p:sldLayoutId id="2147483664" r:id="rId5"/>
    <p:sldLayoutId id="2147483663" r:id="rId6"/>
    <p:sldLayoutId id="2147483678" r:id="rId7"/>
    <p:sldLayoutId id="2147483677" r:id="rId8"/>
    <p:sldLayoutId id="2147483668" r:id="rId9"/>
    <p:sldLayoutId id="2147483669" r:id="rId10"/>
    <p:sldLayoutId id="2147483670" r:id="rId11"/>
    <p:sldLayoutId id="2147483662" r:id="rId12"/>
    <p:sldLayoutId id="2147483676" r:id="rId13"/>
    <p:sldLayoutId id="2147483652" r:id="rId14"/>
    <p:sldLayoutId id="2147483653" r:id="rId15"/>
    <p:sldLayoutId id="2147483654" r:id="rId16"/>
    <p:sldLayoutId id="2147483655" r:id="rId17"/>
    <p:sldLayoutId id="2147483665" r:id="rId18"/>
    <p:sldLayoutId id="2147483671" r:id="rId19"/>
    <p:sldLayoutId id="2147483672" r:id="rId20"/>
    <p:sldLayoutId id="2147483673" r:id="rId21"/>
    <p:sldLayoutId id="2147483674" r:id="rId22"/>
    <p:sldLayoutId id="2147483661" r:id="rId23"/>
    <p:sldLayoutId id="2147483679" r:id="rId24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rgbClr val="CB333B"/>
          </a:solidFill>
          <a:latin typeface="Adelle" panose="02000503060000020004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120000"/>
        <a:buFont typeface="Arial" panose="020B0604020202020204" pitchFamily="34" charset="0"/>
        <a:buChar char="•"/>
        <a:defRPr sz="16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75000"/>
        <a:buFont typeface="Courier New" panose="02070309020205020404" pitchFamily="49" charset="0"/>
        <a:buChar char="o"/>
        <a:defRPr sz="16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90000"/>
        <a:buFont typeface="Wingdings" panose="05000000000000000000" pitchFamily="2" charset="2"/>
        <a:buChar char="§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hyperlink" Target="https://www.facebook.com/pg/Sanitas-134808980371/videos/?ref=page_internal" TargetMode="Externa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10" Type="http://schemas.openxmlformats.org/officeDocument/2006/relationships/image" Target="../media/image34.jpeg"/><Relationship Id="rId4" Type="http://schemas.openxmlformats.org/officeDocument/2006/relationships/image" Target="../media/image28.png"/><Relationship Id="rId9" Type="http://schemas.openxmlformats.org/officeDocument/2006/relationships/image" Target="../media/image3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La (R)evolución de la Comunicación y de los Asuntos Públicos</a:t>
            </a:r>
            <a:endParaRPr lang="es-ES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 smtClean="0"/>
              <a:t>De los mensajes básicos al </a:t>
            </a:r>
            <a:r>
              <a:rPr lang="es-ES" dirty="0" err="1" smtClean="0"/>
              <a:t>Storytelling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095519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3450083" y="2273087"/>
            <a:ext cx="5291834" cy="369332"/>
          </a:xfrm>
          <a:prstGeom prst="rect">
            <a:avLst/>
          </a:prstGeom>
          <a:solidFill>
            <a:srgbClr val="CB333B"/>
          </a:solidFill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</a:rPr>
              <a:t>Sanitas es patrocinador oficial del COE y al CPE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475377" y="4404793"/>
            <a:ext cx="5304822" cy="20313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Cubre </a:t>
            </a:r>
            <a:r>
              <a:rPr lang="es-ES" dirty="0"/>
              <a:t>a los becados ADO hasta un límite de 300</a:t>
            </a:r>
          </a:p>
          <a:p>
            <a:pPr algn="ctr"/>
            <a:endParaRPr lang="es-ES" dirty="0" smtClean="0"/>
          </a:p>
          <a:p>
            <a:pPr algn="ctr"/>
            <a:r>
              <a:rPr lang="es-ES" dirty="0" smtClean="0"/>
              <a:t>En </a:t>
            </a:r>
            <a:r>
              <a:rPr lang="es-ES" dirty="0"/>
              <a:t>2016 fueron 191 becados aunque, al haber Juegos, acabaron cubriendo a muchos más (fueron 306 a los Juegos</a:t>
            </a:r>
            <a:r>
              <a:rPr lang="es-ES" dirty="0" smtClean="0"/>
              <a:t>)</a:t>
            </a:r>
          </a:p>
          <a:p>
            <a:pPr algn="ctr"/>
            <a:endParaRPr lang="es-ES" dirty="0"/>
          </a:p>
          <a:p>
            <a:pPr algn="ctr"/>
            <a:r>
              <a:rPr lang="es-ES" dirty="0"/>
              <a:t>Hay un límite en contrato de 300 asegurados</a:t>
            </a:r>
            <a:r>
              <a:rPr lang="es-ES" dirty="0" smtClean="0"/>
              <a:t>.</a:t>
            </a:r>
          </a:p>
        </p:txBody>
      </p:sp>
      <p:pic>
        <p:nvPicPr>
          <p:cNvPr id="1026" name="Picture 2" descr="Resultado de imagen de coe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408" y="2842363"/>
            <a:ext cx="858760" cy="1386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n de comite paralimpico españ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8003" y="2934449"/>
            <a:ext cx="1822312" cy="1202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ángulo 9"/>
          <p:cNvSpPr/>
          <p:nvPr/>
        </p:nvSpPr>
        <p:spPr>
          <a:xfrm>
            <a:off x="6418977" y="4404793"/>
            <a:ext cx="5304822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Cube a </a:t>
            </a:r>
            <a:r>
              <a:rPr lang="es-ES" dirty="0" smtClean="0"/>
              <a:t>todos los integrantes del Comité Paralímpico </a:t>
            </a:r>
          </a:p>
          <a:p>
            <a:pPr algn="ctr"/>
            <a:endParaRPr lang="es-ES" dirty="0"/>
          </a:p>
          <a:p>
            <a:pPr algn="ctr"/>
            <a:r>
              <a:rPr lang="es-ES" dirty="0" smtClean="0"/>
              <a:t>En </a:t>
            </a:r>
            <a:r>
              <a:rPr lang="es-ES" dirty="0"/>
              <a:t>2016 fueron unos </a:t>
            </a:r>
            <a:r>
              <a:rPr lang="es-ES" dirty="0" smtClean="0"/>
              <a:t>130 atletas paralímpicos </a:t>
            </a:r>
          </a:p>
        </p:txBody>
      </p:sp>
      <p:sp>
        <p:nvSpPr>
          <p:cNvPr id="12" name="Título 2"/>
          <p:cNvSpPr txBox="1">
            <a:spLocks/>
          </p:cNvSpPr>
          <p:nvPr/>
        </p:nvSpPr>
        <p:spPr>
          <a:xfrm>
            <a:off x="0" y="1577165"/>
            <a:ext cx="12192000" cy="6173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0" b="1" kern="1200">
                <a:solidFill>
                  <a:srgbClr val="84406E"/>
                </a:solidFill>
                <a:latin typeface="Adelle" panose="02000503060000020004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s-ES" dirty="0" smtClean="0">
                <a:solidFill>
                  <a:schemeClr val="tx2"/>
                </a:solidFill>
              </a:rPr>
              <a:t>Algunos datos </a:t>
            </a:r>
            <a:endParaRPr lang="es-ES" dirty="0">
              <a:solidFill>
                <a:schemeClr val="tx2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De los mensajes básicos al </a:t>
            </a:r>
            <a:r>
              <a:rPr lang="es-ES" dirty="0" err="1" smtClean="0"/>
              <a:t>Storytelling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90100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Resultado de imagen de imbatibles teresa portel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0304" y="4041775"/>
            <a:ext cx="2691696" cy="1514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Resultado de imagen de imbatibles SANITA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0304" y="1857573"/>
            <a:ext cx="3883025" cy="2184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0" y="4041775"/>
            <a:ext cx="5383392" cy="1514079"/>
            <a:chOff x="0" y="4041775"/>
            <a:chExt cx="5853290" cy="1646238"/>
          </a:xfrm>
        </p:grpSpPr>
        <p:pic>
          <p:nvPicPr>
            <p:cNvPr id="2050" name="Picture 2" descr="Resultado de imagen de imbatibles teresa portela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4041775"/>
              <a:ext cx="2926645" cy="16462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Resultado de imagen de imbatibles teresa portela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6645" y="4041775"/>
              <a:ext cx="2926645" cy="16462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7" name="Rectángulo 16"/>
          <p:cNvSpPr/>
          <p:nvPr/>
        </p:nvSpPr>
        <p:spPr>
          <a:xfrm>
            <a:off x="-17110" y="6479581"/>
            <a:ext cx="2981326" cy="658035"/>
          </a:xfrm>
          <a:prstGeom prst="rect">
            <a:avLst/>
          </a:prstGeom>
          <a:solidFill>
            <a:srgbClr val="844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Rectángulo 6"/>
          <p:cNvSpPr/>
          <p:nvPr/>
        </p:nvSpPr>
        <p:spPr>
          <a:xfrm>
            <a:off x="8700204" y="-194652"/>
            <a:ext cx="3491796" cy="1153714"/>
          </a:xfrm>
          <a:prstGeom prst="rect">
            <a:avLst/>
          </a:prstGeom>
          <a:solidFill>
            <a:srgbClr val="844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object 10"/>
          <p:cNvSpPr/>
          <p:nvPr/>
        </p:nvSpPr>
        <p:spPr>
          <a:xfrm>
            <a:off x="4978048" y="-99195"/>
            <a:ext cx="4927600" cy="695719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10" name="Título 2"/>
          <p:cNvSpPr txBox="1">
            <a:spLocks/>
          </p:cNvSpPr>
          <p:nvPr/>
        </p:nvSpPr>
        <p:spPr>
          <a:xfrm>
            <a:off x="0" y="2159506"/>
            <a:ext cx="4978048" cy="6173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0" b="1" kern="1200">
                <a:solidFill>
                  <a:srgbClr val="84406E"/>
                </a:solidFill>
                <a:latin typeface="Adelle" panose="02000503060000020004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s-ES" sz="3600" dirty="0" smtClean="0">
                <a:solidFill>
                  <a:schemeClr val="tx2"/>
                </a:solidFill>
              </a:rPr>
              <a:t>Pero detrás de los datos… </a:t>
            </a:r>
          </a:p>
          <a:p>
            <a:pPr algn="ctr"/>
            <a:endParaRPr lang="es-ES" sz="1800" dirty="0" smtClean="0"/>
          </a:p>
          <a:p>
            <a:pPr algn="ctr"/>
            <a:r>
              <a:rPr lang="es-ES" sz="3600" dirty="0" smtClean="0">
                <a:solidFill>
                  <a:schemeClr val="accent1"/>
                </a:solidFill>
              </a:rPr>
              <a:t>hay HISTORIAS </a:t>
            </a:r>
            <a:endParaRPr lang="es-ES" sz="3600" dirty="0">
              <a:solidFill>
                <a:schemeClr val="accent1"/>
              </a:solidFill>
            </a:endParaRPr>
          </a:p>
        </p:txBody>
      </p:sp>
      <p:pic>
        <p:nvPicPr>
          <p:cNvPr id="2058" name="Picture 10" descr="Resultado de imagen de imbatibles SANITA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10" y="5555854"/>
            <a:ext cx="1670756" cy="93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Resultado de imagen de imbatibles SANITA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6963" y="544114"/>
            <a:ext cx="2335037" cy="1313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22148" y="5554268"/>
            <a:ext cx="3372833" cy="1583348"/>
          </a:xfrm>
          <a:prstGeom prst="rect">
            <a:avLst/>
          </a:prstGeom>
        </p:spPr>
      </p:pic>
      <p:pic>
        <p:nvPicPr>
          <p:cNvPr id="2064" name="Picture 16" descr="Resultado de imagen de imbatibles sanita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6963" y="5569945"/>
            <a:ext cx="2335037" cy="1313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5528" y="1386043"/>
            <a:ext cx="5126814" cy="3625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979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batibles Teresa Portela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109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lecha abajo 7"/>
          <p:cNvSpPr/>
          <p:nvPr/>
        </p:nvSpPr>
        <p:spPr>
          <a:xfrm>
            <a:off x="11509596" y="1406298"/>
            <a:ext cx="348343" cy="5183188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Rectángulo 4"/>
          <p:cNvSpPr/>
          <p:nvPr/>
        </p:nvSpPr>
        <p:spPr>
          <a:xfrm>
            <a:off x="7589600" y="1628775"/>
            <a:ext cx="4140757" cy="1249892"/>
          </a:xfrm>
          <a:prstGeom prst="rect">
            <a:avLst/>
          </a:prstGeom>
          <a:noFill/>
          <a:ln w="38100">
            <a:solidFill>
              <a:srgbClr val="039E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7" t="20711" r="8213"/>
          <a:stretch/>
        </p:blipFill>
        <p:spPr>
          <a:xfrm>
            <a:off x="210014" y="1522364"/>
            <a:ext cx="7218655" cy="5165708"/>
          </a:xfrm>
          <a:prstGeom prst="rect">
            <a:avLst/>
          </a:prstGeom>
        </p:spPr>
      </p:pic>
      <p:sp>
        <p:nvSpPr>
          <p:cNvPr id="6" name="object 24"/>
          <p:cNvSpPr/>
          <p:nvPr/>
        </p:nvSpPr>
        <p:spPr>
          <a:xfrm>
            <a:off x="8524276" y="4066663"/>
            <a:ext cx="2544683" cy="14306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4" name="Rectángulo 3"/>
          <p:cNvSpPr/>
          <p:nvPr/>
        </p:nvSpPr>
        <p:spPr>
          <a:xfrm>
            <a:off x="7589600" y="1745889"/>
            <a:ext cx="3952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dirty="0">
                <a:solidFill>
                  <a:schemeClr val="accent4">
                    <a:lumMod val="75000"/>
                  </a:schemeClr>
                </a:solidFill>
                <a:latin typeface="Adelle" panose="02000503060000020004" pitchFamily="2" charset="0"/>
              </a:rPr>
              <a:t>Somos los especialistas en salud y bienestar que cuidamos de las personas a lo largo de toda su vida; porque nuestro propósito como empresa es ayudar a nuestros clientes y  cada día a más personas, a disfrutar de una vida más larga, sana y feliz.</a:t>
            </a:r>
          </a:p>
        </p:txBody>
      </p:sp>
      <p:pic>
        <p:nvPicPr>
          <p:cNvPr id="3074" name="Picture 2" descr="Resultado de imagen de sanitas logo 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7773" y="1014412"/>
            <a:ext cx="1344409" cy="61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ject 3"/>
          <p:cNvSpPr/>
          <p:nvPr/>
        </p:nvSpPr>
        <p:spPr>
          <a:xfrm>
            <a:off x="8530590" y="2634460"/>
            <a:ext cx="2454090" cy="17349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pic>
        <p:nvPicPr>
          <p:cNvPr id="3076" name="Picture 4" descr="Resultado de imagen de imbatibles sanita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3626" y="5618876"/>
            <a:ext cx="2005985" cy="1128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ángulo 9"/>
          <p:cNvSpPr/>
          <p:nvPr/>
        </p:nvSpPr>
        <p:spPr>
          <a:xfrm>
            <a:off x="8322815" y="6747243"/>
            <a:ext cx="3505200" cy="4571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De los mensajes básicos al </a:t>
            </a:r>
            <a:r>
              <a:rPr lang="es-ES" dirty="0" err="1" smtClean="0"/>
              <a:t>Storytelling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6564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42"/>
          <p:cNvSpPr/>
          <p:nvPr/>
        </p:nvSpPr>
        <p:spPr>
          <a:xfrm>
            <a:off x="1204568" y="1473357"/>
            <a:ext cx="2494572" cy="236719"/>
          </a:xfrm>
          <a:custGeom>
            <a:avLst/>
            <a:gdLst/>
            <a:ahLst/>
            <a:cxnLst/>
            <a:rect l="l" t="t" r="r" b="b"/>
            <a:pathLst>
              <a:path w="1799996" h="167297">
                <a:moveTo>
                  <a:pt x="0" y="167297"/>
                </a:moveTo>
                <a:lnTo>
                  <a:pt x="1799996" y="167297"/>
                </a:lnTo>
                <a:lnTo>
                  <a:pt x="1799996" y="0"/>
                </a:lnTo>
                <a:lnTo>
                  <a:pt x="0" y="0"/>
                </a:lnTo>
                <a:lnTo>
                  <a:pt x="0" y="16729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latin typeface="Adelle" panose="02000503060000020004" pitchFamily="2" charset="0"/>
            </a:endParaRPr>
          </a:p>
        </p:txBody>
      </p:sp>
      <p:sp>
        <p:nvSpPr>
          <p:cNvPr id="18" name="object 43"/>
          <p:cNvSpPr/>
          <p:nvPr/>
        </p:nvSpPr>
        <p:spPr>
          <a:xfrm>
            <a:off x="342900" y="1735488"/>
            <a:ext cx="3355034" cy="1189304"/>
          </a:xfrm>
          <a:custGeom>
            <a:avLst/>
            <a:gdLst/>
            <a:ahLst/>
            <a:cxnLst/>
            <a:rect l="l" t="t" r="r" b="b"/>
            <a:pathLst>
              <a:path w="1418996" h="167297">
                <a:moveTo>
                  <a:pt x="0" y="167297"/>
                </a:moveTo>
                <a:lnTo>
                  <a:pt x="1418996" y="167297"/>
                </a:lnTo>
                <a:lnTo>
                  <a:pt x="1418996" y="0"/>
                </a:lnTo>
                <a:lnTo>
                  <a:pt x="0" y="0"/>
                </a:lnTo>
                <a:lnTo>
                  <a:pt x="0" y="167297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latin typeface="Adelle" panose="02000503060000020004" pitchFamily="2" charset="0"/>
            </a:endParaRPr>
          </a:p>
        </p:txBody>
      </p:sp>
      <p:sp>
        <p:nvSpPr>
          <p:cNvPr id="24" name="object 18"/>
          <p:cNvSpPr txBox="1"/>
          <p:nvPr/>
        </p:nvSpPr>
        <p:spPr>
          <a:xfrm>
            <a:off x="428624" y="1843772"/>
            <a:ext cx="3226385" cy="11516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67"/>
              </a:spcBef>
            </a:pPr>
            <a:r>
              <a:rPr lang="es-ES" sz="1500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1º    </a:t>
            </a:r>
            <a:r>
              <a:rPr lang="es-ES" sz="1500" b="1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JJOO de </a:t>
            </a:r>
            <a:r>
              <a:rPr lang="es-ES" sz="1500" b="1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Río </a:t>
            </a:r>
            <a:endParaRPr lang="es-ES" sz="1500" b="1" spc="-34" dirty="0" smtClean="0">
              <a:solidFill>
                <a:srgbClr val="363435"/>
              </a:solidFill>
              <a:latin typeface="Adelle" panose="02000503060000020004" pitchFamily="2" charset="0"/>
              <a:cs typeface="Times New Roman"/>
            </a:endParaRPr>
          </a:p>
          <a:p>
            <a:pPr marL="12700">
              <a:spcBef>
                <a:spcPts val="67"/>
              </a:spcBef>
            </a:pPr>
            <a:r>
              <a:rPr lang="es-ES" sz="1500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2º   </a:t>
            </a:r>
            <a:r>
              <a:rPr lang="es-ES" sz="1500" b="1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Saturación Sponsors </a:t>
            </a:r>
            <a:r>
              <a:rPr lang="es-ES" sz="1500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en esa época </a:t>
            </a:r>
            <a:endParaRPr lang="es-ES" sz="500" spc="-34" dirty="0" smtClean="0">
              <a:solidFill>
                <a:srgbClr val="363435"/>
              </a:solidFill>
              <a:latin typeface="Adelle" panose="02000503060000020004" pitchFamily="2" charset="0"/>
              <a:cs typeface="Times New Roman"/>
            </a:endParaRPr>
          </a:p>
          <a:p>
            <a:pPr marL="12700">
              <a:spcBef>
                <a:spcPts val="67"/>
              </a:spcBef>
            </a:pPr>
            <a:r>
              <a:rPr lang="es-ES" sz="1500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3º   </a:t>
            </a:r>
            <a:r>
              <a:rPr lang="es-ES" sz="1500" b="1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Rol </a:t>
            </a:r>
            <a:r>
              <a:rPr lang="es-ES" sz="1500" b="1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de Sanitas </a:t>
            </a:r>
            <a:r>
              <a:rPr lang="es-ES" sz="1500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como sponsor oficial del Comité Olímpico español</a:t>
            </a:r>
            <a:endParaRPr sz="1500" dirty="0">
              <a:latin typeface="Adelle" panose="02000503060000020004" pitchFamily="2" charset="0"/>
              <a:cs typeface="Times New Roman"/>
            </a:endParaRPr>
          </a:p>
        </p:txBody>
      </p:sp>
      <p:sp>
        <p:nvSpPr>
          <p:cNvPr id="38" name="object 2"/>
          <p:cNvSpPr txBox="1"/>
          <p:nvPr/>
        </p:nvSpPr>
        <p:spPr>
          <a:xfrm>
            <a:off x="1204568" y="1546233"/>
            <a:ext cx="2520192" cy="1502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558">
              <a:lnSpc>
                <a:spcPts val="1345"/>
              </a:lnSpc>
              <a:spcBef>
                <a:spcPts val="67"/>
              </a:spcBef>
            </a:pPr>
            <a:r>
              <a:rPr lang="es-ES" sz="1600" b="1" spc="-34" dirty="0" smtClean="0">
                <a:solidFill>
                  <a:schemeClr val="bg1"/>
                </a:solidFill>
                <a:latin typeface="Adelle" panose="02000503060000020004" pitchFamily="2" charset="0"/>
                <a:cs typeface="Times New Roman"/>
              </a:rPr>
              <a:t>Contexto </a:t>
            </a:r>
            <a:endParaRPr sz="1600" b="1" dirty="0">
              <a:solidFill>
                <a:schemeClr val="bg1"/>
              </a:solidFill>
              <a:latin typeface="Adelle" panose="02000503060000020004" pitchFamily="2" charset="0"/>
              <a:cs typeface="Times New Roman"/>
            </a:endParaRPr>
          </a:p>
        </p:txBody>
      </p:sp>
      <p:grpSp>
        <p:nvGrpSpPr>
          <p:cNvPr id="65" name="Grupo 64"/>
          <p:cNvGrpSpPr/>
          <p:nvPr/>
        </p:nvGrpSpPr>
        <p:grpSpPr>
          <a:xfrm>
            <a:off x="2746286" y="1347993"/>
            <a:ext cx="6589665" cy="5488455"/>
            <a:chOff x="4769808" y="2178056"/>
            <a:chExt cx="2426218" cy="2020770"/>
          </a:xfrm>
        </p:grpSpPr>
        <p:sp>
          <p:nvSpPr>
            <p:cNvPr id="6" name="object 31"/>
            <p:cNvSpPr/>
            <p:nvPr/>
          </p:nvSpPr>
          <p:spPr>
            <a:xfrm>
              <a:off x="5342930" y="4070175"/>
              <a:ext cx="128651" cy="128651"/>
            </a:xfrm>
            <a:custGeom>
              <a:avLst/>
              <a:gdLst/>
              <a:ahLst/>
              <a:cxnLst/>
              <a:rect l="l" t="t" r="r" b="b"/>
              <a:pathLst>
                <a:path w="128650" h="128650">
                  <a:moveTo>
                    <a:pt x="64325" y="128650"/>
                  </a:moveTo>
                  <a:lnTo>
                    <a:pt x="78749" y="127026"/>
                  </a:lnTo>
                  <a:lnTo>
                    <a:pt x="92028" y="122395"/>
                  </a:lnTo>
                  <a:lnTo>
                    <a:pt x="103799" y="115116"/>
                  </a:lnTo>
                  <a:lnTo>
                    <a:pt x="113703" y="105550"/>
                  </a:lnTo>
                  <a:lnTo>
                    <a:pt x="121379" y="94058"/>
                  </a:lnTo>
                  <a:lnTo>
                    <a:pt x="126467" y="81001"/>
                  </a:lnTo>
                  <a:lnTo>
                    <a:pt x="128606" y="66739"/>
                  </a:lnTo>
                  <a:lnTo>
                    <a:pt x="128651" y="64325"/>
                  </a:lnTo>
                  <a:lnTo>
                    <a:pt x="127026" y="49901"/>
                  </a:lnTo>
                  <a:lnTo>
                    <a:pt x="122395" y="36622"/>
                  </a:lnTo>
                  <a:lnTo>
                    <a:pt x="115116" y="24851"/>
                  </a:lnTo>
                  <a:lnTo>
                    <a:pt x="105550" y="14947"/>
                  </a:lnTo>
                  <a:lnTo>
                    <a:pt x="94058" y="7271"/>
                  </a:lnTo>
                  <a:lnTo>
                    <a:pt x="81001" y="2183"/>
                  </a:lnTo>
                  <a:lnTo>
                    <a:pt x="66739" y="44"/>
                  </a:lnTo>
                  <a:lnTo>
                    <a:pt x="64325" y="0"/>
                  </a:lnTo>
                  <a:lnTo>
                    <a:pt x="49901" y="1624"/>
                  </a:lnTo>
                  <a:lnTo>
                    <a:pt x="36622" y="6255"/>
                  </a:lnTo>
                  <a:lnTo>
                    <a:pt x="24851" y="13534"/>
                  </a:lnTo>
                  <a:lnTo>
                    <a:pt x="14947" y="23100"/>
                  </a:lnTo>
                  <a:lnTo>
                    <a:pt x="7271" y="34592"/>
                  </a:lnTo>
                  <a:lnTo>
                    <a:pt x="2183" y="47649"/>
                  </a:lnTo>
                  <a:lnTo>
                    <a:pt x="44" y="61911"/>
                  </a:lnTo>
                  <a:lnTo>
                    <a:pt x="0" y="64325"/>
                  </a:lnTo>
                  <a:lnTo>
                    <a:pt x="1624" y="78749"/>
                  </a:lnTo>
                  <a:lnTo>
                    <a:pt x="6255" y="92028"/>
                  </a:lnTo>
                  <a:lnTo>
                    <a:pt x="13534" y="103799"/>
                  </a:lnTo>
                  <a:lnTo>
                    <a:pt x="23100" y="113703"/>
                  </a:lnTo>
                  <a:lnTo>
                    <a:pt x="34592" y="121379"/>
                  </a:lnTo>
                  <a:lnTo>
                    <a:pt x="47649" y="126467"/>
                  </a:lnTo>
                  <a:lnTo>
                    <a:pt x="61911" y="128606"/>
                  </a:lnTo>
                  <a:lnTo>
                    <a:pt x="64325" y="128650"/>
                  </a:lnTo>
                  <a:close/>
                </a:path>
              </a:pathLst>
            </a:custGeom>
            <a:solidFill>
              <a:srgbClr val="84406E"/>
            </a:solidFill>
          </p:spPr>
          <p:txBody>
            <a:bodyPr wrap="square" lIns="0" tIns="0" rIns="0" bIns="0" rtlCol="0"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>
                <a:latin typeface="Adelle" panose="02000503060000020004" pitchFamily="2" charset="0"/>
              </a:endParaRPr>
            </a:p>
          </p:txBody>
        </p:sp>
        <p:sp>
          <p:nvSpPr>
            <p:cNvPr id="9" name="object 34"/>
            <p:cNvSpPr/>
            <p:nvPr/>
          </p:nvSpPr>
          <p:spPr>
            <a:xfrm>
              <a:off x="6498614" y="2178056"/>
              <a:ext cx="128651" cy="128651"/>
            </a:xfrm>
            <a:custGeom>
              <a:avLst/>
              <a:gdLst/>
              <a:ahLst/>
              <a:cxnLst/>
              <a:rect l="l" t="t" r="r" b="b"/>
              <a:pathLst>
                <a:path w="128650" h="128651">
                  <a:moveTo>
                    <a:pt x="64325" y="128650"/>
                  </a:moveTo>
                  <a:lnTo>
                    <a:pt x="78749" y="127026"/>
                  </a:lnTo>
                  <a:lnTo>
                    <a:pt x="92028" y="122395"/>
                  </a:lnTo>
                  <a:lnTo>
                    <a:pt x="103799" y="115116"/>
                  </a:lnTo>
                  <a:lnTo>
                    <a:pt x="113703" y="105550"/>
                  </a:lnTo>
                  <a:lnTo>
                    <a:pt x="121379" y="94058"/>
                  </a:lnTo>
                  <a:lnTo>
                    <a:pt x="126467" y="81001"/>
                  </a:lnTo>
                  <a:lnTo>
                    <a:pt x="128606" y="66739"/>
                  </a:lnTo>
                  <a:lnTo>
                    <a:pt x="128651" y="64325"/>
                  </a:lnTo>
                  <a:lnTo>
                    <a:pt x="127026" y="49901"/>
                  </a:lnTo>
                  <a:lnTo>
                    <a:pt x="122395" y="36622"/>
                  </a:lnTo>
                  <a:lnTo>
                    <a:pt x="115116" y="24851"/>
                  </a:lnTo>
                  <a:lnTo>
                    <a:pt x="105550" y="14947"/>
                  </a:lnTo>
                  <a:lnTo>
                    <a:pt x="94058" y="7271"/>
                  </a:lnTo>
                  <a:lnTo>
                    <a:pt x="81001" y="2183"/>
                  </a:lnTo>
                  <a:lnTo>
                    <a:pt x="66739" y="44"/>
                  </a:lnTo>
                  <a:lnTo>
                    <a:pt x="64325" y="0"/>
                  </a:lnTo>
                  <a:lnTo>
                    <a:pt x="49901" y="1624"/>
                  </a:lnTo>
                  <a:lnTo>
                    <a:pt x="36622" y="6255"/>
                  </a:lnTo>
                  <a:lnTo>
                    <a:pt x="24851" y="13534"/>
                  </a:lnTo>
                  <a:lnTo>
                    <a:pt x="14947" y="23100"/>
                  </a:lnTo>
                  <a:lnTo>
                    <a:pt x="7271" y="34592"/>
                  </a:lnTo>
                  <a:lnTo>
                    <a:pt x="2183" y="47649"/>
                  </a:lnTo>
                  <a:lnTo>
                    <a:pt x="44" y="61911"/>
                  </a:lnTo>
                  <a:lnTo>
                    <a:pt x="0" y="64325"/>
                  </a:lnTo>
                  <a:lnTo>
                    <a:pt x="1624" y="78749"/>
                  </a:lnTo>
                  <a:lnTo>
                    <a:pt x="6255" y="92028"/>
                  </a:lnTo>
                  <a:lnTo>
                    <a:pt x="13534" y="103799"/>
                  </a:lnTo>
                  <a:lnTo>
                    <a:pt x="23100" y="113703"/>
                  </a:lnTo>
                  <a:lnTo>
                    <a:pt x="34592" y="121379"/>
                  </a:lnTo>
                  <a:lnTo>
                    <a:pt x="47649" y="126467"/>
                  </a:lnTo>
                  <a:lnTo>
                    <a:pt x="61911" y="128606"/>
                  </a:lnTo>
                  <a:lnTo>
                    <a:pt x="64325" y="128650"/>
                  </a:lnTo>
                  <a:close/>
                </a:path>
              </a:pathLst>
            </a:custGeom>
            <a:solidFill>
              <a:srgbClr val="84406E"/>
            </a:solidFill>
          </p:spPr>
          <p:txBody>
            <a:bodyPr wrap="square" lIns="0" tIns="0" rIns="0" bIns="0" rtlCol="0"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>
                <a:latin typeface="Adelle" panose="02000503060000020004" pitchFamily="2" charset="0"/>
              </a:endParaRPr>
            </a:p>
          </p:txBody>
        </p:sp>
        <p:sp>
          <p:nvSpPr>
            <p:cNvPr id="12" name="object 37"/>
            <p:cNvSpPr/>
            <p:nvPr/>
          </p:nvSpPr>
          <p:spPr>
            <a:xfrm>
              <a:off x="7067375" y="3132206"/>
              <a:ext cx="128651" cy="128651"/>
            </a:xfrm>
            <a:custGeom>
              <a:avLst/>
              <a:gdLst/>
              <a:ahLst/>
              <a:cxnLst/>
              <a:rect l="l" t="t" r="r" b="b"/>
              <a:pathLst>
                <a:path w="128650" h="128650">
                  <a:moveTo>
                    <a:pt x="64325" y="128650"/>
                  </a:moveTo>
                  <a:lnTo>
                    <a:pt x="78749" y="127026"/>
                  </a:lnTo>
                  <a:lnTo>
                    <a:pt x="92028" y="122395"/>
                  </a:lnTo>
                  <a:lnTo>
                    <a:pt x="103799" y="115116"/>
                  </a:lnTo>
                  <a:lnTo>
                    <a:pt x="113703" y="105550"/>
                  </a:lnTo>
                  <a:lnTo>
                    <a:pt x="121379" y="94058"/>
                  </a:lnTo>
                  <a:lnTo>
                    <a:pt x="126467" y="81001"/>
                  </a:lnTo>
                  <a:lnTo>
                    <a:pt x="128606" y="66739"/>
                  </a:lnTo>
                  <a:lnTo>
                    <a:pt x="128651" y="64325"/>
                  </a:lnTo>
                  <a:lnTo>
                    <a:pt x="127026" y="49901"/>
                  </a:lnTo>
                  <a:lnTo>
                    <a:pt x="122395" y="36622"/>
                  </a:lnTo>
                  <a:lnTo>
                    <a:pt x="115116" y="24851"/>
                  </a:lnTo>
                  <a:lnTo>
                    <a:pt x="105550" y="14947"/>
                  </a:lnTo>
                  <a:lnTo>
                    <a:pt x="94058" y="7271"/>
                  </a:lnTo>
                  <a:lnTo>
                    <a:pt x="81001" y="2183"/>
                  </a:lnTo>
                  <a:lnTo>
                    <a:pt x="66739" y="44"/>
                  </a:lnTo>
                  <a:lnTo>
                    <a:pt x="64325" y="0"/>
                  </a:lnTo>
                  <a:lnTo>
                    <a:pt x="49901" y="1624"/>
                  </a:lnTo>
                  <a:lnTo>
                    <a:pt x="36622" y="6255"/>
                  </a:lnTo>
                  <a:lnTo>
                    <a:pt x="24851" y="13534"/>
                  </a:lnTo>
                  <a:lnTo>
                    <a:pt x="14947" y="23100"/>
                  </a:lnTo>
                  <a:lnTo>
                    <a:pt x="7271" y="34592"/>
                  </a:lnTo>
                  <a:lnTo>
                    <a:pt x="2183" y="47649"/>
                  </a:lnTo>
                  <a:lnTo>
                    <a:pt x="44" y="61911"/>
                  </a:lnTo>
                  <a:lnTo>
                    <a:pt x="0" y="64325"/>
                  </a:lnTo>
                  <a:lnTo>
                    <a:pt x="1624" y="78749"/>
                  </a:lnTo>
                  <a:lnTo>
                    <a:pt x="6255" y="92028"/>
                  </a:lnTo>
                  <a:lnTo>
                    <a:pt x="13534" y="103799"/>
                  </a:lnTo>
                  <a:lnTo>
                    <a:pt x="23100" y="113703"/>
                  </a:lnTo>
                  <a:lnTo>
                    <a:pt x="34592" y="121379"/>
                  </a:lnTo>
                  <a:lnTo>
                    <a:pt x="47649" y="126467"/>
                  </a:lnTo>
                  <a:lnTo>
                    <a:pt x="61911" y="128606"/>
                  </a:lnTo>
                  <a:lnTo>
                    <a:pt x="64325" y="128650"/>
                  </a:lnTo>
                  <a:close/>
                </a:path>
              </a:pathLst>
            </a:custGeom>
            <a:solidFill>
              <a:srgbClr val="84406E"/>
            </a:solidFill>
          </p:spPr>
          <p:txBody>
            <a:bodyPr wrap="square" lIns="0" tIns="0" rIns="0" bIns="0" rtlCol="0"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>
                <a:latin typeface="Adelle" panose="02000503060000020004" pitchFamily="2" charset="0"/>
              </a:endParaRPr>
            </a:p>
          </p:txBody>
        </p:sp>
        <p:sp>
          <p:nvSpPr>
            <p:cNvPr id="16" name="object 41"/>
            <p:cNvSpPr/>
            <p:nvPr/>
          </p:nvSpPr>
          <p:spPr>
            <a:xfrm>
              <a:off x="6488118" y="4070175"/>
              <a:ext cx="128651" cy="128651"/>
            </a:xfrm>
            <a:custGeom>
              <a:avLst/>
              <a:gdLst/>
              <a:ahLst/>
              <a:cxnLst/>
              <a:rect l="l" t="t" r="r" b="b"/>
              <a:pathLst>
                <a:path w="128650" h="128650">
                  <a:moveTo>
                    <a:pt x="64325" y="128650"/>
                  </a:moveTo>
                  <a:lnTo>
                    <a:pt x="78749" y="127026"/>
                  </a:lnTo>
                  <a:lnTo>
                    <a:pt x="92028" y="122395"/>
                  </a:lnTo>
                  <a:lnTo>
                    <a:pt x="103799" y="115116"/>
                  </a:lnTo>
                  <a:lnTo>
                    <a:pt x="113703" y="105550"/>
                  </a:lnTo>
                  <a:lnTo>
                    <a:pt x="121379" y="94058"/>
                  </a:lnTo>
                  <a:lnTo>
                    <a:pt x="126467" y="81001"/>
                  </a:lnTo>
                  <a:lnTo>
                    <a:pt x="128606" y="66739"/>
                  </a:lnTo>
                  <a:lnTo>
                    <a:pt x="128651" y="64325"/>
                  </a:lnTo>
                  <a:lnTo>
                    <a:pt x="127026" y="49901"/>
                  </a:lnTo>
                  <a:lnTo>
                    <a:pt x="122395" y="36622"/>
                  </a:lnTo>
                  <a:lnTo>
                    <a:pt x="115116" y="24851"/>
                  </a:lnTo>
                  <a:lnTo>
                    <a:pt x="105550" y="14947"/>
                  </a:lnTo>
                  <a:lnTo>
                    <a:pt x="94058" y="7271"/>
                  </a:lnTo>
                  <a:lnTo>
                    <a:pt x="81001" y="2183"/>
                  </a:lnTo>
                  <a:lnTo>
                    <a:pt x="66739" y="44"/>
                  </a:lnTo>
                  <a:lnTo>
                    <a:pt x="64325" y="0"/>
                  </a:lnTo>
                  <a:lnTo>
                    <a:pt x="49901" y="1624"/>
                  </a:lnTo>
                  <a:lnTo>
                    <a:pt x="36622" y="6255"/>
                  </a:lnTo>
                  <a:lnTo>
                    <a:pt x="24851" y="13534"/>
                  </a:lnTo>
                  <a:lnTo>
                    <a:pt x="14947" y="23100"/>
                  </a:lnTo>
                  <a:lnTo>
                    <a:pt x="7271" y="34592"/>
                  </a:lnTo>
                  <a:lnTo>
                    <a:pt x="2183" y="47649"/>
                  </a:lnTo>
                  <a:lnTo>
                    <a:pt x="44" y="61911"/>
                  </a:lnTo>
                  <a:lnTo>
                    <a:pt x="0" y="64325"/>
                  </a:lnTo>
                  <a:lnTo>
                    <a:pt x="1624" y="78749"/>
                  </a:lnTo>
                  <a:lnTo>
                    <a:pt x="6255" y="92028"/>
                  </a:lnTo>
                  <a:lnTo>
                    <a:pt x="13534" y="103799"/>
                  </a:lnTo>
                  <a:lnTo>
                    <a:pt x="23100" y="113703"/>
                  </a:lnTo>
                  <a:lnTo>
                    <a:pt x="34592" y="121379"/>
                  </a:lnTo>
                  <a:lnTo>
                    <a:pt x="47649" y="126467"/>
                  </a:lnTo>
                  <a:lnTo>
                    <a:pt x="61911" y="128606"/>
                  </a:lnTo>
                  <a:lnTo>
                    <a:pt x="64325" y="128650"/>
                  </a:lnTo>
                  <a:close/>
                </a:path>
              </a:pathLst>
            </a:custGeom>
            <a:solidFill>
              <a:srgbClr val="84406E"/>
            </a:solidFill>
          </p:spPr>
          <p:txBody>
            <a:bodyPr wrap="square" lIns="0" tIns="0" rIns="0" bIns="0" rtlCol="0"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>
                <a:latin typeface="Adelle" panose="02000503060000020004" pitchFamily="2" charset="0"/>
              </a:endParaRPr>
            </a:p>
          </p:txBody>
        </p:sp>
        <p:sp>
          <p:nvSpPr>
            <p:cNvPr id="19" name="object 44"/>
            <p:cNvSpPr/>
            <p:nvPr/>
          </p:nvSpPr>
          <p:spPr>
            <a:xfrm>
              <a:off x="5325964" y="2186080"/>
              <a:ext cx="128651" cy="128651"/>
            </a:xfrm>
            <a:custGeom>
              <a:avLst/>
              <a:gdLst/>
              <a:ahLst/>
              <a:cxnLst/>
              <a:rect l="l" t="t" r="r" b="b"/>
              <a:pathLst>
                <a:path w="128650" h="128650">
                  <a:moveTo>
                    <a:pt x="64325" y="128651"/>
                  </a:moveTo>
                  <a:lnTo>
                    <a:pt x="78749" y="127026"/>
                  </a:lnTo>
                  <a:lnTo>
                    <a:pt x="92028" y="122395"/>
                  </a:lnTo>
                  <a:lnTo>
                    <a:pt x="103799" y="115116"/>
                  </a:lnTo>
                  <a:lnTo>
                    <a:pt x="113703" y="105550"/>
                  </a:lnTo>
                  <a:lnTo>
                    <a:pt x="121379" y="94058"/>
                  </a:lnTo>
                  <a:lnTo>
                    <a:pt x="126467" y="81001"/>
                  </a:lnTo>
                  <a:lnTo>
                    <a:pt x="128606" y="66739"/>
                  </a:lnTo>
                  <a:lnTo>
                    <a:pt x="128651" y="64325"/>
                  </a:lnTo>
                  <a:lnTo>
                    <a:pt x="127026" y="49901"/>
                  </a:lnTo>
                  <a:lnTo>
                    <a:pt x="122395" y="36622"/>
                  </a:lnTo>
                  <a:lnTo>
                    <a:pt x="115116" y="24851"/>
                  </a:lnTo>
                  <a:lnTo>
                    <a:pt x="105550" y="14947"/>
                  </a:lnTo>
                  <a:lnTo>
                    <a:pt x="94058" y="7271"/>
                  </a:lnTo>
                  <a:lnTo>
                    <a:pt x="81001" y="2183"/>
                  </a:lnTo>
                  <a:lnTo>
                    <a:pt x="66739" y="44"/>
                  </a:lnTo>
                  <a:lnTo>
                    <a:pt x="64325" y="0"/>
                  </a:lnTo>
                  <a:lnTo>
                    <a:pt x="49901" y="1624"/>
                  </a:lnTo>
                  <a:lnTo>
                    <a:pt x="36622" y="6255"/>
                  </a:lnTo>
                  <a:lnTo>
                    <a:pt x="24851" y="13534"/>
                  </a:lnTo>
                  <a:lnTo>
                    <a:pt x="14947" y="23100"/>
                  </a:lnTo>
                  <a:lnTo>
                    <a:pt x="7271" y="34592"/>
                  </a:lnTo>
                  <a:lnTo>
                    <a:pt x="2183" y="47649"/>
                  </a:lnTo>
                  <a:lnTo>
                    <a:pt x="44" y="61911"/>
                  </a:lnTo>
                  <a:lnTo>
                    <a:pt x="0" y="64325"/>
                  </a:lnTo>
                  <a:lnTo>
                    <a:pt x="1624" y="78749"/>
                  </a:lnTo>
                  <a:lnTo>
                    <a:pt x="6255" y="92028"/>
                  </a:lnTo>
                  <a:lnTo>
                    <a:pt x="13534" y="103799"/>
                  </a:lnTo>
                  <a:lnTo>
                    <a:pt x="23100" y="113703"/>
                  </a:lnTo>
                  <a:lnTo>
                    <a:pt x="34592" y="121379"/>
                  </a:lnTo>
                  <a:lnTo>
                    <a:pt x="47649" y="126467"/>
                  </a:lnTo>
                  <a:lnTo>
                    <a:pt x="61911" y="128606"/>
                  </a:lnTo>
                  <a:lnTo>
                    <a:pt x="64325" y="128651"/>
                  </a:lnTo>
                  <a:close/>
                </a:path>
              </a:pathLst>
            </a:custGeom>
            <a:solidFill>
              <a:srgbClr val="84406E"/>
            </a:solidFill>
          </p:spPr>
          <p:txBody>
            <a:bodyPr wrap="square" lIns="0" tIns="0" rIns="0" bIns="0" rtlCol="0"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>
                <a:latin typeface="Adelle" panose="02000503060000020004" pitchFamily="2" charset="0"/>
              </a:endParaRPr>
            </a:p>
          </p:txBody>
        </p:sp>
        <p:sp>
          <p:nvSpPr>
            <p:cNvPr id="22" name="object 47"/>
            <p:cNvSpPr/>
            <p:nvPr/>
          </p:nvSpPr>
          <p:spPr>
            <a:xfrm>
              <a:off x="4769808" y="3132206"/>
              <a:ext cx="128651" cy="128651"/>
            </a:xfrm>
            <a:custGeom>
              <a:avLst/>
              <a:gdLst/>
              <a:ahLst/>
              <a:cxnLst/>
              <a:rect l="l" t="t" r="r" b="b"/>
              <a:pathLst>
                <a:path w="128650" h="128650">
                  <a:moveTo>
                    <a:pt x="64325" y="128651"/>
                  </a:moveTo>
                  <a:lnTo>
                    <a:pt x="78749" y="127026"/>
                  </a:lnTo>
                  <a:lnTo>
                    <a:pt x="92028" y="122395"/>
                  </a:lnTo>
                  <a:lnTo>
                    <a:pt x="103799" y="115116"/>
                  </a:lnTo>
                  <a:lnTo>
                    <a:pt x="113703" y="105550"/>
                  </a:lnTo>
                  <a:lnTo>
                    <a:pt x="121379" y="94058"/>
                  </a:lnTo>
                  <a:lnTo>
                    <a:pt x="126467" y="81001"/>
                  </a:lnTo>
                  <a:lnTo>
                    <a:pt x="128606" y="66739"/>
                  </a:lnTo>
                  <a:lnTo>
                    <a:pt x="128651" y="64325"/>
                  </a:lnTo>
                  <a:lnTo>
                    <a:pt x="127026" y="49901"/>
                  </a:lnTo>
                  <a:lnTo>
                    <a:pt x="122395" y="36622"/>
                  </a:lnTo>
                  <a:lnTo>
                    <a:pt x="115116" y="24851"/>
                  </a:lnTo>
                  <a:lnTo>
                    <a:pt x="105550" y="14947"/>
                  </a:lnTo>
                  <a:lnTo>
                    <a:pt x="94058" y="7271"/>
                  </a:lnTo>
                  <a:lnTo>
                    <a:pt x="81001" y="2183"/>
                  </a:lnTo>
                  <a:lnTo>
                    <a:pt x="66739" y="44"/>
                  </a:lnTo>
                  <a:lnTo>
                    <a:pt x="64325" y="0"/>
                  </a:lnTo>
                  <a:lnTo>
                    <a:pt x="49901" y="1624"/>
                  </a:lnTo>
                  <a:lnTo>
                    <a:pt x="36622" y="6255"/>
                  </a:lnTo>
                  <a:lnTo>
                    <a:pt x="24851" y="13534"/>
                  </a:lnTo>
                  <a:lnTo>
                    <a:pt x="14947" y="23100"/>
                  </a:lnTo>
                  <a:lnTo>
                    <a:pt x="7271" y="34592"/>
                  </a:lnTo>
                  <a:lnTo>
                    <a:pt x="2183" y="47649"/>
                  </a:lnTo>
                  <a:lnTo>
                    <a:pt x="44" y="61911"/>
                  </a:lnTo>
                  <a:lnTo>
                    <a:pt x="0" y="64325"/>
                  </a:lnTo>
                  <a:lnTo>
                    <a:pt x="1624" y="78749"/>
                  </a:lnTo>
                  <a:lnTo>
                    <a:pt x="6255" y="92028"/>
                  </a:lnTo>
                  <a:lnTo>
                    <a:pt x="13534" y="103799"/>
                  </a:lnTo>
                  <a:lnTo>
                    <a:pt x="23100" y="113703"/>
                  </a:lnTo>
                  <a:lnTo>
                    <a:pt x="34592" y="121379"/>
                  </a:lnTo>
                  <a:lnTo>
                    <a:pt x="47649" y="126467"/>
                  </a:lnTo>
                  <a:lnTo>
                    <a:pt x="61911" y="128606"/>
                  </a:lnTo>
                  <a:lnTo>
                    <a:pt x="64325" y="128651"/>
                  </a:lnTo>
                  <a:close/>
                </a:path>
              </a:pathLst>
            </a:custGeom>
            <a:solidFill>
              <a:srgbClr val="84406E"/>
            </a:solidFill>
          </p:spPr>
          <p:txBody>
            <a:bodyPr wrap="square" lIns="0" tIns="0" rIns="0" bIns="0" rtlCol="0"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>
                <a:latin typeface="Adelle" panose="02000503060000020004" pitchFamily="2" charset="0"/>
              </a:endParaRPr>
            </a:p>
          </p:txBody>
        </p:sp>
        <p:sp>
          <p:nvSpPr>
            <p:cNvPr id="23" name="object 48"/>
            <p:cNvSpPr/>
            <p:nvPr/>
          </p:nvSpPr>
          <p:spPr>
            <a:xfrm>
              <a:off x="4840127" y="2269265"/>
              <a:ext cx="2285580" cy="1865947"/>
            </a:xfrm>
            <a:custGeom>
              <a:avLst/>
              <a:gdLst/>
              <a:ahLst/>
              <a:cxnLst/>
              <a:rect l="l" t="t" r="r" b="b"/>
              <a:pathLst>
                <a:path w="2285580" h="1865947">
                  <a:moveTo>
                    <a:pt x="1714182" y="0"/>
                  </a:moveTo>
                  <a:lnTo>
                    <a:pt x="571398" y="0"/>
                  </a:lnTo>
                  <a:lnTo>
                    <a:pt x="0" y="932967"/>
                  </a:lnTo>
                  <a:lnTo>
                    <a:pt x="571398" y="1865947"/>
                  </a:lnTo>
                  <a:lnTo>
                    <a:pt x="1714182" y="1865947"/>
                  </a:lnTo>
                  <a:lnTo>
                    <a:pt x="2285580" y="932967"/>
                  </a:lnTo>
                  <a:lnTo>
                    <a:pt x="1714182" y="0"/>
                  </a:lnTo>
                  <a:close/>
                </a:path>
              </a:pathLst>
            </a:custGeom>
            <a:ln w="38100">
              <a:solidFill>
                <a:srgbClr val="74C3B1"/>
              </a:solidFill>
            </a:ln>
          </p:spPr>
          <p:txBody>
            <a:bodyPr wrap="square" lIns="0" tIns="0" rIns="0" bIns="0" rtlCol="0"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>
                <a:latin typeface="Adelle" panose="02000503060000020004" pitchFamily="2" charset="0"/>
              </a:endParaRPr>
            </a:p>
          </p:txBody>
        </p:sp>
      </p:grpSp>
      <p:sp>
        <p:nvSpPr>
          <p:cNvPr id="40" name="object 42"/>
          <p:cNvSpPr/>
          <p:nvPr/>
        </p:nvSpPr>
        <p:spPr>
          <a:xfrm>
            <a:off x="111829" y="3558472"/>
            <a:ext cx="2494572" cy="261886"/>
          </a:xfrm>
          <a:custGeom>
            <a:avLst/>
            <a:gdLst/>
            <a:ahLst/>
            <a:cxnLst/>
            <a:rect l="l" t="t" r="r" b="b"/>
            <a:pathLst>
              <a:path w="1799996" h="167297">
                <a:moveTo>
                  <a:pt x="0" y="167297"/>
                </a:moveTo>
                <a:lnTo>
                  <a:pt x="1799996" y="167297"/>
                </a:lnTo>
                <a:lnTo>
                  <a:pt x="1799996" y="0"/>
                </a:lnTo>
                <a:lnTo>
                  <a:pt x="0" y="0"/>
                </a:lnTo>
                <a:lnTo>
                  <a:pt x="0" y="16729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latin typeface="Adelle" panose="02000503060000020004" pitchFamily="2" charset="0"/>
            </a:endParaRPr>
          </a:p>
        </p:txBody>
      </p:sp>
      <p:sp>
        <p:nvSpPr>
          <p:cNvPr id="41" name="object 43"/>
          <p:cNvSpPr/>
          <p:nvPr/>
        </p:nvSpPr>
        <p:spPr>
          <a:xfrm>
            <a:off x="16579" y="3845770"/>
            <a:ext cx="2588616" cy="1004945"/>
          </a:xfrm>
          <a:custGeom>
            <a:avLst/>
            <a:gdLst/>
            <a:ahLst/>
            <a:cxnLst/>
            <a:rect l="l" t="t" r="r" b="b"/>
            <a:pathLst>
              <a:path w="1418996" h="167297">
                <a:moveTo>
                  <a:pt x="0" y="167297"/>
                </a:moveTo>
                <a:lnTo>
                  <a:pt x="1418996" y="167297"/>
                </a:lnTo>
                <a:lnTo>
                  <a:pt x="1418996" y="0"/>
                </a:lnTo>
                <a:lnTo>
                  <a:pt x="0" y="0"/>
                </a:lnTo>
                <a:lnTo>
                  <a:pt x="0" y="167297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latin typeface="Adelle" panose="02000503060000020004" pitchFamily="2" charset="0"/>
            </a:endParaRPr>
          </a:p>
        </p:txBody>
      </p:sp>
      <p:sp>
        <p:nvSpPr>
          <p:cNvPr id="42" name="object 18"/>
          <p:cNvSpPr txBox="1"/>
          <p:nvPr/>
        </p:nvSpPr>
        <p:spPr>
          <a:xfrm>
            <a:off x="111829" y="3896905"/>
            <a:ext cx="2584743" cy="2659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67"/>
              </a:spcBef>
            </a:pPr>
            <a:r>
              <a:rPr lang="es-ES" sz="1400" b="1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5 deportistas olímpicos y paralímpicos</a:t>
            </a:r>
            <a:r>
              <a:rPr lang="es-ES" sz="1400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 </a:t>
            </a:r>
            <a:r>
              <a:rPr lang="es-ES" sz="1400" b="1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con alguna </a:t>
            </a:r>
            <a:r>
              <a:rPr lang="es-ES" sz="1400" b="1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dificultad</a:t>
            </a:r>
            <a:r>
              <a:rPr lang="es-ES" sz="1400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 en su carrera de clasificación para los Juegos</a:t>
            </a:r>
            <a:endParaRPr sz="1400" dirty="0">
              <a:latin typeface="Adelle" panose="02000503060000020004" pitchFamily="2" charset="0"/>
              <a:cs typeface="Times New Roman"/>
            </a:endParaRPr>
          </a:p>
        </p:txBody>
      </p:sp>
      <p:sp>
        <p:nvSpPr>
          <p:cNvPr id="43" name="object 2"/>
          <p:cNvSpPr txBox="1"/>
          <p:nvPr/>
        </p:nvSpPr>
        <p:spPr>
          <a:xfrm>
            <a:off x="111829" y="3626035"/>
            <a:ext cx="2520192" cy="1502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558">
              <a:lnSpc>
                <a:spcPts val="1345"/>
              </a:lnSpc>
              <a:spcBef>
                <a:spcPts val="67"/>
              </a:spcBef>
            </a:pPr>
            <a:r>
              <a:rPr lang="es-ES" sz="1600" b="1" spc="-34" dirty="0" smtClean="0">
                <a:solidFill>
                  <a:schemeClr val="bg1"/>
                </a:solidFill>
                <a:latin typeface="Adelle" panose="02000503060000020004" pitchFamily="2" charset="0"/>
                <a:cs typeface="Times New Roman"/>
              </a:rPr>
              <a:t>Protagonistas </a:t>
            </a:r>
            <a:endParaRPr sz="1600" b="1" dirty="0">
              <a:solidFill>
                <a:schemeClr val="bg1"/>
              </a:solidFill>
              <a:latin typeface="Adelle" panose="02000503060000020004" pitchFamily="2" charset="0"/>
              <a:cs typeface="Times New Roman"/>
            </a:endParaRPr>
          </a:p>
        </p:txBody>
      </p:sp>
      <p:pic>
        <p:nvPicPr>
          <p:cNvPr id="44" name="Imagen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852" y="2304499"/>
            <a:ext cx="6244026" cy="3512264"/>
          </a:xfrm>
          <a:prstGeom prst="rect">
            <a:avLst/>
          </a:prstGeom>
        </p:spPr>
      </p:pic>
      <p:sp>
        <p:nvSpPr>
          <p:cNvPr id="45" name="object 42"/>
          <p:cNvSpPr/>
          <p:nvPr/>
        </p:nvSpPr>
        <p:spPr>
          <a:xfrm>
            <a:off x="1249345" y="5570204"/>
            <a:ext cx="2494572" cy="261886"/>
          </a:xfrm>
          <a:custGeom>
            <a:avLst/>
            <a:gdLst/>
            <a:ahLst/>
            <a:cxnLst/>
            <a:rect l="l" t="t" r="r" b="b"/>
            <a:pathLst>
              <a:path w="1799996" h="167297">
                <a:moveTo>
                  <a:pt x="0" y="167297"/>
                </a:moveTo>
                <a:lnTo>
                  <a:pt x="1799996" y="167297"/>
                </a:lnTo>
                <a:lnTo>
                  <a:pt x="1799996" y="0"/>
                </a:lnTo>
                <a:lnTo>
                  <a:pt x="0" y="0"/>
                </a:lnTo>
                <a:lnTo>
                  <a:pt x="0" y="16729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latin typeface="Adelle" panose="02000503060000020004" pitchFamily="2" charset="0"/>
            </a:endParaRPr>
          </a:p>
        </p:txBody>
      </p:sp>
      <p:sp>
        <p:nvSpPr>
          <p:cNvPr id="46" name="object 43"/>
          <p:cNvSpPr/>
          <p:nvPr/>
        </p:nvSpPr>
        <p:spPr>
          <a:xfrm>
            <a:off x="782862" y="5857502"/>
            <a:ext cx="2959849" cy="907922"/>
          </a:xfrm>
          <a:custGeom>
            <a:avLst/>
            <a:gdLst/>
            <a:ahLst/>
            <a:cxnLst/>
            <a:rect l="l" t="t" r="r" b="b"/>
            <a:pathLst>
              <a:path w="1418996" h="167297">
                <a:moveTo>
                  <a:pt x="0" y="167297"/>
                </a:moveTo>
                <a:lnTo>
                  <a:pt x="1418996" y="167297"/>
                </a:lnTo>
                <a:lnTo>
                  <a:pt x="1418996" y="0"/>
                </a:lnTo>
                <a:lnTo>
                  <a:pt x="0" y="0"/>
                </a:lnTo>
                <a:lnTo>
                  <a:pt x="0" y="167297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latin typeface="Adelle" panose="02000503060000020004" pitchFamily="2" charset="0"/>
            </a:endParaRPr>
          </a:p>
        </p:txBody>
      </p:sp>
      <p:sp>
        <p:nvSpPr>
          <p:cNvPr id="47" name="object 18"/>
          <p:cNvSpPr txBox="1"/>
          <p:nvPr/>
        </p:nvSpPr>
        <p:spPr>
          <a:xfrm>
            <a:off x="878112" y="5870537"/>
            <a:ext cx="2773036" cy="4639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67"/>
              </a:spcBef>
            </a:pPr>
            <a:r>
              <a:rPr lang="es-ES" sz="1400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1º   </a:t>
            </a:r>
            <a:r>
              <a:rPr lang="es-ES" sz="1400" b="1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Comunidad </a:t>
            </a:r>
            <a:r>
              <a:rPr lang="es-ES" sz="1400" b="1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deportiva </a:t>
            </a:r>
            <a:r>
              <a:rPr lang="es-ES" sz="1400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y de aficionados al deporte</a:t>
            </a:r>
          </a:p>
          <a:p>
            <a:pPr marL="12700">
              <a:spcBef>
                <a:spcPts val="67"/>
              </a:spcBef>
            </a:pPr>
            <a:r>
              <a:rPr lang="es-ES" sz="1400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2º   Todo </a:t>
            </a:r>
            <a:r>
              <a:rPr lang="es-ES" sz="1400" b="1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aquel con </a:t>
            </a:r>
            <a:r>
              <a:rPr lang="es-ES" sz="1400" b="1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el espíritu imbatible </a:t>
            </a:r>
            <a:r>
              <a:rPr lang="es-ES" sz="1400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en </a:t>
            </a:r>
            <a:r>
              <a:rPr lang="es-ES" sz="1400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su </a:t>
            </a:r>
            <a:r>
              <a:rPr lang="es-ES" sz="1400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vida</a:t>
            </a:r>
            <a:endParaRPr sz="1400" dirty="0">
              <a:latin typeface="Adelle" panose="02000503060000020004" pitchFamily="2" charset="0"/>
              <a:cs typeface="Times New Roman"/>
            </a:endParaRPr>
          </a:p>
        </p:txBody>
      </p:sp>
      <p:sp>
        <p:nvSpPr>
          <p:cNvPr id="48" name="object 2"/>
          <p:cNvSpPr txBox="1"/>
          <p:nvPr/>
        </p:nvSpPr>
        <p:spPr>
          <a:xfrm>
            <a:off x="1249345" y="5637767"/>
            <a:ext cx="2520192" cy="1502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558">
              <a:lnSpc>
                <a:spcPts val="1345"/>
              </a:lnSpc>
              <a:spcBef>
                <a:spcPts val="67"/>
              </a:spcBef>
            </a:pPr>
            <a:r>
              <a:rPr lang="es-ES" b="1" spc="-34" dirty="0" smtClean="0">
                <a:solidFill>
                  <a:schemeClr val="bg1"/>
                </a:solidFill>
                <a:latin typeface="Adelle" panose="02000503060000020004" pitchFamily="2" charset="0"/>
                <a:cs typeface="Times New Roman"/>
              </a:rPr>
              <a:t>Para</a:t>
            </a:r>
            <a:r>
              <a:rPr lang="es-ES" spc="-34" dirty="0" smtClean="0">
                <a:solidFill>
                  <a:schemeClr val="bg1"/>
                </a:solidFill>
                <a:latin typeface="Adelle" panose="02000503060000020004" pitchFamily="2" charset="0"/>
                <a:cs typeface="Times New Roman"/>
              </a:rPr>
              <a:t> </a:t>
            </a:r>
            <a:r>
              <a:rPr lang="es-ES" b="1" spc="-34" dirty="0" smtClean="0">
                <a:solidFill>
                  <a:schemeClr val="bg1"/>
                </a:solidFill>
                <a:latin typeface="Adelle" panose="02000503060000020004" pitchFamily="2" charset="0"/>
                <a:cs typeface="Times New Roman"/>
              </a:rPr>
              <a:t>quién </a:t>
            </a:r>
            <a:endParaRPr sz="1200" b="1" dirty="0">
              <a:solidFill>
                <a:schemeClr val="bg1"/>
              </a:solidFill>
              <a:latin typeface="Adelle" panose="02000503060000020004" pitchFamily="2" charset="0"/>
              <a:cs typeface="Times New Roman"/>
            </a:endParaRPr>
          </a:p>
        </p:txBody>
      </p:sp>
      <p:sp>
        <p:nvSpPr>
          <p:cNvPr id="53" name="object 42"/>
          <p:cNvSpPr/>
          <p:nvPr/>
        </p:nvSpPr>
        <p:spPr>
          <a:xfrm>
            <a:off x="8557669" y="1470047"/>
            <a:ext cx="2494572" cy="257089"/>
          </a:xfrm>
          <a:custGeom>
            <a:avLst/>
            <a:gdLst/>
            <a:ahLst/>
            <a:cxnLst/>
            <a:rect l="l" t="t" r="r" b="b"/>
            <a:pathLst>
              <a:path w="1799996" h="167297">
                <a:moveTo>
                  <a:pt x="0" y="167297"/>
                </a:moveTo>
                <a:lnTo>
                  <a:pt x="1799996" y="167297"/>
                </a:lnTo>
                <a:lnTo>
                  <a:pt x="1799996" y="0"/>
                </a:lnTo>
                <a:lnTo>
                  <a:pt x="0" y="0"/>
                </a:lnTo>
                <a:lnTo>
                  <a:pt x="0" y="16729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schemeClr val="bg1"/>
              </a:solidFill>
              <a:latin typeface="Adelle" panose="02000503060000020004" pitchFamily="2" charset="0"/>
            </a:endParaRPr>
          </a:p>
        </p:txBody>
      </p:sp>
      <p:sp>
        <p:nvSpPr>
          <p:cNvPr id="54" name="object 43"/>
          <p:cNvSpPr/>
          <p:nvPr/>
        </p:nvSpPr>
        <p:spPr>
          <a:xfrm>
            <a:off x="8557380" y="1752547"/>
            <a:ext cx="3175872" cy="1172245"/>
          </a:xfrm>
          <a:custGeom>
            <a:avLst/>
            <a:gdLst/>
            <a:ahLst/>
            <a:cxnLst/>
            <a:rect l="l" t="t" r="r" b="b"/>
            <a:pathLst>
              <a:path w="1418996" h="167297">
                <a:moveTo>
                  <a:pt x="0" y="167297"/>
                </a:moveTo>
                <a:lnTo>
                  <a:pt x="1418996" y="167297"/>
                </a:lnTo>
                <a:lnTo>
                  <a:pt x="1418996" y="0"/>
                </a:lnTo>
                <a:lnTo>
                  <a:pt x="0" y="0"/>
                </a:lnTo>
                <a:lnTo>
                  <a:pt x="0" y="167297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latin typeface="Adelle" panose="02000503060000020004" pitchFamily="2" charset="0"/>
            </a:endParaRPr>
          </a:p>
        </p:txBody>
      </p:sp>
      <p:sp>
        <p:nvSpPr>
          <p:cNvPr id="55" name="object 18"/>
          <p:cNvSpPr txBox="1"/>
          <p:nvPr/>
        </p:nvSpPr>
        <p:spPr>
          <a:xfrm>
            <a:off x="8584206" y="1746533"/>
            <a:ext cx="3063322" cy="2659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67"/>
              </a:spcBef>
            </a:pPr>
            <a:r>
              <a:rPr lang="es-ES" sz="1400" b="1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La dificultad superada de cada uno de ellos</a:t>
            </a:r>
            <a:r>
              <a:rPr lang="es-ES" sz="1400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. </a:t>
            </a:r>
            <a:r>
              <a:rPr lang="es-ES" sz="1400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Madre de élite, </a:t>
            </a:r>
            <a:r>
              <a:rPr lang="es-ES" sz="1400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arquero con problemas de visión o dos hermanos en silla de ruedas que lideran al equipo de baloncesto</a:t>
            </a:r>
            <a:r>
              <a:rPr lang="es-ES" sz="1200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.</a:t>
            </a:r>
          </a:p>
        </p:txBody>
      </p:sp>
      <p:sp>
        <p:nvSpPr>
          <p:cNvPr id="56" name="object 2"/>
          <p:cNvSpPr txBox="1"/>
          <p:nvPr/>
        </p:nvSpPr>
        <p:spPr>
          <a:xfrm>
            <a:off x="8566905" y="1563293"/>
            <a:ext cx="2520192" cy="1502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558">
              <a:lnSpc>
                <a:spcPts val="1345"/>
              </a:lnSpc>
              <a:spcBef>
                <a:spcPts val="67"/>
              </a:spcBef>
            </a:pPr>
            <a:r>
              <a:rPr lang="es-ES" b="1" spc="-34" dirty="0" smtClean="0">
                <a:solidFill>
                  <a:schemeClr val="bg1"/>
                </a:solidFill>
                <a:latin typeface="Adelle" panose="02000503060000020004" pitchFamily="2" charset="0"/>
                <a:cs typeface="Times New Roman"/>
              </a:rPr>
              <a:t>Conflicto </a:t>
            </a:r>
            <a:endParaRPr sz="1200" b="1" dirty="0">
              <a:solidFill>
                <a:schemeClr val="bg1"/>
              </a:solidFill>
              <a:latin typeface="Adelle" panose="02000503060000020004" pitchFamily="2" charset="0"/>
              <a:cs typeface="Times New Roman"/>
            </a:endParaRPr>
          </a:p>
        </p:txBody>
      </p:sp>
      <p:sp>
        <p:nvSpPr>
          <p:cNvPr id="57" name="object 42"/>
          <p:cNvSpPr/>
          <p:nvPr/>
        </p:nvSpPr>
        <p:spPr>
          <a:xfrm>
            <a:off x="9427328" y="3381093"/>
            <a:ext cx="2494572" cy="235728"/>
          </a:xfrm>
          <a:custGeom>
            <a:avLst/>
            <a:gdLst/>
            <a:ahLst/>
            <a:cxnLst/>
            <a:rect l="l" t="t" r="r" b="b"/>
            <a:pathLst>
              <a:path w="1799996" h="167297">
                <a:moveTo>
                  <a:pt x="0" y="167297"/>
                </a:moveTo>
                <a:lnTo>
                  <a:pt x="1799996" y="167297"/>
                </a:lnTo>
                <a:lnTo>
                  <a:pt x="1799996" y="0"/>
                </a:lnTo>
                <a:lnTo>
                  <a:pt x="0" y="0"/>
                </a:lnTo>
                <a:lnTo>
                  <a:pt x="0" y="16729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latin typeface="Adelle" panose="02000503060000020004" pitchFamily="2" charset="0"/>
            </a:endParaRPr>
          </a:p>
        </p:txBody>
      </p:sp>
      <p:sp>
        <p:nvSpPr>
          <p:cNvPr id="58" name="object 43"/>
          <p:cNvSpPr/>
          <p:nvPr/>
        </p:nvSpPr>
        <p:spPr>
          <a:xfrm>
            <a:off x="9427328" y="3642233"/>
            <a:ext cx="2688471" cy="1431706"/>
          </a:xfrm>
          <a:custGeom>
            <a:avLst/>
            <a:gdLst/>
            <a:ahLst/>
            <a:cxnLst/>
            <a:rect l="l" t="t" r="r" b="b"/>
            <a:pathLst>
              <a:path w="1418996" h="167297">
                <a:moveTo>
                  <a:pt x="0" y="167297"/>
                </a:moveTo>
                <a:lnTo>
                  <a:pt x="1418996" y="167297"/>
                </a:lnTo>
                <a:lnTo>
                  <a:pt x="1418996" y="0"/>
                </a:lnTo>
                <a:lnTo>
                  <a:pt x="0" y="0"/>
                </a:lnTo>
                <a:lnTo>
                  <a:pt x="0" y="167297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latin typeface="Adelle" panose="02000503060000020004" pitchFamily="2" charset="0"/>
            </a:endParaRPr>
          </a:p>
        </p:txBody>
      </p:sp>
      <p:sp>
        <p:nvSpPr>
          <p:cNvPr id="59" name="object 18"/>
          <p:cNvSpPr txBox="1"/>
          <p:nvPr/>
        </p:nvSpPr>
        <p:spPr>
          <a:xfrm>
            <a:off x="9461935" y="3645743"/>
            <a:ext cx="2558614" cy="3775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67"/>
              </a:spcBef>
            </a:pPr>
            <a:r>
              <a:rPr lang="es-ES" sz="1400" b="1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El</a:t>
            </a:r>
            <a:r>
              <a:rPr lang="es-ES" sz="1400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 </a:t>
            </a:r>
            <a:r>
              <a:rPr lang="es-ES" sz="1400" b="1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día a </a:t>
            </a:r>
            <a:r>
              <a:rPr lang="es-ES" sz="1400" b="1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día </a:t>
            </a:r>
            <a:r>
              <a:rPr lang="es-ES" sz="1400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de </a:t>
            </a:r>
            <a:r>
              <a:rPr lang="es-ES" sz="1400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entrenamiento y </a:t>
            </a:r>
            <a:r>
              <a:rPr lang="es-ES" sz="1400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para </a:t>
            </a:r>
            <a:r>
              <a:rPr lang="es-ES" sz="1400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la clasificación </a:t>
            </a:r>
            <a:r>
              <a:rPr lang="es-ES" sz="1400" b="1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se </a:t>
            </a:r>
            <a:r>
              <a:rPr lang="es-ES" sz="1400" b="1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ve roto por </a:t>
            </a:r>
            <a:r>
              <a:rPr lang="es-ES" sz="1400" b="1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una dificultad que superan </a:t>
            </a:r>
            <a:r>
              <a:rPr lang="es-ES" sz="1400" b="1" spc="-34" dirty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con </a:t>
            </a:r>
            <a:r>
              <a:rPr lang="es-ES" sz="1400" b="1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esfuerzo, transformándoles a ellos mismos y a su entorno </a:t>
            </a:r>
          </a:p>
        </p:txBody>
      </p:sp>
      <p:sp>
        <p:nvSpPr>
          <p:cNvPr id="60" name="object 2"/>
          <p:cNvSpPr txBox="1"/>
          <p:nvPr/>
        </p:nvSpPr>
        <p:spPr>
          <a:xfrm>
            <a:off x="9427328" y="3452978"/>
            <a:ext cx="2520192" cy="1502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558">
              <a:lnSpc>
                <a:spcPts val="1345"/>
              </a:lnSpc>
              <a:spcBef>
                <a:spcPts val="67"/>
              </a:spcBef>
            </a:pPr>
            <a:r>
              <a:rPr lang="es-ES" b="1" spc="-34" dirty="0" smtClean="0">
                <a:solidFill>
                  <a:schemeClr val="bg1"/>
                </a:solidFill>
                <a:latin typeface="Adelle" panose="02000503060000020004" pitchFamily="2" charset="0"/>
                <a:cs typeface="Times New Roman"/>
              </a:rPr>
              <a:t>Estructura</a:t>
            </a:r>
            <a:endParaRPr b="1" dirty="0">
              <a:solidFill>
                <a:schemeClr val="bg1"/>
              </a:solidFill>
              <a:latin typeface="Adelle" panose="02000503060000020004" pitchFamily="2" charset="0"/>
              <a:cs typeface="Times New Roman"/>
            </a:endParaRPr>
          </a:p>
        </p:txBody>
      </p:sp>
      <p:sp>
        <p:nvSpPr>
          <p:cNvPr id="61" name="object 42"/>
          <p:cNvSpPr/>
          <p:nvPr/>
        </p:nvSpPr>
        <p:spPr>
          <a:xfrm>
            <a:off x="8107689" y="5996782"/>
            <a:ext cx="2494572" cy="313209"/>
          </a:xfrm>
          <a:custGeom>
            <a:avLst/>
            <a:gdLst/>
            <a:ahLst/>
            <a:cxnLst/>
            <a:rect l="l" t="t" r="r" b="b"/>
            <a:pathLst>
              <a:path w="1799996" h="167297">
                <a:moveTo>
                  <a:pt x="0" y="167297"/>
                </a:moveTo>
                <a:lnTo>
                  <a:pt x="1799996" y="167297"/>
                </a:lnTo>
                <a:lnTo>
                  <a:pt x="1799996" y="0"/>
                </a:lnTo>
                <a:lnTo>
                  <a:pt x="0" y="0"/>
                </a:lnTo>
                <a:lnTo>
                  <a:pt x="0" y="16729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latin typeface="Adelle" panose="02000503060000020004" pitchFamily="2" charset="0"/>
            </a:endParaRPr>
          </a:p>
        </p:txBody>
      </p:sp>
      <p:sp>
        <p:nvSpPr>
          <p:cNvPr id="62" name="object 43"/>
          <p:cNvSpPr/>
          <p:nvPr/>
        </p:nvSpPr>
        <p:spPr>
          <a:xfrm>
            <a:off x="8106893" y="6335402"/>
            <a:ext cx="3220470" cy="428597"/>
          </a:xfrm>
          <a:custGeom>
            <a:avLst/>
            <a:gdLst/>
            <a:ahLst/>
            <a:cxnLst/>
            <a:rect l="l" t="t" r="r" b="b"/>
            <a:pathLst>
              <a:path w="1418996" h="167297">
                <a:moveTo>
                  <a:pt x="0" y="167297"/>
                </a:moveTo>
                <a:lnTo>
                  <a:pt x="1418996" y="167297"/>
                </a:lnTo>
                <a:lnTo>
                  <a:pt x="1418996" y="0"/>
                </a:lnTo>
                <a:lnTo>
                  <a:pt x="0" y="0"/>
                </a:lnTo>
                <a:lnTo>
                  <a:pt x="0" y="167297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latin typeface="Adelle" panose="02000503060000020004" pitchFamily="2" charset="0"/>
            </a:endParaRPr>
          </a:p>
        </p:txBody>
      </p:sp>
      <p:sp>
        <p:nvSpPr>
          <p:cNvPr id="63" name="object 18"/>
          <p:cNvSpPr txBox="1"/>
          <p:nvPr/>
        </p:nvSpPr>
        <p:spPr>
          <a:xfrm>
            <a:off x="8129328" y="6392530"/>
            <a:ext cx="3119039" cy="26595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lnSpc>
                <a:spcPts val="1340"/>
              </a:lnSpc>
              <a:spcBef>
                <a:spcPts val="67"/>
              </a:spcBef>
            </a:pPr>
            <a:r>
              <a:rPr lang="es-ES" sz="1600" b="1" spc="-34" dirty="0" smtClean="0">
                <a:solidFill>
                  <a:srgbClr val="363435"/>
                </a:solidFill>
                <a:latin typeface="Adelle" panose="02000503060000020004" pitchFamily="2" charset="0"/>
                <a:cs typeface="Times New Roman"/>
              </a:rPr>
              <a:t>La superación a través del esfuerzo </a:t>
            </a:r>
            <a:endParaRPr lang="es-ES" sz="1600" b="1" spc="-34" dirty="0">
              <a:solidFill>
                <a:srgbClr val="363435"/>
              </a:solidFill>
              <a:latin typeface="Adelle" panose="02000503060000020004" pitchFamily="2" charset="0"/>
              <a:cs typeface="Times New Roman"/>
            </a:endParaRPr>
          </a:p>
        </p:txBody>
      </p:sp>
      <p:sp>
        <p:nvSpPr>
          <p:cNvPr id="64" name="object 2"/>
          <p:cNvSpPr txBox="1"/>
          <p:nvPr/>
        </p:nvSpPr>
        <p:spPr>
          <a:xfrm>
            <a:off x="8107689" y="6146148"/>
            <a:ext cx="2520192" cy="150255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558">
              <a:lnSpc>
                <a:spcPts val="1345"/>
              </a:lnSpc>
              <a:spcBef>
                <a:spcPts val="67"/>
              </a:spcBef>
            </a:pPr>
            <a:r>
              <a:rPr lang="es-ES" b="1" spc="-34" dirty="0" smtClean="0">
                <a:solidFill>
                  <a:schemeClr val="bg1"/>
                </a:solidFill>
                <a:latin typeface="Adelle" panose="02000503060000020004" pitchFamily="2" charset="0"/>
                <a:cs typeface="Times New Roman"/>
              </a:rPr>
              <a:t>LA IDEA</a:t>
            </a:r>
            <a:endParaRPr b="1" dirty="0">
              <a:solidFill>
                <a:schemeClr val="bg1"/>
              </a:solidFill>
              <a:latin typeface="Adelle" panose="02000503060000020004" pitchFamily="2" charset="0"/>
              <a:cs typeface="Times New Roman"/>
            </a:endParaRPr>
          </a:p>
        </p:txBody>
      </p:sp>
      <p:sp>
        <p:nvSpPr>
          <p:cNvPr id="69" name="Rectángulo 68"/>
          <p:cNvSpPr/>
          <p:nvPr/>
        </p:nvSpPr>
        <p:spPr>
          <a:xfrm>
            <a:off x="4352495" y="4850715"/>
            <a:ext cx="3413288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solidFill>
                  <a:srgbClr val="CB333B"/>
                </a:solidFill>
                <a:latin typeface="Adelle Eb" panose="02000503000000020004" pitchFamily="50" charset="0"/>
              </a:rPr>
              <a:t>OBJETIVO STORYTELLING</a:t>
            </a:r>
            <a:endParaRPr lang="es-ES" sz="1400" dirty="0">
              <a:solidFill>
                <a:srgbClr val="CB333B"/>
              </a:solidFill>
              <a:latin typeface="Adelle Eb" panose="02000503000000020004" pitchFamily="50" charset="0"/>
            </a:endParaRPr>
          </a:p>
          <a:p>
            <a:pPr algn="ctr"/>
            <a:r>
              <a:rPr lang="es-ES" sz="1400" dirty="0">
                <a:latin typeface="Adelle Eb" panose="02000503000000020004" pitchFamily="50" charset="0"/>
              </a:rPr>
              <a:t>SANITAS SIEMPRE ESTA CON LOS DEPORTISTAS, ESPECIALMENTE CUANDO TIENE UN PROBLEMA</a:t>
            </a:r>
          </a:p>
        </p:txBody>
      </p:sp>
      <p:sp>
        <p:nvSpPr>
          <p:cNvPr id="37" name="Título 6"/>
          <p:cNvSpPr>
            <a:spLocks noGrp="1"/>
          </p:cNvSpPr>
          <p:nvPr>
            <p:ph type="title"/>
          </p:nvPr>
        </p:nvSpPr>
        <p:spPr>
          <a:xfrm>
            <a:off x="721464" y="929332"/>
            <a:ext cx="10515600" cy="617363"/>
          </a:xfrm>
        </p:spPr>
        <p:txBody>
          <a:bodyPr/>
          <a:lstStyle/>
          <a:p>
            <a:r>
              <a:rPr lang="es-ES" dirty="0" smtClean="0"/>
              <a:t>De los mensajes básicos al </a:t>
            </a:r>
            <a:r>
              <a:rPr lang="es-ES" dirty="0" err="1" smtClean="0"/>
              <a:t>Storytelling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5057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Resultado de imagen de sanitas imbatibles teresa portela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32"/>
          <a:stretch/>
        </p:blipFill>
        <p:spPr bwMode="auto">
          <a:xfrm flipH="1">
            <a:off x="-1" y="-25400"/>
            <a:ext cx="12191999" cy="6293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ángulo 9"/>
          <p:cNvSpPr/>
          <p:nvPr/>
        </p:nvSpPr>
        <p:spPr>
          <a:xfrm>
            <a:off x="0" y="5551939"/>
            <a:ext cx="12191999" cy="1319927"/>
          </a:xfrm>
          <a:prstGeom prst="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Rectángulo 11"/>
          <p:cNvSpPr/>
          <p:nvPr/>
        </p:nvSpPr>
        <p:spPr>
          <a:xfrm>
            <a:off x="130626" y="5640762"/>
            <a:ext cx="1654631" cy="10541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Resultado de imagen de sanita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480" y="5826095"/>
            <a:ext cx="440922" cy="77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n relacionada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4762" y="5785374"/>
            <a:ext cx="2377237" cy="716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26" y="-188682"/>
            <a:ext cx="3202788" cy="2264229"/>
          </a:xfrm>
          <a:prstGeom prst="rect">
            <a:avLst/>
          </a:prstGeom>
        </p:spPr>
      </p:pic>
      <p:sp>
        <p:nvSpPr>
          <p:cNvPr id="27" name="CuadroTexto 26"/>
          <p:cNvSpPr txBox="1"/>
          <p:nvPr/>
        </p:nvSpPr>
        <p:spPr>
          <a:xfrm>
            <a:off x="7601788" y="580382"/>
            <a:ext cx="4095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solidFill>
                  <a:schemeClr val="bg1"/>
                </a:solidFill>
                <a:latin typeface="Adelle Hv" panose="02000503000000020004" pitchFamily="50" charset="0"/>
              </a:rPr>
              <a:t>RESULTADOS</a:t>
            </a:r>
            <a:endParaRPr lang="es-ES" sz="4000" dirty="0">
              <a:solidFill>
                <a:schemeClr val="bg1"/>
              </a:solidFill>
              <a:latin typeface="Adelle Hv" panose="02000503000000020004" pitchFamily="50" charset="0"/>
            </a:endParaRPr>
          </a:p>
        </p:txBody>
      </p:sp>
      <p:grpSp>
        <p:nvGrpSpPr>
          <p:cNvPr id="9" name="Grupo 8"/>
          <p:cNvGrpSpPr/>
          <p:nvPr/>
        </p:nvGrpSpPr>
        <p:grpSpPr>
          <a:xfrm>
            <a:off x="6758076" y="1360934"/>
            <a:ext cx="5706974" cy="2610320"/>
            <a:chOff x="7728788" y="2057525"/>
            <a:chExt cx="4095750" cy="2610320"/>
          </a:xfrm>
        </p:grpSpPr>
        <p:sp>
          <p:nvSpPr>
            <p:cNvPr id="8" name="CuadroTexto 7"/>
            <p:cNvSpPr txBox="1"/>
            <p:nvPr/>
          </p:nvSpPr>
          <p:spPr>
            <a:xfrm>
              <a:off x="7728788" y="2057525"/>
              <a:ext cx="40957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000" b="1" dirty="0" smtClean="0">
                  <a:solidFill>
                    <a:schemeClr val="bg1"/>
                  </a:solidFill>
                  <a:latin typeface="Adelle Sb" panose="02000503000000020004" pitchFamily="50" charset="0"/>
                </a:rPr>
                <a:t>Más de 2.300.000 visualizaciones </a:t>
              </a:r>
              <a:endParaRPr lang="es-ES" sz="2000" b="1" dirty="0">
                <a:solidFill>
                  <a:schemeClr val="bg1"/>
                </a:solidFill>
                <a:latin typeface="Adelle Sb" panose="02000503000000020004" pitchFamily="50" charset="0"/>
              </a:endParaRPr>
            </a:p>
          </p:txBody>
        </p:sp>
        <p:sp>
          <p:nvSpPr>
            <p:cNvPr id="15" name="CuadroTexto 14"/>
            <p:cNvSpPr txBox="1"/>
            <p:nvPr/>
          </p:nvSpPr>
          <p:spPr>
            <a:xfrm>
              <a:off x="7728788" y="2511652"/>
              <a:ext cx="40957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000" b="1" dirty="0" smtClean="0">
                  <a:solidFill>
                    <a:schemeClr val="bg1"/>
                  </a:solidFill>
                  <a:latin typeface="Adelle Sb" panose="02000503000000020004" pitchFamily="50" charset="0"/>
                </a:rPr>
                <a:t>Más de 32.000 interacciones</a:t>
              </a:r>
              <a:endParaRPr lang="es-ES" sz="2000" b="1" dirty="0">
                <a:solidFill>
                  <a:schemeClr val="bg1"/>
                </a:solidFill>
                <a:latin typeface="Adelle Sb" panose="02000503000000020004" pitchFamily="50" charset="0"/>
              </a:endParaRPr>
            </a:p>
          </p:txBody>
        </p:sp>
        <p:sp>
          <p:nvSpPr>
            <p:cNvPr id="28" name="CuadroTexto 27"/>
            <p:cNvSpPr txBox="1"/>
            <p:nvPr/>
          </p:nvSpPr>
          <p:spPr>
            <a:xfrm>
              <a:off x="7728788" y="2980528"/>
              <a:ext cx="40957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000" b="1" dirty="0" smtClean="0">
                  <a:solidFill>
                    <a:schemeClr val="bg1"/>
                  </a:solidFill>
                  <a:latin typeface="Adelle Sb" panose="02000503000000020004" pitchFamily="50" charset="0"/>
                </a:rPr>
                <a:t>Más de 500 mensajes de apoyo</a:t>
              </a:r>
              <a:endParaRPr lang="es-ES" sz="2000" b="1" dirty="0">
                <a:solidFill>
                  <a:schemeClr val="bg1"/>
                </a:solidFill>
                <a:latin typeface="Adelle Sb" panose="02000503000000020004" pitchFamily="50" charset="0"/>
              </a:endParaRPr>
            </a:p>
          </p:txBody>
        </p:sp>
        <p:sp>
          <p:nvSpPr>
            <p:cNvPr id="29" name="CuadroTexto 28"/>
            <p:cNvSpPr txBox="1"/>
            <p:nvPr/>
          </p:nvSpPr>
          <p:spPr>
            <a:xfrm>
              <a:off x="7728788" y="3476738"/>
              <a:ext cx="40957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000" b="1" dirty="0" smtClean="0">
                  <a:solidFill>
                    <a:schemeClr val="bg1"/>
                  </a:solidFill>
                  <a:latin typeface="Adelle Sb" panose="02000503000000020004" pitchFamily="50" charset="0"/>
                </a:rPr>
                <a:t>Más de 6.000.000 de impresiones</a:t>
              </a:r>
              <a:endParaRPr lang="es-ES" sz="2000" b="1" dirty="0">
                <a:solidFill>
                  <a:schemeClr val="bg1"/>
                </a:solidFill>
                <a:latin typeface="Adelle Sb" panose="02000503000000020004" pitchFamily="50" charset="0"/>
              </a:endParaRPr>
            </a:p>
          </p:txBody>
        </p:sp>
        <p:sp>
          <p:nvSpPr>
            <p:cNvPr id="30" name="CuadroTexto 29"/>
            <p:cNvSpPr txBox="1"/>
            <p:nvPr/>
          </p:nvSpPr>
          <p:spPr>
            <a:xfrm>
              <a:off x="7728788" y="3959959"/>
              <a:ext cx="40957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000" b="1" dirty="0" smtClean="0">
                  <a:solidFill>
                    <a:schemeClr val="bg1"/>
                  </a:solidFill>
                  <a:latin typeface="Adelle Sb" panose="02000503000000020004" pitchFamily="50" charset="0"/>
                </a:rPr>
                <a:t>Audiencia potencial en medios de </a:t>
              </a:r>
            </a:p>
            <a:p>
              <a:pPr algn="ctr"/>
              <a:r>
                <a:rPr lang="es-ES" sz="2000" b="1" dirty="0" smtClean="0">
                  <a:solidFill>
                    <a:schemeClr val="bg1"/>
                  </a:solidFill>
                  <a:latin typeface="Adelle Sb" panose="02000503000000020004" pitchFamily="50" charset="0"/>
                </a:rPr>
                <a:t>4.500.000 personas </a:t>
              </a:r>
              <a:endParaRPr lang="es-ES" sz="2000" b="1" dirty="0">
                <a:solidFill>
                  <a:schemeClr val="bg1"/>
                </a:solidFill>
                <a:latin typeface="Adelle Sb" panose="02000503000000020004" pitchFamily="50" charset="0"/>
              </a:endParaRPr>
            </a:p>
          </p:txBody>
        </p:sp>
      </p:grpSp>
      <p:pic>
        <p:nvPicPr>
          <p:cNvPr id="2054" name="Picture 6" descr="Resultado de imagen de sanitas imbatibles hermanos zarzuel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039" y="5640762"/>
            <a:ext cx="1873957" cy="105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Resultado de imagen de hermanos zarzuela sanita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778" y="5642724"/>
            <a:ext cx="1861322" cy="1046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Resultado de imagen de hermanos zarzuela sanitas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882" y="5640763"/>
            <a:ext cx="1864918" cy="1049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Resultado de imagen de sabina asenjo imbatible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986" y="5643989"/>
            <a:ext cx="1858156" cy="1045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CuadroTexto 39"/>
          <p:cNvSpPr txBox="1"/>
          <p:nvPr/>
        </p:nvSpPr>
        <p:spPr>
          <a:xfrm>
            <a:off x="6758076" y="4243244"/>
            <a:ext cx="5706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delle Hv" panose="02000503000000020004" pitchFamily="50" charset="0"/>
              </a:rPr>
              <a:t>UNA NUEVA FORMA DE COMUNICACIÓN</a:t>
            </a:r>
            <a:endParaRPr lang="es-ES" dirty="0">
              <a:solidFill>
                <a:schemeClr val="bg1"/>
              </a:solidFill>
              <a:latin typeface="Adelle Hv" panose="02000503000000020004" pitchFamily="50" charset="0"/>
            </a:endParaRPr>
          </a:p>
        </p:txBody>
      </p:sp>
      <p:cxnSp>
        <p:nvCxnSpPr>
          <p:cNvPr id="31" name="Conector recto 30"/>
          <p:cNvCxnSpPr/>
          <p:nvPr/>
        </p:nvCxnSpPr>
        <p:spPr>
          <a:xfrm>
            <a:off x="8100986" y="4092810"/>
            <a:ext cx="290239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358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253003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LLORENTE &amp; CUENCA">
      <a:dk1>
        <a:srgbClr val="4B4B4B"/>
      </a:dk1>
      <a:lt1>
        <a:srgbClr val="FFFFFF"/>
      </a:lt1>
      <a:dk2>
        <a:srgbClr val="CB333B"/>
      </a:dk2>
      <a:lt2>
        <a:srgbClr val="A69D90"/>
      </a:lt2>
      <a:accent1>
        <a:srgbClr val="7FA9AE"/>
      </a:accent1>
      <a:accent2>
        <a:srgbClr val="A2A569"/>
      </a:accent2>
      <a:accent3>
        <a:srgbClr val="A69F88"/>
      </a:accent3>
      <a:accent4>
        <a:srgbClr val="8A8D8F"/>
      </a:accent4>
      <a:accent5>
        <a:srgbClr val="CB333B"/>
      </a:accent5>
      <a:accent6>
        <a:srgbClr val="53565A"/>
      </a:accent6>
      <a:hlink>
        <a:srgbClr val="4B4B4B"/>
      </a:hlink>
      <a:folHlink>
        <a:srgbClr val="4B4B4B"/>
      </a:folHlink>
    </a:clrScheme>
    <a:fontScheme name="LLORENTE &amp; CUENCA">
      <a:majorFont>
        <a:latin typeface="Adelle"/>
        <a:ea typeface=""/>
        <a:cs typeface=""/>
      </a:majorFont>
      <a:minorFont>
        <a:latin typeface="Adel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1" id="{79883EE9-4A1A-445D-8AAD-43B4F9C08BBB}" vid="{DEB959D3-CD99-45DD-9C3A-404395F8556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Plantilla_Innovacion</Template>
  <TotalTime>93</TotalTime>
  <Words>318</Words>
  <Application>Microsoft Office PowerPoint</Application>
  <PresentationFormat>Panorámica</PresentationFormat>
  <Paragraphs>44</Paragraphs>
  <Slides>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8" baseType="lpstr">
      <vt:lpstr>Arial</vt:lpstr>
      <vt:lpstr>ヒラギノ角ゴ ProN W3</vt:lpstr>
      <vt:lpstr>Adelle Sb</vt:lpstr>
      <vt:lpstr>Adelle Eb</vt:lpstr>
      <vt:lpstr>Adelle</vt:lpstr>
      <vt:lpstr>Courier New</vt:lpstr>
      <vt:lpstr>Times New Roman</vt:lpstr>
      <vt:lpstr>Wingdings</vt:lpstr>
      <vt:lpstr>Adelle Hv</vt:lpstr>
      <vt:lpstr>Tema de Office</vt:lpstr>
      <vt:lpstr>La (R)evolución de la Comunicación y de los Asuntos Públicos</vt:lpstr>
      <vt:lpstr>De los mensajes básicos al Storytelling</vt:lpstr>
      <vt:lpstr>Presentación de PowerPoint</vt:lpstr>
      <vt:lpstr>Presentación de PowerPoint</vt:lpstr>
      <vt:lpstr>De los mensajes básicos al Storytelling</vt:lpstr>
      <vt:lpstr>De los mensajes básicos al Storytelling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las temáticas a los territorios de conversación</dc:title>
  <dc:creator>Irati Isturitz</dc:creator>
  <cp:lastModifiedBy>Irati Isturitz</cp:lastModifiedBy>
  <cp:revision>9</cp:revision>
  <dcterms:created xsi:type="dcterms:W3CDTF">2017-01-04T14:55:51Z</dcterms:created>
  <dcterms:modified xsi:type="dcterms:W3CDTF">2017-01-25T10:06:23Z</dcterms:modified>
</cp:coreProperties>
</file>