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71" r:id="rId2"/>
    <p:sldId id="273" r:id="rId3"/>
    <p:sldId id="258" r:id="rId4"/>
    <p:sldId id="272" r:id="rId5"/>
    <p:sldId id="274" r:id="rId6"/>
    <p:sldId id="259" r:id="rId7"/>
  </p:sldIdLst>
  <p:sldSz cx="12192000" cy="6858000"/>
  <p:notesSz cx="6858000" cy="9144000"/>
  <p:embeddedFontLst>
    <p:embeddedFont>
      <p:font typeface="Adelle" panose="02000503060000020004" pitchFamily="2" charset="0"/>
      <p:regular r:id="rId8"/>
      <p:bold r:id="rId9"/>
      <p:italic r:id="rId10"/>
      <p:boldItalic r:id="rId11"/>
    </p:embeddedFont>
    <p:embeddedFont>
      <p:font typeface="Calibri Light" panose="020F0302020204030204" pitchFamily="34" charset="0"/>
      <p:regular r:id="rId12"/>
      <p:italic r:id="rId13"/>
    </p:embeddedFont>
    <p:embeddedFont>
      <p:font typeface="Lucida Console" panose="020B0609040504020204" pitchFamily="49" charset="0"/>
      <p:regular r:id="rId14"/>
    </p:embeddedFont>
  </p:embeddedFontLst>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8D8D8"/>
    <a:srgbClr val="53565A"/>
    <a:srgbClr val="7FA9AE"/>
    <a:srgbClr val="CB333B"/>
    <a:srgbClr val="A2A569"/>
    <a:srgbClr val="A69F88"/>
    <a:srgbClr val="4B4B4B"/>
    <a:srgbClr val="A69D90"/>
    <a:srgbClr val="EAEAEA"/>
    <a:srgbClr val="8D90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86" d="100"/>
          <a:sy n="86" d="100"/>
        </p:scale>
        <p:origin x="66" y="90"/>
      </p:cViewPr>
      <p:guideLst/>
    </p:cSldViewPr>
  </p:slideViewPr>
  <p:notesTextViewPr>
    <p:cViewPr>
      <p:scale>
        <a:sx n="1" d="1"/>
        <a:sy n="1" d="1"/>
      </p:scale>
      <p:origin x="0" y="0"/>
    </p:cViewPr>
  </p:notesTextViewPr>
  <p:sorterViewPr>
    <p:cViewPr>
      <p:scale>
        <a:sx n="100" d="100"/>
        <a:sy n="100" d="100"/>
      </p:scale>
      <p:origin x="0" y="-273"/>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font" Target="fonts/font1.fntdata"/><Relationship Id="rId13" Type="http://schemas.openxmlformats.org/officeDocument/2006/relationships/font" Target="fonts/font6.fntdata"/><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5.fntdata"/><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font" Target="fonts/font3.fntdata"/><Relationship Id="rId4" Type="http://schemas.openxmlformats.org/officeDocument/2006/relationships/slide" Target="slides/slide3.xml"/><Relationship Id="rId9" Type="http://schemas.openxmlformats.org/officeDocument/2006/relationships/font" Target="fonts/font2.fntdata"/><Relationship Id="rId14" Type="http://schemas.openxmlformats.org/officeDocument/2006/relationships/font" Target="fonts/font7.fntdata"/></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image" Target="../media/image5.emf"/><Relationship Id="rId4" Type="http://schemas.openxmlformats.org/officeDocument/2006/relationships/image" Target="../media/image4.e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g"/><Relationship Id="rId1" Type="http://schemas.openxmlformats.org/officeDocument/2006/relationships/slideMaster" Target="../slideMasters/slideMaster1.xml"/><Relationship Id="rId5" Type="http://schemas.openxmlformats.org/officeDocument/2006/relationships/image" Target="../media/image5.emf"/><Relationship Id="rId4" Type="http://schemas.openxmlformats.org/officeDocument/2006/relationships/image" Target="../media/image4.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Diapositiva de títul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Imagen 6"/>
          <p:cNvPicPr>
            <a:picLocks noChangeAspect="1"/>
          </p:cNvPicPr>
          <p:nvPr userDrawn="1"/>
        </p:nvPicPr>
        <p:blipFill>
          <a:blip r:embed="rId3">
            <a:alphaModFix amt="79000"/>
            <a:extLst>
              <a:ext uri="{28A0092B-C50C-407E-A947-70E740481C1C}">
                <a14:useLocalDpi xmlns:a14="http://schemas.microsoft.com/office/drawing/2010/main" val="0"/>
              </a:ext>
            </a:extLst>
          </a:blip>
          <a:srcRect/>
          <a:stretch>
            <a:fillRect/>
          </a:stretch>
        </p:blipFill>
        <p:spPr bwMode="auto">
          <a:xfrm>
            <a:off x="533400" y="2542708"/>
            <a:ext cx="2726267" cy="3759200"/>
          </a:xfrm>
          <a:prstGeom prst="rect">
            <a:avLst/>
          </a:prstGeom>
          <a:noFill/>
          <a:ln>
            <a:noFill/>
          </a:ln>
          <a:extLst>
            <a:ext uri="{909E8E84-426E-40dd-AFC4-6F175D3DCCD1}">
              <a14:hiddenFill xmlns:a14="http://schemas.microsoft.com/office/drawing/2010/main" xmlns="">
                <a:solidFill>
                  <a:srgbClr val="FFFFFF">
                    <a:alpha val="78822"/>
                  </a:srgbClr>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9" name="Imagen 3"/>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33401" y="425450"/>
            <a:ext cx="4827600" cy="38131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0" name="Imagen 2"/>
          <p:cNvPicPr preferRelativeResize="0">
            <a:picLocks/>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533400" y="1571156"/>
            <a:ext cx="4826000" cy="378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 name="Título 1"/>
          <p:cNvSpPr>
            <a:spLocks noGrp="1"/>
          </p:cNvSpPr>
          <p:nvPr>
            <p:ph type="ctrTitle"/>
          </p:nvPr>
        </p:nvSpPr>
        <p:spPr>
          <a:xfrm>
            <a:off x="836576" y="1793682"/>
            <a:ext cx="4182893" cy="1640191"/>
          </a:xfrm>
        </p:spPr>
        <p:txBody>
          <a:bodyPr anchor="ctr">
            <a:normAutofit/>
          </a:bodyPr>
          <a:lstStyle>
            <a:lvl1pPr algn="l">
              <a:lnSpc>
                <a:spcPct val="100000"/>
              </a:lnSpc>
              <a:defRPr sz="2600" b="0">
                <a:solidFill>
                  <a:srgbClr val="53565A"/>
                </a:solidFill>
              </a:defRPr>
            </a:lvl1pPr>
          </a:lstStyle>
          <a:p>
            <a:r>
              <a:rPr lang="es-ES"/>
              <a:t>Haga clic para modificar el estilo de título del patrón</a:t>
            </a:r>
            <a:endParaRPr lang="es-ES" dirty="0"/>
          </a:p>
        </p:txBody>
      </p:sp>
      <p:sp>
        <p:nvSpPr>
          <p:cNvPr id="8" name="Rectangle 5"/>
          <p:cNvSpPr txBox="1">
            <a:spLocks noChangeArrowheads="1"/>
          </p:cNvSpPr>
          <p:nvPr userDrawn="1"/>
        </p:nvSpPr>
        <p:spPr bwMode="auto">
          <a:xfrm>
            <a:off x="821267" y="5798671"/>
            <a:ext cx="2302933" cy="36036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xmlns="" val="1"/>
            </a:ext>
          </a:extLst>
        </p:spPr>
        <p:txBody>
          <a:bodyPr lIns="38100" tIns="38100" rIns="38100" bIns="38100"/>
          <a:lstStyle>
            <a:lvl1pPr algn="ctr" rtl="0" eaLnBrk="0" fontAlgn="base" hangingPunct="0">
              <a:spcBef>
                <a:spcPct val="0"/>
              </a:spcBef>
              <a:spcAft>
                <a:spcPct val="0"/>
              </a:spcAft>
              <a:defRPr sz="6400">
                <a:solidFill>
                  <a:schemeClr val="tx1"/>
                </a:solidFill>
                <a:latin typeface="+mj-lt"/>
                <a:ea typeface="+mj-ea"/>
                <a:cs typeface="+mj-cs"/>
                <a:sym typeface="Gill Sans" charset="0"/>
              </a:defRPr>
            </a:lvl1pPr>
            <a:lvl2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2pPr>
            <a:lvl3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3pPr>
            <a:lvl4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4pPr>
            <a:lvl5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9pPr>
          </a:lstStyle>
          <a:p>
            <a:pPr algn="l" eaLnBrk="1" hangingPunct="1">
              <a:lnSpc>
                <a:spcPct val="120000"/>
              </a:lnSpc>
              <a:defRPr/>
            </a:pPr>
            <a:r>
              <a:rPr lang="en-US" sz="900" b="1" i="0" dirty="0">
                <a:solidFill>
                  <a:srgbClr val="CB333B"/>
                </a:solidFill>
                <a:latin typeface="Adelle"/>
                <a:ea typeface="ヒラギノ角ゴ ProN W3" charset="0"/>
                <a:cs typeface="Adelle"/>
                <a:sym typeface="Arial" charset="0"/>
              </a:rPr>
              <a:t>www.llorenteycuenca.com</a:t>
            </a:r>
          </a:p>
        </p:txBody>
      </p:sp>
      <p:sp>
        <p:nvSpPr>
          <p:cNvPr id="14" name="Marcador de texto 13"/>
          <p:cNvSpPr>
            <a:spLocks noGrp="1"/>
          </p:cNvSpPr>
          <p:nvPr>
            <p:ph type="body" sz="quarter" idx="10" hasCustomPrompt="1"/>
          </p:nvPr>
        </p:nvSpPr>
        <p:spPr>
          <a:xfrm>
            <a:off x="836576" y="4683738"/>
            <a:ext cx="4182533" cy="316284"/>
          </a:xfrm>
        </p:spPr>
        <p:txBody>
          <a:bodyPr anchor="ctr"/>
          <a:lstStyle>
            <a:lvl1pPr marL="0" indent="0">
              <a:spcAft>
                <a:spcPts val="0"/>
              </a:spcAft>
              <a:buNone/>
              <a:defRPr baseline="0">
                <a:solidFill>
                  <a:srgbClr val="53565A"/>
                </a:solidFill>
              </a:defRPr>
            </a:lvl1pPr>
          </a:lstStyle>
          <a:p>
            <a:pPr lvl="0"/>
            <a:r>
              <a:rPr lang="es-ES" dirty="0"/>
              <a:t>Ciudad, fecha</a:t>
            </a:r>
          </a:p>
        </p:txBody>
      </p:sp>
      <p:sp>
        <p:nvSpPr>
          <p:cNvPr id="13" name="Marcador de texto 12"/>
          <p:cNvSpPr>
            <a:spLocks noGrp="1"/>
          </p:cNvSpPr>
          <p:nvPr>
            <p:ph type="body" sz="quarter" idx="11" hasCustomPrompt="1"/>
          </p:nvPr>
        </p:nvSpPr>
        <p:spPr>
          <a:xfrm>
            <a:off x="835909" y="3541425"/>
            <a:ext cx="4183200" cy="864000"/>
          </a:xfrm>
        </p:spPr>
        <p:txBody>
          <a:bodyPr/>
          <a:lstStyle>
            <a:lvl1pPr marL="0" indent="0">
              <a:buNone/>
              <a:defRPr>
                <a:solidFill>
                  <a:srgbClr val="7FA9AE"/>
                </a:solidFill>
              </a:defRPr>
            </a:lvl1pPr>
          </a:lstStyle>
          <a:p>
            <a:pPr lvl="0"/>
            <a:r>
              <a:rPr lang="es-ES" dirty="0"/>
              <a:t>Haga clic para modificar el estilo de subtítulo</a:t>
            </a:r>
          </a:p>
        </p:txBody>
      </p:sp>
    </p:spTree>
    <p:extLst>
      <p:ext uri="{BB962C8B-B14F-4D97-AF65-F5344CB8AC3E}">
        <p14:creationId xmlns:p14="http://schemas.microsoft.com/office/powerpoint/2010/main" val="3479650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Diapositiva de título con logo client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2" name="Imagen 11"/>
          <p:cNvPicPr>
            <a:picLocks noChangeAspect="1"/>
          </p:cNvPicPr>
          <p:nvPr userDrawn="1"/>
        </p:nvPicPr>
        <p:blipFill>
          <a:blip r:embed="rId3">
            <a:alphaModFix amt="79000"/>
            <a:extLst>
              <a:ext uri="{28A0092B-C50C-407E-A947-70E740481C1C}">
                <a14:useLocalDpi xmlns:a14="http://schemas.microsoft.com/office/drawing/2010/main" val="0"/>
              </a:ext>
            </a:extLst>
          </a:blip>
          <a:srcRect/>
          <a:stretch>
            <a:fillRect/>
          </a:stretch>
        </p:blipFill>
        <p:spPr bwMode="auto">
          <a:xfrm>
            <a:off x="533400" y="2542708"/>
            <a:ext cx="2726267" cy="3759200"/>
          </a:xfrm>
          <a:prstGeom prst="rect">
            <a:avLst/>
          </a:prstGeom>
          <a:noFill/>
          <a:ln>
            <a:noFill/>
          </a:ln>
          <a:extLst>
            <a:ext uri="{909E8E84-426E-40dd-AFC4-6F175D3DCCD1}">
              <a14:hiddenFill xmlns:a14="http://schemas.microsoft.com/office/drawing/2010/main" xmlns="">
                <a:solidFill>
                  <a:srgbClr val="FFFFFF">
                    <a:alpha val="78822"/>
                  </a:srgbClr>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3" name="Imagen 3"/>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533401" y="425450"/>
            <a:ext cx="4827600" cy="38131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pic>
        <p:nvPicPr>
          <p:cNvPr id="15" name="Imagen 2"/>
          <p:cNvPicPr preferRelativeResize="0">
            <a:picLocks/>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533400" y="1571156"/>
            <a:ext cx="4826000" cy="37872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16" name="Título 1"/>
          <p:cNvSpPr>
            <a:spLocks noGrp="1"/>
          </p:cNvSpPr>
          <p:nvPr>
            <p:ph type="ctrTitle"/>
          </p:nvPr>
        </p:nvSpPr>
        <p:spPr>
          <a:xfrm>
            <a:off x="836576" y="1793682"/>
            <a:ext cx="4182893" cy="1640191"/>
          </a:xfrm>
        </p:spPr>
        <p:txBody>
          <a:bodyPr anchor="ctr">
            <a:normAutofit/>
          </a:bodyPr>
          <a:lstStyle>
            <a:lvl1pPr algn="l">
              <a:lnSpc>
                <a:spcPct val="100000"/>
              </a:lnSpc>
              <a:defRPr sz="2600" b="0">
                <a:solidFill>
                  <a:srgbClr val="53565A"/>
                </a:solidFill>
              </a:defRPr>
            </a:lvl1pPr>
          </a:lstStyle>
          <a:p>
            <a:r>
              <a:rPr lang="es-ES"/>
              <a:t>Haga clic para modificar el estilo de título del patrón</a:t>
            </a:r>
            <a:endParaRPr lang="es-ES" dirty="0"/>
          </a:p>
        </p:txBody>
      </p:sp>
      <p:sp>
        <p:nvSpPr>
          <p:cNvPr id="17" name="Rectangle 5"/>
          <p:cNvSpPr txBox="1">
            <a:spLocks noChangeArrowheads="1"/>
          </p:cNvSpPr>
          <p:nvPr userDrawn="1"/>
        </p:nvSpPr>
        <p:spPr bwMode="auto">
          <a:xfrm>
            <a:off x="821267" y="5798671"/>
            <a:ext cx="2302933" cy="36036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a:solidFill>
                  <a:schemeClr val="tx1"/>
                </a:solidFill>
                <a:miter lim="80000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 uri="{FAA26D3D-D897-4be2-8F04-BA451C77F1D7}">
              <ma14:placeholderFlag xmlns:ma14="http://schemas.microsoft.com/office/mac/drawingml/2011/main" xmlns="" val="1"/>
            </a:ext>
          </a:extLst>
        </p:spPr>
        <p:txBody>
          <a:bodyPr lIns="38100" tIns="38100" rIns="38100" bIns="38100"/>
          <a:lstStyle>
            <a:lvl1pPr algn="ctr" rtl="0" eaLnBrk="0" fontAlgn="base" hangingPunct="0">
              <a:spcBef>
                <a:spcPct val="0"/>
              </a:spcBef>
              <a:spcAft>
                <a:spcPct val="0"/>
              </a:spcAft>
              <a:defRPr sz="6400">
                <a:solidFill>
                  <a:schemeClr val="tx1"/>
                </a:solidFill>
                <a:latin typeface="+mj-lt"/>
                <a:ea typeface="+mj-ea"/>
                <a:cs typeface="+mj-cs"/>
                <a:sym typeface="Gill Sans" charset="0"/>
              </a:defRPr>
            </a:lvl1pPr>
            <a:lvl2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2pPr>
            <a:lvl3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3pPr>
            <a:lvl4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4pPr>
            <a:lvl5pPr algn="ctr" rtl="0" eaLnBrk="0" fontAlgn="base" hangingPunct="0">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5pPr>
            <a:lvl6pPr marL="4572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6pPr>
            <a:lvl7pPr marL="9144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7pPr>
            <a:lvl8pPr marL="13716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8pPr>
            <a:lvl9pPr marL="1828800" algn="ctr" rtl="0" fontAlgn="base">
              <a:spcBef>
                <a:spcPct val="0"/>
              </a:spcBef>
              <a:spcAft>
                <a:spcPct val="0"/>
              </a:spcAft>
              <a:defRPr sz="6400">
                <a:solidFill>
                  <a:schemeClr val="tx1"/>
                </a:solidFill>
                <a:latin typeface="Gill Sans" charset="0"/>
                <a:ea typeface="ヒラギノ角ゴ ProN W3" charset="0"/>
                <a:cs typeface="ヒラギノ角ゴ ProN W3" charset="0"/>
                <a:sym typeface="Gill Sans" charset="0"/>
              </a:defRPr>
            </a:lvl9pPr>
          </a:lstStyle>
          <a:p>
            <a:pPr algn="l" eaLnBrk="1" hangingPunct="1">
              <a:lnSpc>
                <a:spcPct val="120000"/>
              </a:lnSpc>
              <a:defRPr/>
            </a:pPr>
            <a:r>
              <a:rPr lang="en-US" sz="900" b="1" i="0" dirty="0">
                <a:solidFill>
                  <a:srgbClr val="CB333B"/>
                </a:solidFill>
                <a:latin typeface="Adelle"/>
                <a:ea typeface="ヒラギノ角ゴ ProN W3" charset="0"/>
                <a:cs typeface="Adelle"/>
                <a:sym typeface="Arial" charset="0"/>
              </a:rPr>
              <a:t>www.llorenteycuenca.com</a:t>
            </a:r>
          </a:p>
        </p:txBody>
      </p:sp>
      <p:sp>
        <p:nvSpPr>
          <p:cNvPr id="18" name="Marcador de texto 13"/>
          <p:cNvSpPr>
            <a:spLocks noGrp="1"/>
          </p:cNvSpPr>
          <p:nvPr>
            <p:ph type="body" sz="quarter" idx="10" hasCustomPrompt="1"/>
          </p:nvPr>
        </p:nvSpPr>
        <p:spPr>
          <a:xfrm>
            <a:off x="836576" y="4683738"/>
            <a:ext cx="4182533" cy="316284"/>
          </a:xfrm>
        </p:spPr>
        <p:txBody>
          <a:bodyPr anchor="ctr"/>
          <a:lstStyle>
            <a:lvl1pPr marL="0" indent="0">
              <a:spcAft>
                <a:spcPts val="0"/>
              </a:spcAft>
              <a:buNone/>
              <a:defRPr baseline="0">
                <a:solidFill>
                  <a:srgbClr val="53565A"/>
                </a:solidFill>
              </a:defRPr>
            </a:lvl1pPr>
          </a:lstStyle>
          <a:p>
            <a:pPr lvl="0"/>
            <a:r>
              <a:rPr lang="es-ES" dirty="0"/>
              <a:t>Ciudad, fecha</a:t>
            </a:r>
          </a:p>
        </p:txBody>
      </p:sp>
      <p:sp>
        <p:nvSpPr>
          <p:cNvPr id="5" name="Marcador de posición de imagen 4"/>
          <p:cNvSpPr>
            <a:spLocks noGrp="1"/>
          </p:cNvSpPr>
          <p:nvPr>
            <p:ph type="pic" sz="quarter" idx="11" hasCustomPrompt="1"/>
          </p:nvPr>
        </p:nvSpPr>
        <p:spPr>
          <a:xfrm>
            <a:off x="826488" y="3695813"/>
            <a:ext cx="4182533" cy="709612"/>
          </a:xfrm>
        </p:spPr>
        <p:txBody>
          <a:bodyPr/>
          <a:lstStyle>
            <a:lvl1pPr>
              <a:spcAft>
                <a:spcPts val="0"/>
              </a:spcAft>
              <a:defRPr>
                <a:solidFill>
                  <a:srgbClr val="53565A"/>
                </a:solidFill>
              </a:defRPr>
            </a:lvl1pPr>
          </a:lstStyle>
          <a:p>
            <a:r>
              <a:rPr lang="es-ES" dirty="0"/>
              <a:t>Logo cliente</a:t>
            </a:r>
          </a:p>
        </p:txBody>
      </p:sp>
    </p:spTree>
    <p:extLst>
      <p:ext uri="{BB962C8B-B14F-4D97-AF65-F5344CB8AC3E}">
        <p14:creationId xmlns:p14="http://schemas.microsoft.com/office/powerpoint/2010/main" val="2500540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Índice">
    <p:spTree>
      <p:nvGrpSpPr>
        <p:cNvPr id="1" name=""/>
        <p:cNvGrpSpPr/>
        <p:nvPr/>
      </p:nvGrpSpPr>
      <p:grpSpPr>
        <a:xfrm>
          <a:off x="0" y="0"/>
          <a:ext cx="0" cy="0"/>
          <a:chOff x="0" y="0"/>
          <a:chExt cx="0" cy="0"/>
        </a:xfrm>
      </p:grpSpPr>
      <p:sp>
        <p:nvSpPr>
          <p:cNvPr id="2" name="Título 1"/>
          <p:cNvSpPr>
            <a:spLocks noGrp="1"/>
          </p:cNvSpPr>
          <p:nvPr>
            <p:ph type="title" hasCustomPrompt="1"/>
          </p:nvPr>
        </p:nvSpPr>
        <p:spPr/>
        <p:txBody>
          <a:bodyPr/>
          <a:lstStyle>
            <a:lvl1pPr>
              <a:defRPr/>
            </a:lvl1pPr>
          </a:lstStyle>
          <a:p>
            <a:r>
              <a:rPr lang="es-ES" dirty="0"/>
              <a:t>Índice</a:t>
            </a:r>
          </a:p>
        </p:txBody>
      </p:sp>
      <p:sp>
        <p:nvSpPr>
          <p:cNvPr id="3" name="Marcador de contenido 2"/>
          <p:cNvSpPr>
            <a:spLocks noGrp="1"/>
          </p:cNvSpPr>
          <p:nvPr>
            <p:ph idx="1"/>
          </p:nvPr>
        </p:nvSpPr>
        <p:spPr>
          <a:xfrm>
            <a:off x="721464" y="1776991"/>
            <a:ext cx="10515600" cy="4351338"/>
          </a:xfrm>
        </p:spPr>
        <p:txBody>
          <a:bodyPr>
            <a:normAutofit/>
          </a:bodyPr>
          <a:lstStyle>
            <a:lvl1pPr marL="342900" indent="-342900">
              <a:buClr>
                <a:srgbClr val="7FA9AE"/>
              </a:buClr>
              <a:buSzPct val="100000"/>
              <a:buFont typeface="Arial" panose="020B0604020202020204" pitchFamily="34" charset="0"/>
              <a:buChar char="•"/>
              <a:defRPr sz="2000" b="1">
                <a:solidFill>
                  <a:srgbClr val="7FA9AE"/>
                </a:solidFill>
              </a:defRPr>
            </a:lvl1pPr>
            <a:lvl2pPr marL="800100" indent="-342900">
              <a:buClr>
                <a:srgbClr val="7FA9AE"/>
              </a:buClr>
              <a:buFont typeface="Arial" panose="020B0604020202020204" pitchFamily="34" charset="0"/>
              <a:buChar char="•"/>
              <a:defRPr sz="2000" b="1">
                <a:solidFill>
                  <a:srgbClr val="7FA9AE"/>
                </a:solidFill>
              </a:defRPr>
            </a:lvl2pPr>
            <a:lvl3pPr marL="1257300" indent="-342900">
              <a:buClr>
                <a:srgbClr val="7FA9AE"/>
              </a:buClr>
              <a:buFont typeface="Arial" panose="020B0604020202020204" pitchFamily="34" charset="0"/>
              <a:buChar char="•"/>
              <a:defRPr sz="1800" b="1">
                <a:solidFill>
                  <a:srgbClr val="7FA9AE"/>
                </a:solidFill>
              </a:defRPr>
            </a:lvl3pPr>
            <a:lvl4pPr marL="1714500" indent="-342900">
              <a:buClr>
                <a:srgbClr val="7FA9AE"/>
              </a:buClr>
              <a:buFont typeface="Arial" panose="020B0604020202020204" pitchFamily="34" charset="0"/>
              <a:buChar char="•"/>
              <a:defRPr sz="1600" b="1">
                <a:solidFill>
                  <a:srgbClr val="7FA9AE"/>
                </a:solidFill>
              </a:defRPr>
            </a:lvl4pPr>
            <a:lvl5pPr marL="2171700" indent="-342900">
              <a:buClr>
                <a:srgbClr val="7FA9AE"/>
              </a:buClr>
              <a:buFont typeface="Arial" panose="020B0604020202020204" pitchFamily="34" charset="0"/>
              <a:buChar char="•"/>
              <a:defRPr sz="1600" b="1">
                <a:solidFill>
                  <a:srgbClr val="7FA9AE"/>
                </a:solidFill>
              </a:defRPr>
            </a:lvl5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ES" dirty="0"/>
          </a:p>
        </p:txBody>
      </p:sp>
    </p:spTree>
    <p:extLst>
      <p:ext uri="{BB962C8B-B14F-4D97-AF65-F5344CB8AC3E}">
        <p14:creationId xmlns:p14="http://schemas.microsoft.com/office/powerpoint/2010/main" val="26033810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lista con viñetas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ES" dirty="0"/>
          </a:p>
        </p:txBody>
      </p:sp>
    </p:spTree>
    <p:extLst>
      <p:ext uri="{BB962C8B-B14F-4D97-AF65-F5344CB8AC3E}">
        <p14:creationId xmlns:p14="http://schemas.microsoft.com/office/powerpoint/2010/main" val="84578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ítulo, lista numerada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idx="1"/>
          </p:nvPr>
        </p:nvSpPr>
        <p:spPr/>
        <p:txBody>
          <a:bodyPr/>
          <a:lstStyle>
            <a:lvl1pPr marL="342900" indent="-342900">
              <a:buClr>
                <a:srgbClr val="4B4B4B"/>
              </a:buClr>
              <a:buSzPct val="100000"/>
              <a:buFont typeface="+mj-lt"/>
              <a:buAutoNum type="arabicPeriod"/>
              <a:defRPr/>
            </a:lvl1pPr>
            <a:lvl2pPr marL="800100" indent="-342900">
              <a:buSzPct val="100000"/>
              <a:buFont typeface="+mj-lt"/>
              <a:buAutoNum type="alphaLcPeriod"/>
              <a:defRPr/>
            </a:lvl2pPr>
            <a:lvl3pPr marL="1314450" indent="-400050">
              <a:buSzPct val="100000"/>
              <a:buFont typeface="+mj-lt"/>
              <a:buAutoNum type="romanLcPeriod"/>
              <a:defRPr/>
            </a:lvl3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ES" dirty="0"/>
          </a:p>
        </p:txBody>
      </p:sp>
    </p:spTree>
    <p:extLst>
      <p:ext uri="{BB962C8B-B14F-4D97-AF65-F5344CB8AC3E}">
        <p14:creationId xmlns:p14="http://schemas.microsoft.com/office/powerpoint/2010/main" val="31023607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ítulo, texto y objetos">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lstStyle>
            <a:lvl1pPr marL="0" indent="0">
              <a:lnSpc>
                <a:spcPct val="100000"/>
              </a:lnSpc>
              <a:spcBef>
                <a:spcPts val="0"/>
              </a:spcBef>
              <a:buNone/>
              <a:defRPr/>
            </a:lvl1pPr>
          </a:lstStyle>
          <a:p>
            <a:pPr lvl="0"/>
            <a:r>
              <a:rPr lang="es-ES"/>
              <a:t>Editar los estilos de texto del patrón</a:t>
            </a:r>
          </a:p>
        </p:txBody>
      </p:sp>
      <p:sp>
        <p:nvSpPr>
          <p:cNvPr id="4" name="Título 3"/>
          <p:cNvSpPr>
            <a:spLocks noGrp="1"/>
          </p:cNvSpPr>
          <p:nvPr>
            <p:ph type="title"/>
          </p:nvPr>
        </p:nvSpPr>
        <p:spPr/>
        <p:txBody>
          <a:bodyPr/>
          <a:lstStyle/>
          <a:p>
            <a:r>
              <a:rPr lang="es-ES"/>
              <a:t>Haga clic para modificar el estilo de título del patrón</a:t>
            </a:r>
          </a:p>
        </p:txBody>
      </p:sp>
    </p:spTree>
    <p:extLst>
      <p:ext uri="{BB962C8B-B14F-4D97-AF65-F5344CB8AC3E}">
        <p14:creationId xmlns:p14="http://schemas.microsoft.com/office/powerpoint/2010/main" val="18869565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o sin título">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303507"/>
            <a:ext cx="10515600" cy="4824823"/>
          </a:xfrm>
        </p:spPr>
        <p:txBody>
          <a:bodyPr/>
          <a:lstStyle>
            <a:lvl1pPr marL="0" indent="0">
              <a:lnSpc>
                <a:spcPct val="100000"/>
              </a:lnSpc>
              <a:spcBef>
                <a:spcPts val="0"/>
              </a:spcBef>
              <a:buNone/>
              <a:defRPr/>
            </a:lvl1pPr>
          </a:lstStyle>
          <a:p>
            <a:pPr lvl="0"/>
            <a:r>
              <a:rPr lang="es-ES"/>
              <a:t>Editar los estilos de texto del patrón</a:t>
            </a:r>
          </a:p>
        </p:txBody>
      </p:sp>
    </p:spTree>
    <p:extLst>
      <p:ext uri="{BB962C8B-B14F-4D97-AF65-F5344CB8AC3E}">
        <p14:creationId xmlns:p14="http://schemas.microsoft.com/office/powerpoint/2010/main" val="27249276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o con bullets sin título">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42037" y="1309107"/>
            <a:ext cx="10395027" cy="4689331"/>
          </a:xfrm>
        </p:spPr>
        <p:txBody>
          <a:bodyPr/>
          <a:lstStyle>
            <a:lvl1pPr>
              <a:defRPr>
                <a:solidFill>
                  <a:srgbClr val="53565A"/>
                </a:solidFill>
              </a:defRPr>
            </a:lvl1pPr>
            <a:lvl2pPr>
              <a:defRPr>
                <a:solidFill>
                  <a:srgbClr val="53565A"/>
                </a:solidFill>
              </a:defRPr>
            </a:lvl2pPr>
            <a:lvl3pPr>
              <a:defRPr>
                <a:solidFill>
                  <a:srgbClr val="53565A"/>
                </a:solidFill>
              </a:defRPr>
            </a:lvl3pPr>
            <a:lvl4pPr>
              <a:defRPr>
                <a:solidFill>
                  <a:srgbClr val="53565A"/>
                </a:solidFill>
              </a:defRPr>
            </a:lvl4pPr>
            <a:lvl5pPr>
              <a:defRPr>
                <a:solidFill>
                  <a:srgbClr val="53565A"/>
                </a:solidFill>
              </a:defRPr>
            </a:lvl5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ES" dirty="0"/>
          </a:p>
        </p:txBody>
      </p:sp>
    </p:spTree>
    <p:extLst>
      <p:ext uri="{BB962C8B-B14F-4D97-AF65-F5344CB8AC3E}">
        <p14:creationId xmlns:p14="http://schemas.microsoft.com/office/powerpoint/2010/main" val="22370481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ítulo + Destacado">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normAutofit/>
          </a:bodyPr>
          <a:lstStyle>
            <a:lvl1pPr marL="0" indent="0">
              <a:lnSpc>
                <a:spcPct val="100000"/>
              </a:lnSpc>
              <a:spcBef>
                <a:spcPts val="0"/>
              </a:spcBef>
              <a:buNone/>
              <a:defRPr sz="2800"/>
            </a:lvl1pPr>
          </a:lstStyle>
          <a:p>
            <a:pPr lvl="0"/>
            <a:r>
              <a:rPr lang="es-ES"/>
              <a:t>Editar los estilos de texto del patrón</a:t>
            </a:r>
          </a:p>
        </p:txBody>
      </p:sp>
      <p:sp>
        <p:nvSpPr>
          <p:cNvPr id="4" name="Título 3"/>
          <p:cNvSpPr>
            <a:spLocks noGrp="1"/>
          </p:cNvSpPr>
          <p:nvPr>
            <p:ph type="title"/>
          </p:nvPr>
        </p:nvSpPr>
        <p:spPr/>
        <p:txBody>
          <a:bodyPr/>
          <a:lstStyle/>
          <a:p>
            <a:r>
              <a:rPr lang="es-ES"/>
              <a:t>Haga clic para modificar el estilo de título del patrón</a:t>
            </a:r>
          </a:p>
        </p:txBody>
      </p:sp>
    </p:spTree>
    <p:extLst>
      <p:ext uri="{BB962C8B-B14F-4D97-AF65-F5344CB8AC3E}">
        <p14:creationId xmlns:p14="http://schemas.microsoft.com/office/powerpoint/2010/main" val="28181042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estacado + Objeto">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1196503"/>
            <a:ext cx="10515600" cy="4931827"/>
          </a:xfrm>
        </p:spPr>
        <p:txBody>
          <a:bodyPr>
            <a:normAutofit/>
          </a:bodyPr>
          <a:lstStyle>
            <a:lvl1pPr marL="0" indent="0">
              <a:lnSpc>
                <a:spcPct val="100000"/>
              </a:lnSpc>
              <a:spcBef>
                <a:spcPts val="0"/>
              </a:spcBef>
              <a:buNone/>
              <a:defRPr sz="2800"/>
            </a:lvl1pPr>
          </a:lstStyle>
          <a:p>
            <a:pPr lvl="0"/>
            <a:r>
              <a:rPr lang="es-ES"/>
              <a:t>Editar los estilos de texto del patrón</a:t>
            </a:r>
          </a:p>
        </p:txBody>
      </p:sp>
    </p:spTree>
    <p:extLst>
      <p:ext uri="{BB962C8B-B14F-4D97-AF65-F5344CB8AC3E}">
        <p14:creationId xmlns:p14="http://schemas.microsoft.com/office/powerpoint/2010/main" val="28791699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Destacado + imagen como fondo">
    <p:spTree>
      <p:nvGrpSpPr>
        <p:cNvPr id="1" name=""/>
        <p:cNvGrpSpPr/>
        <p:nvPr/>
      </p:nvGrpSpPr>
      <p:grpSpPr>
        <a:xfrm>
          <a:off x="0" y="0"/>
          <a:ext cx="0" cy="0"/>
          <a:chOff x="0" y="0"/>
          <a:chExt cx="0" cy="0"/>
        </a:xfrm>
      </p:grpSpPr>
      <p:sp>
        <p:nvSpPr>
          <p:cNvPr id="4" name="Marcador de posición de imagen 3"/>
          <p:cNvSpPr>
            <a:spLocks noGrp="1"/>
          </p:cNvSpPr>
          <p:nvPr>
            <p:ph type="pic" sz="quarter" idx="10"/>
          </p:nvPr>
        </p:nvSpPr>
        <p:spPr>
          <a:xfrm>
            <a:off x="0" y="0"/>
            <a:ext cx="12192000" cy="6858000"/>
          </a:xfrm>
        </p:spPr>
        <p:txBody>
          <a:bodyPr/>
          <a:lstStyle>
            <a:lvl1pPr marL="0" indent="622300">
              <a:buNone/>
              <a:defRPr/>
            </a:lvl1pPr>
          </a:lstStyle>
          <a:p>
            <a:r>
              <a:rPr lang="es-ES"/>
              <a:t>Haga clic en el icono para agregar una imagen</a:t>
            </a:r>
            <a:endParaRPr lang="es-ES" dirty="0"/>
          </a:p>
        </p:txBody>
      </p:sp>
      <p:sp>
        <p:nvSpPr>
          <p:cNvPr id="6" name="Marcador de texto 5"/>
          <p:cNvSpPr>
            <a:spLocks noGrp="1"/>
          </p:cNvSpPr>
          <p:nvPr>
            <p:ph type="body" sz="quarter" idx="11"/>
          </p:nvPr>
        </p:nvSpPr>
        <p:spPr>
          <a:xfrm>
            <a:off x="856485" y="1137361"/>
            <a:ext cx="8676217" cy="1479381"/>
          </a:xfrm>
          <a:solidFill>
            <a:schemeClr val="bg1">
              <a:alpha val="70000"/>
            </a:schemeClr>
          </a:solidFill>
        </p:spPr>
        <p:txBody>
          <a:bodyPr anchor="ctr">
            <a:normAutofit/>
          </a:bodyPr>
          <a:lstStyle>
            <a:lvl1pPr marL="0" indent="0">
              <a:lnSpc>
                <a:spcPct val="100000"/>
              </a:lnSpc>
              <a:spcBef>
                <a:spcPts val="0"/>
              </a:spcBef>
              <a:spcAft>
                <a:spcPts val="0"/>
              </a:spcAft>
              <a:buNone/>
              <a:defRPr sz="2800"/>
            </a:lvl1pPr>
          </a:lstStyle>
          <a:p>
            <a:pPr lvl="0"/>
            <a:r>
              <a:rPr lang="es-ES"/>
              <a:t>Editar los estilos de texto del patrón</a:t>
            </a:r>
          </a:p>
        </p:txBody>
      </p:sp>
    </p:spTree>
    <p:extLst>
      <p:ext uri="{BB962C8B-B14F-4D97-AF65-F5344CB8AC3E}">
        <p14:creationId xmlns:p14="http://schemas.microsoft.com/office/powerpoint/2010/main" val="1976013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1_Encabezado de sección">
    <p:bg>
      <p:bgPr>
        <a:solidFill>
          <a:srgbClr val="CB333B"/>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831851" y="2147490"/>
            <a:ext cx="10515600" cy="1189104"/>
          </a:xfrm>
        </p:spPr>
        <p:txBody>
          <a:bodyPr anchor="ctr">
            <a:normAutofit/>
          </a:bodyPr>
          <a:lstStyle>
            <a:lvl1pPr marL="0" indent="0">
              <a:lnSpc>
                <a:spcPct val="100000"/>
              </a:lnSpc>
              <a:buFont typeface="+mj-lt"/>
              <a:buNone/>
              <a:defRPr sz="3200">
                <a:solidFill>
                  <a:schemeClr val="bg1"/>
                </a:solidFill>
              </a:defRPr>
            </a:lvl1pPr>
          </a:lstStyle>
          <a:p>
            <a:r>
              <a:rPr lang="es-ES"/>
              <a:t>Haga clic para modificar el estilo de título del patrón</a:t>
            </a:r>
            <a:endParaRPr lang="es-ES" dirty="0"/>
          </a:p>
        </p:txBody>
      </p:sp>
      <p:sp>
        <p:nvSpPr>
          <p:cNvPr id="3" name="Marcador de texto 2"/>
          <p:cNvSpPr>
            <a:spLocks noGrp="1"/>
          </p:cNvSpPr>
          <p:nvPr>
            <p:ph type="body" idx="1"/>
          </p:nvPr>
        </p:nvSpPr>
        <p:spPr>
          <a:xfrm>
            <a:off x="831851" y="3519421"/>
            <a:ext cx="10515600" cy="1500187"/>
          </a:xfrm>
        </p:spPr>
        <p:txBody>
          <a:bodyPr/>
          <a:lstStyle>
            <a:lvl1pPr marL="0" indent="0">
              <a:lnSpc>
                <a:spcPct val="100000"/>
              </a:lnSpc>
              <a:spcBef>
                <a:spcPts val="0"/>
              </a:spcBef>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pic>
        <p:nvPicPr>
          <p:cNvPr id="7" name="Imagen 1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21265" y="601657"/>
            <a:ext cx="2148571" cy="1737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14974890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2_Encabezado de sección">
    <p:bg>
      <p:bgPr>
        <a:solidFill>
          <a:srgbClr val="7FA9AE"/>
        </a:solidFill>
        <a:effectLst/>
      </p:bgPr>
    </p:bg>
    <p:spTree>
      <p:nvGrpSpPr>
        <p:cNvPr id="1" name=""/>
        <p:cNvGrpSpPr/>
        <p:nvPr/>
      </p:nvGrpSpPr>
      <p:grpSpPr>
        <a:xfrm>
          <a:off x="0" y="0"/>
          <a:ext cx="0" cy="0"/>
          <a:chOff x="0" y="0"/>
          <a:chExt cx="0" cy="0"/>
        </a:xfrm>
      </p:grpSpPr>
      <p:sp>
        <p:nvSpPr>
          <p:cNvPr id="2" name="Título 1"/>
          <p:cNvSpPr>
            <a:spLocks noGrp="1"/>
          </p:cNvSpPr>
          <p:nvPr>
            <p:ph type="title"/>
          </p:nvPr>
        </p:nvSpPr>
        <p:spPr>
          <a:xfrm>
            <a:off x="831851" y="2147490"/>
            <a:ext cx="10515600" cy="1189104"/>
          </a:xfrm>
        </p:spPr>
        <p:txBody>
          <a:bodyPr anchor="ctr">
            <a:normAutofit/>
          </a:bodyPr>
          <a:lstStyle>
            <a:lvl1pPr marL="0" indent="0">
              <a:lnSpc>
                <a:spcPct val="100000"/>
              </a:lnSpc>
              <a:buFont typeface="+mj-lt"/>
              <a:buNone/>
              <a:defRPr sz="3200">
                <a:solidFill>
                  <a:schemeClr val="bg1"/>
                </a:solidFill>
              </a:defRPr>
            </a:lvl1pPr>
          </a:lstStyle>
          <a:p>
            <a:r>
              <a:rPr lang="es-ES"/>
              <a:t>Haga clic para modificar el estilo de título del patrón</a:t>
            </a:r>
            <a:endParaRPr lang="es-ES" dirty="0"/>
          </a:p>
        </p:txBody>
      </p:sp>
      <p:sp>
        <p:nvSpPr>
          <p:cNvPr id="3" name="Marcador de texto 2"/>
          <p:cNvSpPr>
            <a:spLocks noGrp="1"/>
          </p:cNvSpPr>
          <p:nvPr>
            <p:ph type="body" idx="1"/>
          </p:nvPr>
        </p:nvSpPr>
        <p:spPr>
          <a:xfrm>
            <a:off x="831851" y="3519421"/>
            <a:ext cx="10515600" cy="1500187"/>
          </a:xfrm>
        </p:spPr>
        <p:txBody>
          <a:bodyPr/>
          <a:lstStyle>
            <a:lvl1pPr marL="0" indent="0">
              <a:lnSpc>
                <a:spcPct val="100000"/>
              </a:lnSpc>
              <a:spcBef>
                <a:spcPts val="0"/>
              </a:spcBef>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los estilos de texto del patrón</a:t>
            </a:r>
          </a:p>
        </p:txBody>
      </p:sp>
      <p:pic>
        <p:nvPicPr>
          <p:cNvPr id="7" name="Imagen 1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21265" y="601657"/>
            <a:ext cx="2148571" cy="1737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21289118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3" name="Marcador de contenido 2"/>
          <p:cNvSpPr>
            <a:spLocks noGrp="1"/>
          </p:cNvSpPr>
          <p:nvPr>
            <p:ph sz="half" idx="1"/>
          </p:nvPr>
        </p:nvSpPr>
        <p:spPr>
          <a:xfrm>
            <a:off x="838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p:cNvSpPr>
            <a:spLocks noGrp="1"/>
          </p:cNvSpPr>
          <p:nvPr>
            <p:ph sz="half" idx="2"/>
          </p:nvPr>
        </p:nvSpPr>
        <p:spPr>
          <a:xfrm>
            <a:off x="6172200" y="1825625"/>
            <a:ext cx="5181600" cy="435133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214247391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856035"/>
            <a:ext cx="10515600" cy="554477"/>
          </a:xfrm>
        </p:spPr>
        <p:txBody>
          <a:bodyPr/>
          <a:lstStyle/>
          <a:p>
            <a:r>
              <a:rPr lang="es-ES"/>
              <a:t>Haga clic para modificar el estilo de título del patrón</a:t>
            </a:r>
            <a:endParaRPr lang="es-ES" dirty="0"/>
          </a:p>
        </p:txBody>
      </p:sp>
      <p:sp>
        <p:nvSpPr>
          <p:cNvPr id="3" name="Marcador de texto 2"/>
          <p:cNvSpPr>
            <a:spLocks noGrp="1"/>
          </p:cNvSpPr>
          <p:nvPr>
            <p:ph type="body" idx="1"/>
          </p:nvPr>
        </p:nvSpPr>
        <p:spPr>
          <a:xfrm>
            <a:off x="839789" y="1741248"/>
            <a:ext cx="5157787" cy="744371"/>
          </a:xfrm>
        </p:spPr>
        <p:txBody>
          <a:bodyPr anchor="t">
            <a:normAutofit/>
          </a:bodyPr>
          <a:lstStyle>
            <a:lvl1pPr marL="0" indent="0">
              <a:lnSpc>
                <a:spcPct val="10000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Marcador de contenido 3"/>
          <p:cNvSpPr>
            <a:spLocks noGrp="1"/>
          </p:cNvSpPr>
          <p:nvPr>
            <p:ph sz="half" idx="2"/>
          </p:nvPr>
        </p:nvSpPr>
        <p:spPr>
          <a:xfrm>
            <a:off x="839789" y="2592625"/>
            <a:ext cx="5157787"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s-ES" dirty="0"/>
          </a:p>
        </p:txBody>
      </p:sp>
      <p:sp>
        <p:nvSpPr>
          <p:cNvPr id="5" name="Marcador de texto 4"/>
          <p:cNvSpPr>
            <a:spLocks noGrp="1"/>
          </p:cNvSpPr>
          <p:nvPr>
            <p:ph type="body" sz="quarter" idx="3"/>
          </p:nvPr>
        </p:nvSpPr>
        <p:spPr>
          <a:xfrm>
            <a:off x="6172201" y="1741247"/>
            <a:ext cx="5183188" cy="744372"/>
          </a:xfrm>
        </p:spPr>
        <p:txBody>
          <a:bodyPr anchor="t">
            <a:normAutofit/>
          </a:bodyPr>
          <a:lstStyle>
            <a:lvl1pPr marL="0" indent="0">
              <a:lnSpc>
                <a:spcPct val="100000"/>
              </a:lnSpc>
              <a:spcBef>
                <a:spcPts val="0"/>
              </a:spcBef>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Marcador de contenido 5"/>
          <p:cNvSpPr>
            <a:spLocks noGrp="1"/>
          </p:cNvSpPr>
          <p:nvPr>
            <p:ph sz="quarter" idx="4"/>
          </p:nvPr>
        </p:nvSpPr>
        <p:spPr>
          <a:xfrm>
            <a:off x="6172201" y="2592625"/>
            <a:ext cx="5183188" cy="3684588"/>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6688090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Tree>
    <p:extLst>
      <p:ext uri="{BB962C8B-B14F-4D97-AF65-F5344CB8AC3E}">
        <p14:creationId xmlns:p14="http://schemas.microsoft.com/office/powerpoint/2010/main" val="14353820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720272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Diseño personalizado">
    <p:spTree>
      <p:nvGrpSpPr>
        <p:cNvPr id="1" name=""/>
        <p:cNvGrpSpPr/>
        <p:nvPr/>
      </p:nvGrpSpPr>
      <p:grpSpPr>
        <a:xfrm>
          <a:off x="0" y="0"/>
          <a:ext cx="0" cy="0"/>
          <a:chOff x="0" y="0"/>
          <a:chExt cx="0" cy="0"/>
        </a:xfrm>
      </p:grpSpPr>
      <p:sp>
        <p:nvSpPr>
          <p:cNvPr id="6" name="Marcador de posición de imagen 5"/>
          <p:cNvSpPr>
            <a:spLocks noGrp="1"/>
          </p:cNvSpPr>
          <p:nvPr>
            <p:ph type="pic" sz="quarter" idx="10"/>
          </p:nvPr>
        </p:nvSpPr>
        <p:spPr>
          <a:xfrm>
            <a:off x="0" y="0"/>
            <a:ext cx="12192000" cy="6858000"/>
          </a:xfrm>
        </p:spPr>
        <p:txBody>
          <a:bodyPr/>
          <a:lstStyle>
            <a:lvl1pPr marL="0" indent="0">
              <a:buNone/>
              <a:defRPr/>
            </a:lvl1pPr>
          </a:lstStyle>
          <a:p>
            <a:r>
              <a:rPr lang="es-ES"/>
              <a:t>Haga clic en el icono para agregar una imagen</a:t>
            </a:r>
            <a:endParaRPr lang="es-ES" dirty="0"/>
          </a:p>
        </p:txBody>
      </p:sp>
    </p:spTree>
    <p:extLst>
      <p:ext uri="{BB962C8B-B14F-4D97-AF65-F5344CB8AC3E}">
        <p14:creationId xmlns:p14="http://schemas.microsoft.com/office/powerpoint/2010/main" val="17177805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ular + Gráfico 1">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ES" dirty="0"/>
          </a:p>
        </p:txBody>
      </p:sp>
      <p:sp>
        <p:nvSpPr>
          <p:cNvPr id="4" name="Marcador de gráfico 2"/>
          <p:cNvSpPr>
            <a:spLocks noGrp="1"/>
          </p:cNvSpPr>
          <p:nvPr>
            <p:ph type="chart" sz="quarter" idx="13"/>
          </p:nvPr>
        </p:nvSpPr>
        <p:spPr>
          <a:xfrm>
            <a:off x="4565088" y="1793776"/>
            <a:ext cx="6788712" cy="4032424"/>
          </a:xfrm>
          <a:prstGeom prst="rect">
            <a:avLst/>
          </a:prstGeom>
        </p:spPr>
        <p:txBody>
          <a:bodyPr vert="horz" anchor="ctr"/>
          <a:lstStyle>
            <a:lvl1pPr marL="0" indent="0" algn="ctr">
              <a:buNone/>
              <a:defRPr sz="1400" b="0" i="0">
                <a:solidFill>
                  <a:srgbClr val="4B4B4B"/>
                </a:solidFill>
                <a:latin typeface="Adelle"/>
                <a:cs typeface="Adelle"/>
              </a:defRPr>
            </a:lvl1pPr>
          </a:lstStyle>
          <a:p>
            <a:r>
              <a:rPr lang="es-ES"/>
              <a:t>Haga clic en el icono para agregar un gráfico</a:t>
            </a:r>
            <a:endParaRPr lang="es-ES" dirty="0"/>
          </a:p>
        </p:txBody>
      </p:sp>
      <p:sp>
        <p:nvSpPr>
          <p:cNvPr id="8" name="Marcador de texto 7"/>
          <p:cNvSpPr>
            <a:spLocks noGrp="1"/>
          </p:cNvSpPr>
          <p:nvPr>
            <p:ph type="body" sz="quarter" idx="14"/>
          </p:nvPr>
        </p:nvSpPr>
        <p:spPr>
          <a:xfrm>
            <a:off x="721785" y="1793777"/>
            <a:ext cx="3687233" cy="4032424"/>
          </a:xfrm>
        </p:spPr>
        <p:txBody>
          <a:bodyPr/>
          <a:lstStyle>
            <a:lvl1pPr marL="0" indent="0">
              <a:lnSpc>
                <a:spcPct val="100000"/>
              </a:lnSpc>
              <a:spcBef>
                <a:spcPts val="0"/>
              </a:spcBef>
              <a:buNone/>
              <a:defRPr/>
            </a:lvl1pPr>
          </a:lstStyle>
          <a:p>
            <a:pPr lvl="0"/>
            <a:r>
              <a:rPr lang="es-ES"/>
              <a:t>Editar los estilos de texto del patrón</a:t>
            </a:r>
          </a:p>
        </p:txBody>
      </p:sp>
    </p:spTree>
    <p:extLst>
      <p:ext uri="{BB962C8B-B14F-4D97-AF65-F5344CB8AC3E}">
        <p14:creationId xmlns:p14="http://schemas.microsoft.com/office/powerpoint/2010/main" val="70986317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ular + Gráfico 2">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4" name="Marcador de gráfico 2"/>
          <p:cNvSpPr>
            <a:spLocks noGrp="1"/>
          </p:cNvSpPr>
          <p:nvPr>
            <p:ph type="chart" sz="quarter" idx="13"/>
          </p:nvPr>
        </p:nvSpPr>
        <p:spPr>
          <a:xfrm>
            <a:off x="4565088" y="1793776"/>
            <a:ext cx="6788712" cy="4032424"/>
          </a:xfrm>
          <a:prstGeom prst="rect">
            <a:avLst/>
          </a:prstGeom>
        </p:spPr>
        <p:txBody>
          <a:bodyPr vert="horz" anchor="ctr"/>
          <a:lstStyle>
            <a:lvl1pPr marL="0" indent="0" algn="ctr">
              <a:buNone/>
              <a:defRPr sz="1400" b="0" i="0">
                <a:solidFill>
                  <a:srgbClr val="4B4B4B"/>
                </a:solidFill>
                <a:latin typeface="Adelle"/>
                <a:cs typeface="Adelle"/>
              </a:defRPr>
            </a:lvl1pPr>
          </a:lstStyle>
          <a:p>
            <a:r>
              <a:rPr lang="es-ES"/>
              <a:t>Haga clic en el icono para agregar un gráfico</a:t>
            </a:r>
            <a:endParaRPr lang="es-ES" dirty="0"/>
          </a:p>
        </p:txBody>
      </p:sp>
      <p:sp>
        <p:nvSpPr>
          <p:cNvPr id="5" name="Marcador de texto 7"/>
          <p:cNvSpPr>
            <a:spLocks noGrp="1"/>
          </p:cNvSpPr>
          <p:nvPr>
            <p:ph type="body" sz="quarter" idx="14"/>
          </p:nvPr>
        </p:nvSpPr>
        <p:spPr>
          <a:xfrm>
            <a:off x="721785" y="1793777"/>
            <a:ext cx="3687233" cy="4032424"/>
          </a:xfrm>
        </p:spPr>
        <p:txBody>
          <a:bodyPr/>
          <a:lstStyle>
            <a:lvl1pPr marL="0" indent="0">
              <a:lnSpc>
                <a:spcPct val="100000"/>
              </a:lnSpc>
              <a:spcBef>
                <a:spcPts val="0"/>
              </a:spcBef>
              <a:buNone/>
              <a:defRPr/>
            </a:lvl1pPr>
          </a:lstStyle>
          <a:p>
            <a:pPr lvl="0"/>
            <a:r>
              <a:rPr lang="es-ES"/>
              <a:t>Editar los estilos de texto del patrón</a:t>
            </a:r>
          </a:p>
        </p:txBody>
      </p:sp>
    </p:spTree>
    <p:extLst>
      <p:ext uri="{BB962C8B-B14F-4D97-AF65-F5344CB8AC3E}">
        <p14:creationId xmlns:p14="http://schemas.microsoft.com/office/powerpoint/2010/main" val="111356958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ular + Gráfico 3">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4" name="Marcador de gráfico 2"/>
          <p:cNvSpPr>
            <a:spLocks noGrp="1"/>
          </p:cNvSpPr>
          <p:nvPr>
            <p:ph type="chart" sz="quarter" idx="13"/>
          </p:nvPr>
        </p:nvSpPr>
        <p:spPr>
          <a:xfrm>
            <a:off x="4565088" y="1793776"/>
            <a:ext cx="6788712" cy="4032424"/>
          </a:xfrm>
          <a:prstGeom prst="rect">
            <a:avLst/>
          </a:prstGeom>
        </p:spPr>
        <p:txBody>
          <a:bodyPr vert="horz" anchor="ctr"/>
          <a:lstStyle>
            <a:lvl1pPr marL="0" indent="0" algn="ctr">
              <a:buNone/>
              <a:defRPr sz="1400" b="0" i="0">
                <a:solidFill>
                  <a:srgbClr val="4B4B4B"/>
                </a:solidFill>
                <a:latin typeface="Adelle"/>
                <a:cs typeface="Adelle"/>
              </a:defRPr>
            </a:lvl1pPr>
          </a:lstStyle>
          <a:p>
            <a:r>
              <a:rPr lang="es-ES"/>
              <a:t>Haga clic en el icono para agregar un gráfico</a:t>
            </a:r>
            <a:endParaRPr lang="es-ES" dirty="0"/>
          </a:p>
        </p:txBody>
      </p:sp>
      <p:sp>
        <p:nvSpPr>
          <p:cNvPr id="5" name="Marcador de texto 7"/>
          <p:cNvSpPr>
            <a:spLocks noGrp="1"/>
          </p:cNvSpPr>
          <p:nvPr>
            <p:ph type="body" sz="quarter" idx="14"/>
          </p:nvPr>
        </p:nvSpPr>
        <p:spPr>
          <a:xfrm>
            <a:off x="721785" y="1793777"/>
            <a:ext cx="3687233" cy="4032424"/>
          </a:xfrm>
        </p:spPr>
        <p:txBody>
          <a:bodyPr/>
          <a:lstStyle>
            <a:lvl1pPr marL="0" indent="0">
              <a:lnSpc>
                <a:spcPct val="100000"/>
              </a:lnSpc>
              <a:spcBef>
                <a:spcPts val="0"/>
              </a:spcBef>
              <a:buNone/>
              <a:defRPr/>
            </a:lvl1pPr>
          </a:lstStyle>
          <a:p>
            <a:pPr lvl="0"/>
            <a:r>
              <a:rPr lang="es-ES"/>
              <a:t>Editar los estilos de texto del patrón</a:t>
            </a:r>
          </a:p>
        </p:txBody>
      </p:sp>
    </p:spTree>
    <p:extLst>
      <p:ext uri="{BB962C8B-B14F-4D97-AF65-F5344CB8AC3E}">
        <p14:creationId xmlns:p14="http://schemas.microsoft.com/office/powerpoint/2010/main" val="39217764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ular + Tabla">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p>
        </p:txBody>
      </p:sp>
      <p:sp>
        <p:nvSpPr>
          <p:cNvPr id="6" name="Marcador de tabla 4"/>
          <p:cNvSpPr>
            <a:spLocks noGrp="1"/>
          </p:cNvSpPr>
          <p:nvPr>
            <p:ph type="tbl" sz="quarter" idx="14"/>
          </p:nvPr>
        </p:nvSpPr>
        <p:spPr>
          <a:xfrm>
            <a:off x="721464" y="1673425"/>
            <a:ext cx="10512403" cy="3054219"/>
          </a:xfrm>
          <a:prstGeom prst="rect">
            <a:avLst/>
          </a:prstGeom>
        </p:spPr>
        <p:txBody>
          <a:bodyPr vert="horz" anchor="ctr"/>
          <a:lstStyle>
            <a:lvl1pPr marL="0" indent="0" algn="ctr">
              <a:buNone/>
              <a:defRPr sz="1400" b="0" i="0">
                <a:solidFill>
                  <a:srgbClr val="4B4B4B"/>
                </a:solidFill>
                <a:latin typeface="Adelle"/>
                <a:cs typeface="Adelle"/>
              </a:defRPr>
            </a:lvl1pPr>
          </a:lstStyle>
          <a:p>
            <a:r>
              <a:rPr lang="es-ES"/>
              <a:t>Haga clic en el icono para agregar una tabla</a:t>
            </a:r>
            <a:endParaRPr lang="es-ES_tradnl" dirty="0"/>
          </a:p>
        </p:txBody>
      </p:sp>
      <p:sp>
        <p:nvSpPr>
          <p:cNvPr id="7" name="Marcador de texto 7"/>
          <p:cNvSpPr>
            <a:spLocks noGrp="1"/>
          </p:cNvSpPr>
          <p:nvPr>
            <p:ph type="body" sz="quarter" idx="15"/>
          </p:nvPr>
        </p:nvSpPr>
        <p:spPr>
          <a:xfrm>
            <a:off x="721784" y="5019471"/>
            <a:ext cx="10512083" cy="1128410"/>
          </a:xfrm>
        </p:spPr>
        <p:txBody>
          <a:bodyPr/>
          <a:lstStyle>
            <a:lvl1pPr marL="0" indent="0">
              <a:lnSpc>
                <a:spcPct val="100000"/>
              </a:lnSpc>
              <a:spcBef>
                <a:spcPts val="0"/>
              </a:spcBef>
              <a:buNone/>
              <a:defRPr/>
            </a:lvl1pPr>
          </a:lstStyle>
          <a:p>
            <a:pPr lvl="0"/>
            <a:r>
              <a:rPr lang="es-ES"/>
              <a:t>Editar los estilos de texto del patrón</a:t>
            </a:r>
          </a:p>
        </p:txBody>
      </p:sp>
    </p:spTree>
    <p:extLst>
      <p:ext uri="{BB962C8B-B14F-4D97-AF65-F5344CB8AC3E}">
        <p14:creationId xmlns:p14="http://schemas.microsoft.com/office/powerpoint/2010/main" val="297331384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Diapositiva cierr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6" name="Imagen 12"/>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21265" y="426555"/>
            <a:ext cx="2148571" cy="1737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31617416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1.emf"/><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721464" y="929332"/>
            <a:ext cx="10515600" cy="617363"/>
          </a:xfrm>
          <a:prstGeom prst="rect">
            <a:avLst/>
          </a:prstGeom>
        </p:spPr>
        <p:txBody>
          <a:bodyPr vert="horz" lIns="91440" tIns="45720" rIns="91440" bIns="45720" rtlCol="0" anchor="ctr">
            <a:normAutofit/>
          </a:bodyPr>
          <a:lstStyle/>
          <a:p>
            <a:r>
              <a:rPr lang="es-ES" dirty="0"/>
              <a:t>Haga clic para modificar el estilo de título del patrón</a:t>
            </a:r>
          </a:p>
        </p:txBody>
      </p:sp>
      <p:sp>
        <p:nvSpPr>
          <p:cNvPr id="3" name="Marcador de texto 2"/>
          <p:cNvSpPr>
            <a:spLocks noGrp="1"/>
          </p:cNvSpPr>
          <p:nvPr>
            <p:ph type="body" idx="1"/>
          </p:nvPr>
        </p:nvSpPr>
        <p:spPr>
          <a:xfrm>
            <a:off x="721464" y="1815898"/>
            <a:ext cx="10515600" cy="4351338"/>
          </a:xfrm>
          <a:prstGeom prst="rect">
            <a:avLst/>
          </a:prstGeom>
        </p:spPr>
        <p:txBody>
          <a:bodyPr vert="horz" lIns="91440" tIns="45720" rIns="91440" bIns="45720" rtlCol="0">
            <a:normAutofit/>
          </a:body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p>
        </p:txBody>
      </p:sp>
      <p:pic>
        <p:nvPicPr>
          <p:cNvPr id="7" name="Imagen 1"/>
          <p:cNvPicPr>
            <a:picLocks noChangeAspect="1"/>
          </p:cNvPicPr>
          <p:nvPr userDrawn="1"/>
        </p:nvPicPr>
        <p:blipFill>
          <a:blip r:embed="rId25">
            <a:extLst>
              <a:ext uri="{28A0092B-C50C-407E-A947-70E740481C1C}">
                <a14:useLocalDpi xmlns:a14="http://schemas.microsoft.com/office/drawing/2010/main" val="0"/>
              </a:ext>
            </a:extLst>
          </a:blip>
          <a:srcRect/>
          <a:stretch>
            <a:fillRect/>
          </a:stretch>
        </p:blipFill>
        <p:spPr bwMode="auto">
          <a:xfrm>
            <a:off x="821265" y="426553"/>
            <a:ext cx="2148571" cy="17371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4294434600"/>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75" r:id="rId3"/>
    <p:sldLayoutId id="2147483650" r:id="rId4"/>
    <p:sldLayoutId id="2147483664" r:id="rId5"/>
    <p:sldLayoutId id="2147483663" r:id="rId6"/>
    <p:sldLayoutId id="2147483678" r:id="rId7"/>
    <p:sldLayoutId id="2147483677" r:id="rId8"/>
    <p:sldLayoutId id="2147483668" r:id="rId9"/>
    <p:sldLayoutId id="2147483669" r:id="rId10"/>
    <p:sldLayoutId id="2147483670" r:id="rId11"/>
    <p:sldLayoutId id="2147483662" r:id="rId12"/>
    <p:sldLayoutId id="2147483676" r:id="rId13"/>
    <p:sldLayoutId id="2147483652" r:id="rId14"/>
    <p:sldLayoutId id="2147483653" r:id="rId15"/>
    <p:sldLayoutId id="2147483654" r:id="rId16"/>
    <p:sldLayoutId id="2147483655" r:id="rId17"/>
    <p:sldLayoutId id="2147483665" r:id="rId18"/>
    <p:sldLayoutId id="2147483671" r:id="rId19"/>
    <p:sldLayoutId id="2147483672" r:id="rId20"/>
    <p:sldLayoutId id="2147483673" r:id="rId21"/>
    <p:sldLayoutId id="2147483674" r:id="rId22"/>
    <p:sldLayoutId id="2147483661" r:id="rId23"/>
  </p:sldLayoutIdLst>
  <p:txStyles>
    <p:titleStyle>
      <a:lvl1pPr algn="l" defTabSz="914400" rtl="0" eaLnBrk="1" latinLnBrk="0" hangingPunct="1">
        <a:lnSpc>
          <a:spcPct val="100000"/>
        </a:lnSpc>
        <a:spcBef>
          <a:spcPct val="0"/>
        </a:spcBef>
        <a:buNone/>
        <a:defRPr sz="2400" b="1" kern="1200">
          <a:solidFill>
            <a:srgbClr val="CB333B"/>
          </a:solidFill>
          <a:latin typeface="Adelle" panose="02000503060000020004" pitchFamily="2" charset="0"/>
          <a:ea typeface="+mj-ea"/>
          <a:cs typeface="+mj-cs"/>
        </a:defRPr>
      </a:lvl1pPr>
    </p:titleStyle>
    <p:bodyStyle>
      <a:lvl1pPr marL="228600" indent="-228600" algn="l" defTabSz="914400" rtl="0" eaLnBrk="1" latinLnBrk="0" hangingPunct="1">
        <a:lnSpc>
          <a:spcPct val="100000"/>
        </a:lnSpc>
        <a:spcBef>
          <a:spcPts val="0"/>
        </a:spcBef>
        <a:spcAft>
          <a:spcPts val="600"/>
        </a:spcAft>
        <a:buClr>
          <a:srgbClr val="4B4B4B"/>
        </a:buClr>
        <a:buSzPct val="120000"/>
        <a:buFont typeface="Arial" panose="020B0604020202020204" pitchFamily="34" charset="0"/>
        <a:buChar char="•"/>
        <a:defRPr sz="1600" kern="1200">
          <a:solidFill>
            <a:srgbClr val="53565A"/>
          </a:solidFill>
          <a:latin typeface="Adelle" panose="02000503060000020004" pitchFamily="2" charset="0"/>
          <a:ea typeface="+mn-ea"/>
          <a:cs typeface="+mn-cs"/>
        </a:defRPr>
      </a:lvl1pPr>
      <a:lvl2pPr marL="685800" indent="-228600" algn="l" defTabSz="914400" rtl="0" eaLnBrk="1" latinLnBrk="0" hangingPunct="1">
        <a:lnSpc>
          <a:spcPct val="100000"/>
        </a:lnSpc>
        <a:spcBef>
          <a:spcPts val="0"/>
        </a:spcBef>
        <a:spcAft>
          <a:spcPts val="600"/>
        </a:spcAft>
        <a:buClr>
          <a:srgbClr val="4B4B4B"/>
        </a:buClr>
        <a:buSzPct val="75000"/>
        <a:buFont typeface="Courier New" panose="02070309020205020404" pitchFamily="49" charset="0"/>
        <a:buChar char="o"/>
        <a:defRPr sz="1600" kern="1200">
          <a:solidFill>
            <a:srgbClr val="53565A"/>
          </a:solidFill>
          <a:latin typeface="Adelle" panose="02000503060000020004" pitchFamily="2" charset="0"/>
          <a:ea typeface="+mn-ea"/>
          <a:cs typeface="+mn-cs"/>
        </a:defRPr>
      </a:lvl2pPr>
      <a:lvl3pPr marL="1143000" indent="-228600" algn="l" defTabSz="914400" rtl="0" eaLnBrk="1" latinLnBrk="0" hangingPunct="1">
        <a:lnSpc>
          <a:spcPct val="100000"/>
        </a:lnSpc>
        <a:spcBef>
          <a:spcPts val="0"/>
        </a:spcBef>
        <a:spcAft>
          <a:spcPts val="600"/>
        </a:spcAft>
        <a:buClr>
          <a:srgbClr val="4B4B4B"/>
        </a:buClr>
        <a:buSzPct val="90000"/>
        <a:buFont typeface="Wingdings" panose="05000000000000000000" pitchFamily="2" charset="2"/>
        <a:buChar char="§"/>
        <a:defRPr sz="1400" kern="1200">
          <a:solidFill>
            <a:srgbClr val="53565A"/>
          </a:solidFill>
          <a:latin typeface="Adelle" panose="02000503060000020004" pitchFamily="2" charset="0"/>
          <a:ea typeface="+mn-ea"/>
          <a:cs typeface="+mn-cs"/>
        </a:defRPr>
      </a:lvl3pPr>
      <a:lvl4pPr marL="1600200" indent="-228600" algn="l" defTabSz="914400" rtl="0" eaLnBrk="1" latinLnBrk="0" hangingPunct="1">
        <a:lnSpc>
          <a:spcPct val="100000"/>
        </a:lnSpc>
        <a:spcBef>
          <a:spcPts val="0"/>
        </a:spcBef>
        <a:spcAft>
          <a:spcPts val="600"/>
        </a:spcAft>
        <a:buFont typeface="Arial" panose="020B0604020202020204" pitchFamily="34" charset="0"/>
        <a:buChar char="•"/>
        <a:defRPr sz="1400" kern="1200">
          <a:solidFill>
            <a:srgbClr val="53565A"/>
          </a:solidFill>
          <a:latin typeface="Adelle" panose="02000503060000020004" pitchFamily="2" charset="0"/>
          <a:ea typeface="+mn-ea"/>
          <a:cs typeface="+mn-cs"/>
        </a:defRPr>
      </a:lvl4pPr>
      <a:lvl5pPr marL="2057400" indent="-228600" algn="l" defTabSz="914400" rtl="0" eaLnBrk="1" latinLnBrk="0" hangingPunct="1">
        <a:lnSpc>
          <a:spcPct val="100000"/>
        </a:lnSpc>
        <a:spcBef>
          <a:spcPts val="0"/>
        </a:spcBef>
        <a:spcAft>
          <a:spcPts val="600"/>
        </a:spcAft>
        <a:buFont typeface="Arial" panose="020B0604020202020204" pitchFamily="34" charset="0"/>
        <a:buChar char="•"/>
        <a:defRPr sz="1400" kern="1200">
          <a:solidFill>
            <a:srgbClr val="53565A"/>
          </a:solidFill>
          <a:latin typeface="Adelle" panose="02000503060000020004"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6.xml"/><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1.png"/><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836216" y="2061156"/>
            <a:ext cx="4182893" cy="1056433"/>
          </a:xfrm>
        </p:spPr>
        <p:txBody>
          <a:bodyPr>
            <a:normAutofit fontScale="90000"/>
          </a:bodyPr>
          <a:lstStyle/>
          <a:p>
            <a:pPr fontAlgn="ctr"/>
            <a:br>
              <a:rPr lang="es-ES" dirty="0"/>
            </a:br>
            <a:br>
              <a:rPr lang="es-ES" dirty="0"/>
            </a:br>
            <a:br>
              <a:rPr lang="es-ES" dirty="0"/>
            </a:br>
            <a:r>
              <a:rPr lang="es-ES" b="1" dirty="0"/>
              <a:t>Gestión de Empresas de Servicios Profesionales</a:t>
            </a:r>
            <a:br>
              <a:rPr lang="es-ES" b="1" dirty="0"/>
            </a:br>
            <a:br>
              <a:rPr lang="es-ES" dirty="0"/>
            </a:br>
            <a:endParaRPr lang="es-ES" dirty="0"/>
          </a:p>
        </p:txBody>
      </p:sp>
      <p:sp>
        <p:nvSpPr>
          <p:cNvPr id="3" name="Marcador de texto 2"/>
          <p:cNvSpPr>
            <a:spLocks noGrp="1"/>
          </p:cNvSpPr>
          <p:nvPr>
            <p:ph type="body" sz="quarter" idx="10"/>
          </p:nvPr>
        </p:nvSpPr>
        <p:spPr/>
        <p:txBody>
          <a:bodyPr>
            <a:normAutofit lnSpcReduction="10000"/>
          </a:bodyPr>
          <a:lstStyle/>
          <a:p>
            <a:r>
              <a:rPr lang="es-ES" dirty="0"/>
              <a:t>Madrid, septiembre 2018</a:t>
            </a:r>
          </a:p>
        </p:txBody>
      </p:sp>
      <p:sp>
        <p:nvSpPr>
          <p:cNvPr id="4" name="Marcador de texto 3"/>
          <p:cNvSpPr>
            <a:spLocks noGrp="1"/>
          </p:cNvSpPr>
          <p:nvPr>
            <p:ph type="body" sz="quarter" idx="11"/>
          </p:nvPr>
        </p:nvSpPr>
        <p:spPr/>
        <p:txBody>
          <a:bodyPr>
            <a:normAutofit fontScale="70000" lnSpcReduction="20000"/>
          </a:bodyPr>
          <a:lstStyle/>
          <a:p>
            <a:r>
              <a:rPr lang="es-ES" sz="3100" b="1" dirty="0"/>
              <a:t>Módulo V – Case </a:t>
            </a:r>
            <a:r>
              <a:rPr lang="es-ES" sz="3100" b="1" dirty="0" err="1"/>
              <a:t>study</a:t>
            </a:r>
            <a:endParaRPr lang="es-ES" sz="3100" b="1" dirty="0"/>
          </a:p>
          <a:p>
            <a:endParaRPr lang="es-ES" dirty="0"/>
          </a:p>
          <a:p>
            <a:r>
              <a:rPr lang="es-ES" dirty="0"/>
              <a:t>Alba García López</a:t>
            </a:r>
          </a:p>
          <a:p>
            <a:endParaRPr lang="es-ES" dirty="0"/>
          </a:p>
        </p:txBody>
      </p:sp>
      <p:pic>
        <p:nvPicPr>
          <p:cNvPr id="1026" name="Picture 2" descr="Resultado de imagen de esic">
            <a:extLst>
              <a:ext uri="{FF2B5EF4-FFF2-40B4-BE49-F238E27FC236}">
                <a16:creationId xmlns:a16="http://schemas.microsoft.com/office/drawing/2014/main" id="{D4205E37-7240-4250-A36C-88D7CD3DDE9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7448" y="1393783"/>
            <a:ext cx="1056433" cy="10564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5424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a:extLst>
              <a:ext uri="{FF2B5EF4-FFF2-40B4-BE49-F238E27FC236}">
                <a16:creationId xmlns:a16="http://schemas.microsoft.com/office/drawing/2014/main" id="{C096ABDF-6C59-45C0-82BC-D686FDD06CC1}"/>
              </a:ext>
            </a:extLst>
          </p:cNvPr>
          <p:cNvSpPr/>
          <p:nvPr/>
        </p:nvSpPr>
        <p:spPr>
          <a:xfrm>
            <a:off x="721464" y="1566342"/>
            <a:ext cx="10873763" cy="4765436"/>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en-GB"/>
          </a:p>
        </p:txBody>
      </p:sp>
      <p:sp>
        <p:nvSpPr>
          <p:cNvPr id="2" name="Marcador de contenido 1"/>
          <p:cNvSpPr>
            <a:spLocks noGrp="1"/>
          </p:cNvSpPr>
          <p:nvPr>
            <p:ph idx="1"/>
          </p:nvPr>
        </p:nvSpPr>
        <p:spPr>
          <a:xfrm>
            <a:off x="721464" y="1815898"/>
            <a:ext cx="4518045" cy="1697615"/>
          </a:xfrm>
        </p:spPr>
        <p:txBody>
          <a:bodyPr>
            <a:normAutofit/>
          </a:bodyPr>
          <a:lstStyle/>
          <a:p>
            <a:endParaRPr lang="en-GB" dirty="0"/>
          </a:p>
          <a:p>
            <a:pPr marL="971550" lvl="1" indent="-285750">
              <a:buFont typeface="Arial" panose="020B0604020202020204" pitchFamily="34" charset="0"/>
              <a:buChar char="•"/>
            </a:pPr>
            <a:endParaRPr lang="es-ES" dirty="0"/>
          </a:p>
        </p:txBody>
      </p:sp>
      <p:sp>
        <p:nvSpPr>
          <p:cNvPr id="3" name="Título 2"/>
          <p:cNvSpPr>
            <a:spLocks noGrp="1"/>
          </p:cNvSpPr>
          <p:nvPr>
            <p:ph type="title"/>
          </p:nvPr>
        </p:nvSpPr>
        <p:spPr/>
        <p:txBody>
          <a:bodyPr/>
          <a:lstStyle/>
          <a:p>
            <a:r>
              <a:rPr lang="es-ES" dirty="0"/>
              <a:t>PERFIL DE NUEVO NEGOCIO</a:t>
            </a:r>
          </a:p>
        </p:txBody>
      </p:sp>
      <p:pic>
        <p:nvPicPr>
          <p:cNvPr id="7" name="Picture 2" descr="Resultado de imagen de esic">
            <a:extLst>
              <a:ext uri="{FF2B5EF4-FFF2-40B4-BE49-F238E27FC236}">
                <a16:creationId xmlns:a16="http://schemas.microsoft.com/office/drawing/2014/main" id="{F76D0F50-4D8F-41F2-8AB0-934254B98677}"/>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38794" y="39631"/>
            <a:ext cx="1056433" cy="1056433"/>
          </a:xfrm>
          <a:prstGeom prst="rect">
            <a:avLst/>
          </a:prstGeom>
          <a:noFill/>
          <a:extLst>
            <a:ext uri="{909E8E84-426E-40DD-AFC4-6F175D3DCCD1}">
              <a14:hiddenFill xmlns:a14="http://schemas.microsoft.com/office/drawing/2010/main">
                <a:solidFill>
                  <a:srgbClr val="FFFFFF"/>
                </a:solidFill>
              </a14:hiddenFill>
            </a:ext>
          </a:extLst>
        </p:spPr>
      </p:pic>
      <p:cxnSp>
        <p:nvCxnSpPr>
          <p:cNvPr id="8" name="Conector recto 7">
            <a:extLst>
              <a:ext uri="{FF2B5EF4-FFF2-40B4-BE49-F238E27FC236}">
                <a16:creationId xmlns:a16="http://schemas.microsoft.com/office/drawing/2014/main" id="{41A5E950-76FE-4A58-A9D1-ED5AE90E56DE}"/>
              </a:ext>
            </a:extLst>
          </p:cNvPr>
          <p:cNvCxnSpPr>
            <a:cxnSpLocks/>
          </p:cNvCxnSpPr>
          <p:nvPr/>
        </p:nvCxnSpPr>
        <p:spPr>
          <a:xfrm flipH="1">
            <a:off x="5888736" y="1815898"/>
            <a:ext cx="18863" cy="4274006"/>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Conector recto 8">
            <a:extLst>
              <a:ext uri="{FF2B5EF4-FFF2-40B4-BE49-F238E27FC236}">
                <a16:creationId xmlns:a16="http://schemas.microsoft.com/office/drawing/2014/main" id="{E98CBA35-183D-45C5-B121-05D794CF0BAE}"/>
              </a:ext>
            </a:extLst>
          </p:cNvPr>
          <p:cNvCxnSpPr>
            <a:cxnSpLocks/>
          </p:cNvCxnSpPr>
          <p:nvPr/>
        </p:nvCxnSpPr>
        <p:spPr>
          <a:xfrm flipH="1">
            <a:off x="1197864" y="3877056"/>
            <a:ext cx="9656064" cy="0"/>
          </a:xfrm>
          <a:prstGeom prst="line">
            <a:avLst/>
          </a:prstGeom>
        </p:spPr>
        <p:style>
          <a:lnRef idx="1">
            <a:schemeClr val="accent1"/>
          </a:lnRef>
          <a:fillRef idx="0">
            <a:schemeClr val="accent1"/>
          </a:fillRef>
          <a:effectRef idx="0">
            <a:schemeClr val="accent1"/>
          </a:effectRef>
          <a:fontRef idx="minor">
            <a:schemeClr val="tx1"/>
          </a:fontRef>
        </p:style>
      </p:cxnSp>
      <p:pic>
        <p:nvPicPr>
          <p:cNvPr id="2050" name="Picture 2" descr="Resultado de imagen de MUJER MEDIANA EDAD AGOBIADA">
            <a:extLst>
              <a:ext uri="{FF2B5EF4-FFF2-40B4-BE49-F238E27FC236}">
                <a16:creationId xmlns:a16="http://schemas.microsoft.com/office/drawing/2014/main" id="{C01ABDD9-68ED-4AA1-B4A3-5B0E146EFF2A}"/>
              </a:ext>
            </a:extLst>
          </p:cNvPr>
          <p:cNvPicPr>
            <a:picLocks noChangeAspect="1" noChangeArrowheads="1"/>
          </p:cNvPicPr>
          <p:nvPr/>
        </p:nvPicPr>
        <p:blipFill rotWithShape="1">
          <a:blip r:embed="rId3" cstate="print">
            <a:extLst>
              <a:ext uri="{BEBA8EAE-BF5A-486C-A8C5-ECC9F3942E4B}">
                <a14:imgProps xmlns:a14="http://schemas.microsoft.com/office/drawing/2010/main">
                  <a14:imgLayer r:embed="rId4">
                    <a14:imgEffect>
                      <a14:artisticPastelsSmooth/>
                    </a14:imgEffect>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r="51280"/>
          <a:stretch/>
        </p:blipFill>
        <p:spPr bwMode="auto">
          <a:xfrm>
            <a:off x="1053203" y="2171405"/>
            <a:ext cx="1114424" cy="1604705"/>
          </a:xfrm>
          <a:prstGeom prst="rect">
            <a:avLst/>
          </a:prstGeom>
          <a:noFill/>
          <a:extLst>
            <a:ext uri="{909E8E84-426E-40DD-AFC4-6F175D3DCCD1}">
              <a14:hiddenFill xmlns:a14="http://schemas.microsoft.com/office/drawing/2010/main">
                <a:solidFill>
                  <a:srgbClr val="FFFFFF"/>
                </a:solidFill>
              </a14:hiddenFill>
            </a:ext>
          </a:extLst>
        </p:spPr>
      </p:pic>
      <p:sp>
        <p:nvSpPr>
          <p:cNvPr id="15" name="CuadroTexto 14">
            <a:extLst>
              <a:ext uri="{FF2B5EF4-FFF2-40B4-BE49-F238E27FC236}">
                <a16:creationId xmlns:a16="http://schemas.microsoft.com/office/drawing/2014/main" id="{53DF8790-058F-4A34-871A-BCF82ADBA1F9}"/>
              </a:ext>
            </a:extLst>
          </p:cNvPr>
          <p:cNvSpPr txBox="1"/>
          <p:nvPr/>
        </p:nvSpPr>
        <p:spPr>
          <a:xfrm>
            <a:off x="5888734" y="1741125"/>
            <a:ext cx="5706493" cy="369332"/>
          </a:xfrm>
          <a:prstGeom prst="rect">
            <a:avLst/>
          </a:prstGeom>
          <a:noFill/>
        </p:spPr>
        <p:txBody>
          <a:bodyPr wrap="square" rtlCol="0">
            <a:spAutoFit/>
          </a:bodyPr>
          <a:lstStyle/>
          <a:p>
            <a:pPr algn="ctr"/>
            <a:r>
              <a:rPr lang="es-ES" dirty="0">
                <a:latin typeface="Lucida Console" panose="020B0609040504020204" pitchFamily="49" charset="0"/>
              </a:rPr>
              <a:t>Descripción del perfil</a:t>
            </a:r>
            <a:endParaRPr lang="en-GB" dirty="0">
              <a:latin typeface="Lucida Console" panose="020B0609040504020204" pitchFamily="49" charset="0"/>
            </a:endParaRPr>
          </a:p>
        </p:txBody>
      </p:sp>
      <p:sp>
        <p:nvSpPr>
          <p:cNvPr id="16" name="CuadroTexto 15">
            <a:extLst>
              <a:ext uri="{FF2B5EF4-FFF2-40B4-BE49-F238E27FC236}">
                <a16:creationId xmlns:a16="http://schemas.microsoft.com/office/drawing/2014/main" id="{A9CD85A0-AF8D-4E9E-BB6D-11E08E00A0C7}"/>
              </a:ext>
            </a:extLst>
          </p:cNvPr>
          <p:cNvSpPr txBox="1"/>
          <p:nvPr/>
        </p:nvSpPr>
        <p:spPr>
          <a:xfrm>
            <a:off x="740350" y="3985215"/>
            <a:ext cx="5148363" cy="369332"/>
          </a:xfrm>
          <a:prstGeom prst="rect">
            <a:avLst/>
          </a:prstGeom>
          <a:noFill/>
        </p:spPr>
        <p:txBody>
          <a:bodyPr wrap="square" rtlCol="0">
            <a:spAutoFit/>
          </a:bodyPr>
          <a:lstStyle/>
          <a:p>
            <a:pPr algn="ctr"/>
            <a:r>
              <a:rPr lang="es-ES" dirty="0">
                <a:latin typeface="Lucida Console" panose="020B0609040504020204" pitchFamily="49" charset="0"/>
              </a:rPr>
              <a:t>Problemas percibidos</a:t>
            </a:r>
            <a:endParaRPr lang="en-GB" dirty="0">
              <a:latin typeface="Lucida Console" panose="020B0609040504020204" pitchFamily="49" charset="0"/>
            </a:endParaRPr>
          </a:p>
        </p:txBody>
      </p:sp>
      <p:sp>
        <p:nvSpPr>
          <p:cNvPr id="17" name="CuadroTexto 16">
            <a:extLst>
              <a:ext uri="{FF2B5EF4-FFF2-40B4-BE49-F238E27FC236}">
                <a16:creationId xmlns:a16="http://schemas.microsoft.com/office/drawing/2014/main" id="{4BE05BFC-F168-4D74-ACD0-F79A6BA754FA}"/>
              </a:ext>
            </a:extLst>
          </p:cNvPr>
          <p:cNvSpPr txBox="1"/>
          <p:nvPr/>
        </p:nvSpPr>
        <p:spPr>
          <a:xfrm>
            <a:off x="5888730" y="3943901"/>
            <a:ext cx="5706490" cy="369332"/>
          </a:xfrm>
          <a:prstGeom prst="rect">
            <a:avLst/>
          </a:prstGeom>
          <a:noFill/>
        </p:spPr>
        <p:txBody>
          <a:bodyPr wrap="square" rtlCol="0">
            <a:spAutoFit/>
          </a:bodyPr>
          <a:lstStyle/>
          <a:p>
            <a:pPr algn="ctr"/>
            <a:r>
              <a:rPr lang="es-ES" dirty="0">
                <a:latin typeface="Lucida Console" panose="020B0609040504020204" pitchFamily="49" charset="0"/>
              </a:rPr>
              <a:t>Necesidades</a:t>
            </a:r>
            <a:endParaRPr lang="en-GB" dirty="0">
              <a:latin typeface="Lucida Console" panose="020B0609040504020204" pitchFamily="49" charset="0"/>
            </a:endParaRPr>
          </a:p>
        </p:txBody>
      </p:sp>
      <p:sp>
        <p:nvSpPr>
          <p:cNvPr id="13" name="CuadroTexto 12">
            <a:extLst>
              <a:ext uri="{FF2B5EF4-FFF2-40B4-BE49-F238E27FC236}">
                <a16:creationId xmlns:a16="http://schemas.microsoft.com/office/drawing/2014/main" id="{3987D305-703F-4DF2-ACCB-278603B431AD}"/>
              </a:ext>
            </a:extLst>
          </p:cNvPr>
          <p:cNvSpPr txBox="1"/>
          <p:nvPr/>
        </p:nvSpPr>
        <p:spPr>
          <a:xfrm>
            <a:off x="2391202" y="2222373"/>
            <a:ext cx="3266994" cy="1223412"/>
          </a:xfrm>
          <a:prstGeom prst="rect">
            <a:avLst/>
          </a:prstGeom>
          <a:noFill/>
        </p:spPr>
        <p:txBody>
          <a:bodyPr wrap="square" rtlCol="0">
            <a:spAutoFit/>
          </a:bodyPr>
          <a:lstStyle/>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P.L.: Mujer de mediana edad (alrededor de 40 años).</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3 años de Directora de Comunicación en empresa del sector agroalimentario. Formación en Marketing. Experiencia previa en compañías del sector. </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Sociable y cercana. Muy emocional e insegura. </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Le gusta disfrutar de su tiempo libre viajando y navegando con sus hijos y su marido.  </a:t>
            </a:r>
          </a:p>
        </p:txBody>
      </p:sp>
      <p:sp>
        <p:nvSpPr>
          <p:cNvPr id="19" name="CuadroTexto 18">
            <a:extLst>
              <a:ext uri="{FF2B5EF4-FFF2-40B4-BE49-F238E27FC236}">
                <a16:creationId xmlns:a16="http://schemas.microsoft.com/office/drawing/2014/main" id="{51195C6A-35DA-459A-97AF-D0A00BE3BA47}"/>
              </a:ext>
            </a:extLst>
          </p:cNvPr>
          <p:cNvSpPr txBox="1"/>
          <p:nvPr/>
        </p:nvSpPr>
        <p:spPr>
          <a:xfrm>
            <a:off x="5975403" y="2201639"/>
            <a:ext cx="5354920" cy="1546577"/>
          </a:xfrm>
          <a:prstGeom prst="rect">
            <a:avLst/>
          </a:prstGeom>
          <a:noFill/>
        </p:spPr>
        <p:txBody>
          <a:bodyPr wrap="square" rtlCol="0">
            <a:spAutoFit/>
          </a:bodyPr>
          <a:lstStyle/>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Llega a la compañía en momento de crisis reputacional y el puesto no existía hasta entonces</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La empresa sigue muy centrada en la comunicación de marca/producto.</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No tiene equipo, reporta al Director de Marketing y al Director General. </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Se siente desbordada, muchos frentes por delante y se siente muy sola a nivel interno; le cuesta explicar y hacer entender su función. </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Su mayor apoyo lo tiene en las agencias. Actualmente trabaja con LLORENTE &amp; CUENCA; tiene muy buena relación con el equipo de </a:t>
            </a:r>
            <a:r>
              <a:rPr lang="es-ES" sz="1050" i="1" dirty="0" err="1">
                <a:latin typeface="Calibri Light" panose="020F0302020204030204" pitchFamily="34" charset="0"/>
                <a:cs typeface="Calibri Light" panose="020F0302020204030204" pitchFamily="34" charset="0"/>
              </a:rPr>
              <a:t>Consumer</a:t>
            </a:r>
            <a:r>
              <a:rPr lang="es-ES" sz="1050" i="1" dirty="0">
                <a:latin typeface="Calibri Light" panose="020F0302020204030204" pitchFamily="34" charset="0"/>
                <a:cs typeface="Calibri Light" panose="020F0302020204030204" pitchFamily="34" charset="0"/>
              </a:rPr>
              <a:t> </a:t>
            </a:r>
            <a:r>
              <a:rPr lang="es-ES" sz="1050" i="1" dirty="0" err="1">
                <a:latin typeface="Calibri Light" panose="020F0302020204030204" pitchFamily="34" charset="0"/>
                <a:cs typeface="Calibri Light" panose="020F0302020204030204" pitchFamily="34" charset="0"/>
              </a:rPr>
              <a:t>Engagement</a:t>
            </a:r>
            <a:r>
              <a:rPr lang="es-ES" sz="1050" dirty="0">
                <a:latin typeface="Calibri Light" panose="020F0302020204030204" pitchFamily="34" charset="0"/>
                <a:cs typeface="Calibri Light" panose="020F0302020204030204" pitchFamily="34" charset="0"/>
              </a:rPr>
              <a:t> y se siente muy cómoda y respaldada trabajando con ellos.</a:t>
            </a:r>
          </a:p>
          <a:p>
            <a:pPr marL="171450" indent="-171450">
              <a:buFont typeface="Arial" panose="020B0604020202020204" pitchFamily="34" charset="0"/>
              <a:buChar char="•"/>
            </a:pPr>
            <a:endParaRPr lang="en-GB" sz="1050" dirty="0"/>
          </a:p>
        </p:txBody>
      </p:sp>
      <p:sp>
        <p:nvSpPr>
          <p:cNvPr id="20" name="CuadroTexto 19">
            <a:extLst>
              <a:ext uri="{FF2B5EF4-FFF2-40B4-BE49-F238E27FC236}">
                <a16:creationId xmlns:a16="http://schemas.microsoft.com/office/drawing/2014/main" id="{918BBD43-2BF6-402D-B2A3-D80C37E876A2}"/>
              </a:ext>
            </a:extLst>
          </p:cNvPr>
          <p:cNvSpPr txBox="1"/>
          <p:nvPr/>
        </p:nvSpPr>
        <p:spPr>
          <a:xfrm>
            <a:off x="830875" y="4354547"/>
            <a:ext cx="5076724" cy="1546577"/>
          </a:xfrm>
          <a:prstGeom prst="rect">
            <a:avLst/>
          </a:prstGeom>
          <a:noFill/>
        </p:spPr>
        <p:txBody>
          <a:bodyPr wrap="square" rtlCol="0">
            <a:spAutoFit/>
          </a:bodyPr>
          <a:lstStyle/>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La compañía se enfrenta a un potencial </a:t>
            </a:r>
            <a:r>
              <a:rPr lang="es-ES" sz="1050" i="1" dirty="0" err="1">
                <a:latin typeface="Calibri Light" panose="020F0302020204030204" pitchFamily="34" charset="0"/>
                <a:cs typeface="Calibri Light" panose="020F0302020204030204" pitchFamily="34" charset="0"/>
              </a:rPr>
              <a:t>issue</a:t>
            </a:r>
            <a:r>
              <a:rPr lang="es-ES" sz="1050" dirty="0">
                <a:latin typeface="Calibri Light" panose="020F0302020204030204" pitchFamily="34" charset="0"/>
                <a:cs typeface="Calibri Light" panose="020F0302020204030204" pitchFamily="34" charset="0"/>
              </a:rPr>
              <a:t> legal que puede impactar significativamente en su reputación. Se trata de un tema sumamente confidencial por lo que no quiere hacer un </a:t>
            </a:r>
            <a:r>
              <a:rPr lang="es-ES" sz="1050" i="1" dirty="0">
                <a:latin typeface="Calibri Light" panose="020F0302020204030204" pitchFamily="34" charset="0"/>
                <a:cs typeface="Calibri Light" panose="020F0302020204030204" pitchFamily="34" charset="0"/>
              </a:rPr>
              <a:t>pitch</a:t>
            </a:r>
            <a:r>
              <a:rPr lang="es-ES" sz="1050" dirty="0">
                <a:latin typeface="Calibri Light" panose="020F0302020204030204" pitchFamily="34" charset="0"/>
                <a:cs typeface="Calibri Light" panose="020F0302020204030204" pitchFamily="34" charset="0"/>
              </a:rPr>
              <a:t> de agencias. </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La compañía ya paga a LLORENTE &amp; CUENCA un </a:t>
            </a:r>
            <a:r>
              <a:rPr lang="es-ES" sz="1050" i="1" dirty="0" err="1">
                <a:latin typeface="Calibri Light" panose="020F0302020204030204" pitchFamily="34" charset="0"/>
                <a:cs typeface="Calibri Light" panose="020F0302020204030204" pitchFamily="34" charset="0"/>
              </a:rPr>
              <a:t>fee</a:t>
            </a:r>
            <a:r>
              <a:rPr lang="es-ES" sz="1050" dirty="0">
                <a:latin typeface="Calibri Light" panose="020F0302020204030204" pitchFamily="34" charset="0"/>
                <a:cs typeface="Calibri Light" panose="020F0302020204030204" pitchFamily="34" charset="0"/>
              </a:rPr>
              <a:t> alto por prestación de servicios de comunicación. No puede renunciar a ninguno de los proyectos/servicios contratados y tiene una alta fidelidad a la consultoría. </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Tiene que luchar por presupuesto de compañía ya que el suyo ya está agotado y entiende que esto es un problema del departamento Legal y no solo de Comunicación. </a:t>
            </a:r>
          </a:p>
          <a:p>
            <a:pPr marL="171450" indent="-171450">
              <a:buFont typeface="Arial" panose="020B0604020202020204" pitchFamily="34" charset="0"/>
              <a:buChar char="•"/>
            </a:pPr>
            <a:endParaRPr lang="en-GB" sz="1050" dirty="0"/>
          </a:p>
        </p:txBody>
      </p:sp>
      <p:sp>
        <p:nvSpPr>
          <p:cNvPr id="21" name="CuadroTexto 20">
            <a:extLst>
              <a:ext uri="{FF2B5EF4-FFF2-40B4-BE49-F238E27FC236}">
                <a16:creationId xmlns:a16="http://schemas.microsoft.com/office/drawing/2014/main" id="{14DC8D72-61D8-470E-A6FD-66469BB3943E}"/>
              </a:ext>
            </a:extLst>
          </p:cNvPr>
          <p:cNvSpPr txBox="1"/>
          <p:nvPr/>
        </p:nvSpPr>
        <p:spPr>
          <a:xfrm>
            <a:off x="5979264" y="4347335"/>
            <a:ext cx="5257796" cy="1546577"/>
          </a:xfrm>
          <a:prstGeom prst="rect">
            <a:avLst/>
          </a:prstGeom>
          <a:noFill/>
        </p:spPr>
        <p:txBody>
          <a:bodyPr wrap="square" rtlCol="0">
            <a:spAutoFit/>
          </a:bodyPr>
          <a:lstStyle/>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Necesita que el equipo de expertos del área de Litigios le presente una propuesta de colaboración adicional de manera urgente. El </a:t>
            </a:r>
            <a:r>
              <a:rPr lang="es-ES" sz="1050" dirty="0" err="1">
                <a:latin typeface="Calibri Light" panose="020F0302020204030204" pitchFamily="34" charset="0"/>
                <a:cs typeface="Calibri Light" panose="020F0302020204030204" pitchFamily="34" charset="0"/>
              </a:rPr>
              <a:t>fee</a:t>
            </a:r>
            <a:r>
              <a:rPr lang="es-ES" sz="1050" dirty="0">
                <a:latin typeface="Calibri Light" panose="020F0302020204030204" pitchFamily="34" charset="0"/>
                <a:cs typeface="Calibri Light" panose="020F0302020204030204" pitchFamily="34" charset="0"/>
              </a:rPr>
              <a:t> que tiene contratado actualmente con LLORENTE &amp; CUENCA no le cubre este caso ni el equipo que le da soporte actualmente tiene conocimientos para abordar un caso de esta magnitud y características de manera satisfactoria. </a:t>
            </a:r>
          </a:p>
          <a:p>
            <a:pPr marL="171450" indent="-171450">
              <a:buFont typeface="Arial" panose="020B0604020202020204" pitchFamily="34" charset="0"/>
              <a:buChar char="•"/>
            </a:pPr>
            <a:r>
              <a:rPr lang="es-ES" sz="1050" dirty="0">
                <a:latin typeface="Calibri Light" panose="020F0302020204030204" pitchFamily="34" charset="0"/>
                <a:cs typeface="Calibri Light" panose="020F0302020204030204" pitchFamily="34" charset="0"/>
              </a:rPr>
              <a:t>Necesita hacer entender al equipo Legal la importancia de contar con expertos de comunicación en asuntos similares y demostrarles que LLORENTE &amp; CUENCA tiene el conocimiento y equipo necesario para la gestión de este </a:t>
            </a:r>
            <a:r>
              <a:rPr lang="es-ES" sz="1050" i="1" dirty="0" err="1">
                <a:latin typeface="Calibri Light" panose="020F0302020204030204" pitchFamily="34" charset="0"/>
                <a:cs typeface="Calibri Light" panose="020F0302020204030204" pitchFamily="34" charset="0"/>
              </a:rPr>
              <a:t>issue</a:t>
            </a:r>
            <a:r>
              <a:rPr lang="es-ES" sz="1050" dirty="0">
                <a:latin typeface="Calibri Light" panose="020F0302020204030204" pitchFamily="34" charset="0"/>
                <a:cs typeface="Calibri Light" panose="020F0302020204030204" pitchFamily="34" charset="0"/>
              </a:rPr>
              <a:t>.</a:t>
            </a:r>
          </a:p>
          <a:p>
            <a:pPr marL="171450" indent="-171450">
              <a:buFont typeface="Arial" panose="020B0604020202020204" pitchFamily="34" charset="0"/>
              <a:buChar char="•"/>
            </a:pPr>
            <a:endParaRPr lang="en-GB" sz="1050" dirty="0"/>
          </a:p>
        </p:txBody>
      </p:sp>
    </p:spTree>
    <p:extLst>
      <p:ext uri="{BB962C8B-B14F-4D97-AF65-F5344CB8AC3E}">
        <p14:creationId xmlns:p14="http://schemas.microsoft.com/office/powerpoint/2010/main" val="36738105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5.png">
            <a:extLst>
              <a:ext uri="{FF2B5EF4-FFF2-40B4-BE49-F238E27FC236}">
                <a16:creationId xmlns:a16="http://schemas.microsoft.com/office/drawing/2014/main" id="{60A85323-EC4A-4FBF-B49C-4B875BA78FDC}"/>
              </a:ext>
            </a:extLst>
          </p:cNvPr>
          <p:cNvPicPr/>
          <p:nvPr/>
        </p:nvPicPr>
        <p:blipFill>
          <a:blip r:embed="rId2"/>
          <a:srcRect/>
          <a:stretch>
            <a:fillRect/>
          </a:stretch>
        </p:blipFill>
        <p:spPr>
          <a:xfrm>
            <a:off x="1005839" y="1470968"/>
            <a:ext cx="11092307" cy="5094424"/>
          </a:xfrm>
          <a:prstGeom prst="rect">
            <a:avLst/>
          </a:prstGeom>
          <a:ln/>
        </p:spPr>
      </p:pic>
      <p:sp>
        <p:nvSpPr>
          <p:cNvPr id="19" name="Triángulo isósceles 18">
            <a:extLst>
              <a:ext uri="{FF2B5EF4-FFF2-40B4-BE49-F238E27FC236}">
                <a16:creationId xmlns:a16="http://schemas.microsoft.com/office/drawing/2014/main" id="{332A1BC7-F11F-4834-A18F-0250EA3B2E25}"/>
              </a:ext>
            </a:extLst>
          </p:cNvPr>
          <p:cNvSpPr/>
          <p:nvPr/>
        </p:nvSpPr>
        <p:spPr>
          <a:xfrm rot="16200000">
            <a:off x="6819633" y="1577377"/>
            <a:ext cx="5375148" cy="5025246"/>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3" name="image5.png">
            <a:extLst>
              <a:ext uri="{FF2B5EF4-FFF2-40B4-BE49-F238E27FC236}">
                <a16:creationId xmlns:a16="http://schemas.microsoft.com/office/drawing/2014/main" id="{977BA6AA-3406-44B7-8F96-0196B81067E9}"/>
              </a:ext>
            </a:extLst>
          </p:cNvPr>
          <p:cNvPicPr/>
          <p:nvPr/>
        </p:nvPicPr>
        <p:blipFill rotWithShape="1">
          <a:blip r:embed="rId2"/>
          <a:srcRect l="60029" t="7443" r="31031" b="74249"/>
          <a:stretch/>
        </p:blipFill>
        <p:spPr>
          <a:xfrm>
            <a:off x="7872491" y="3383371"/>
            <a:ext cx="1058336" cy="999173"/>
          </a:xfrm>
          <a:prstGeom prst="rect">
            <a:avLst/>
          </a:prstGeom>
          <a:ln/>
        </p:spPr>
      </p:pic>
      <p:pic>
        <p:nvPicPr>
          <p:cNvPr id="8" name="Picture 2" descr="Resultado de imagen de esic">
            <a:extLst>
              <a:ext uri="{FF2B5EF4-FFF2-40B4-BE49-F238E27FC236}">
                <a16:creationId xmlns:a16="http://schemas.microsoft.com/office/drawing/2014/main" id="{7ACD3822-FBEF-4458-93A0-F814250A4D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538794" y="39631"/>
            <a:ext cx="1056433" cy="1056433"/>
          </a:xfrm>
          <a:prstGeom prst="rect">
            <a:avLst/>
          </a:prstGeom>
          <a:noFill/>
          <a:extLst>
            <a:ext uri="{909E8E84-426E-40DD-AFC4-6F175D3DCCD1}">
              <a14:hiddenFill xmlns:a14="http://schemas.microsoft.com/office/drawing/2010/main">
                <a:solidFill>
                  <a:srgbClr val="FFFFFF"/>
                </a:solidFill>
              </a14:hiddenFill>
            </a:ext>
          </a:extLst>
        </p:spPr>
      </p:pic>
      <p:sp>
        <p:nvSpPr>
          <p:cNvPr id="12" name="Triángulo isósceles 11">
            <a:extLst>
              <a:ext uri="{FF2B5EF4-FFF2-40B4-BE49-F238E27FC236}">
                <a16:creationId xmlns:a16="http://schemas.microsoft.com/office/drawing/2014/main" id="{CD991D98-56DD-4BF4-AC22-A675562626F9}"/>
              </a:ext>
            </a:extLst>
          </p:cNvPr>
          <p:cNvSpPr/>
          <p:nvPr/>
        </p:nvSpPr>
        <p:spPr>
          <a:xfrm rot="10800000">
            <a:off x="1691640" y="1655064"/>
            <a:ext cx="8988552" cy="1901952"/>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image5.png">
            <a:extLst>
              <a:ext uri="{FF2B5EF4-FFF2-40B4-BE49-F238E27FC236}">
                <a16:creationId xmlns:a16="http://schemas.microsoft.com/office/drawing/2014/main" id="{00771E42-C5F7-4544-8A67-7BDCDFE2E112}"/>
              </a:ext>
            </a:extLst>
          </p:cNvPr>
          <p:cNvPicPr/>
          <p:nvPr/>
        </p:nvPicPr>
        <p:blipFill rotWithShape="1">
          <a:blip r:embed="rId2"/>
          <a:srcRect l="60029" t="7443" r="31031" b="74249"/>
          <a:stretch/>
        </p:blipFill>
        <p:spPr>
          <a:xfrm>
            <a:off x="7713294" y="1865376"/>
            <a:ext cx="950976" cy="932688"/>
          </a:xfrm>
          <a:prstGeom prst="rect">
            <a:avLst/>
          </a:prstGeom>
          <a:ln/>
        </p:spPr>
      </p:pic>
      <p:pic>
        <p:nvPicPr>
          <p:cNvPr id="14" name="image5.png">
            <a:extLst>
              <a:ext uri="{FF2B5EF4-FFF2-40B4-BE49-F238E27FC236}">
                <a16:creationId xmlns:a16="http://schemas.microsoft.com/office/drawing/2014/main" id="{BC21CC41-0ECA-4825-BF64-92EDA4B60601}"/>
              </a:ext>
            </a:extLst>
          </p:cNvPr>
          <p:cNvPicPr/>
          <p:nvPr/>
        </p:nvPicPr>
        <p:blipFill rotWithShape="1">
          <a:blip r:embed="rId2"/>
          <a:srcRect l="60029" t="7443" r="31031" b="74249"/>
          <a:stretch/>
        </p:blipFill>
        <p:spPr>
          <a:xfrm>
            <a:off x="4119084" y="1856232"/>
            <a:ext cx="950976" cy="932688"/>
          </a:xfrm>
          <a:prstGeom prst="rect">
            <a:avLst/>
          </a:prstGeom>
          <a:ln/>
        </p:spPr>
      </p:pic>
      <p:pic>
        <p:nvPicPr>
          <p:cNvPr id="15" name="image5.png">
            <a:extLst>
              <a:ext uri="{FF2B5EF4-FFF2-40B4-BE49-F238E27FC236}">
                <a16:creationId xmlns:a16="http://schemas.microsoft.com/office/drawing/2014/main" id="{4CE08F35-188A-4B66-845A-9A0B98D62700}"/>
              </a:ext>
            </a:extLst>
          </p:cNvPr>
          <p:cNvPicPr/>
          <p:nvPr/>
        </p:nvPicPr>
        <p:blipFill rotWithShape="1">
          <a:blip r:embed="rId2"/>
          <a:srcRect l="60029" t="7443" r="31031" b="74249"/>
          <a:stretch/>
        </p:blipFill>
        <p:spPr>
          <a:xfrm>
            <a:off x="5285850" y="1865376"/>
            <a:ext cx="950976" cy="932688"/>
          </a:xfrm>
          <a:prstGeom prst="rect">
            <a:avLst/>
          </a:prstGeom>
          <a:ln/>
        </p:spPr>
      </p:pic>
      <p:pic>
        <p:nvPicPr>
          <p:cNvPr id="16" name="image5.png">
            <a:extLst>
              <a:ext uri="{FF2B5EF4-FFF2-40B4-BE49-F238E27FC236}">
                <a16:creationId xmlns:a16="http://schemas.microsoft.com/office/drawing/2014/main" id="{B3AA0D26-D055-48BB-A0D0-20C27D6A0B77}"/>
              </a:ext>
            </a:extLst>
          </p:cNvPr>
          <p:cNvPicPr/>
          <p:nvPr/>
        </p:nvPicPr>
        <p:blipFill rotWithShape="1">
          <a:blip r:embed="rId2"/>
          <a:srcRect l="60029" t="7443" r="31031" b="74249"/>
          <a:stretch/>
        </p:blipFill>
        <p:spPr>
          <a:xfrm>
            <a:off x="6499572" y="1865376"/>
            <a:ext cx="950976" cy="932688"/>
          </a:xfrm>
          <a:prstGeom prst="rect">
            <a:avLst/>
          </a:prstGeom>
          <a:ln/>
        </p:spPr>
      </p:pic>
      <p:sp>
        <p:nvSpPr>
          <p:cNvPr id="17" name="CuadroTexto 16">
            <a:extLst>
              <a:ext uri="{FF2B5EF4-FFF2-40B4-BE49-F238E27FC236}">
                <a16:creationId xmlns:a16="http://schemas.microsoft.com/office/drawing/2014/main" id="{46DDFE92-607D-4BAA-AD5C-EDCC29539037}"/>
              </a:ext>
            </a:extLst>
          </p:cNvPr>
          <p:cNvSpPr txBox="1"/>
          <p:nvPr/>
        </p:nvSpPr>
        <p:spPr>
          <a:xfrm>
            <a:off x="4648324" y="1365839"/>
            <a:ext cx="3040668" cy="369332"/>
          </a:xfrm>
          <a:prstGeom prst="rect">
            <a:avLst/>
          </a:prstGeom>
          <a:noFill/>
        </p:spPr>
        <p:txBody>
          <a:bodyPr wrap="square" rtlCol="0">
            <a:spAutoFit/>
          </a:bodyPr>
          <a:lstStyle/>
          <a:p>
            <a:pPr algn="ctr"/>
            <a:r>
              <a:rPr lang="es-ES" dirty="0">
                <a:latin typeface="Lucida Console" panose="020B0609040504020204" pitchFamily="49" charset="0"/>
              </a:rPr>
              <a:t>PIENSA Y SIENTE</a:t>
            </a:r>
            <a:endParaRPr lang="en-GB" dirty="0">
              <a:latin typeface="Lucida Console" panose="020B0609040504020204" pitchFamily="49" charset="0"/>
            </a:endParaRPr>
          </a:p>
        </p:txBody>
      </p:sp>
      <p:sp>
        <p:nvSpPr>
          <p:cNvPr id="18" name="CuadroTexto 17">
            <a:extLst>
              <a:ext uri="{FF2B5EF4-FFF2-40B4-BE49-F238E27FC236}">
                <a16:creationId xmlns:a16="http://schemas.microsoft.com/office/drawing/2014/main" id="{ED72AA39-4251-4851-B627-B25FDD81F063}"/>
              </a:ext>
            </a:extLst>
          </p:cNvPr>
          <p:cNvSpPr txBox="1"/>
          <p:nvPr/>
        </p:nvSpPr>
        <p:spPr>
          <a:xfrm>
            <a:off x="7375523" y="2992874"/>
            <a:ext cx="3040668" cy="369332"/>
          </a:xfrm>
          <a:prstGeom prst="rect">
            <a:avLst/>
          </a:prstGeom>
          <a:noFill/>
        </p:spPr>
        <p:txBody>
          <a:bodyPr wrap="square" rtlCol="0">
            <a:spAutoFit/>
          </a:bodyPr>
          <a:lstStyle/>
          <a:p>
            <a:pPr algn="ctr"/>
            <a:r>
              <a:rPr lang="es-ES" dirty="0">
                <a:latin typeface="Lucida Console" panose="020B0609040504020204" pitchFamily="49" charset="0"/>
              </a:rPr>
              <a:t>VE</a:t>
            </a:r>
            <a:endParaRPr lang="en-GB" dirty="0">
              <a:latin typeface="Lucida Console" panose="020B0609040504020204" pitchFamily="49" charset="0"/>
            </a:endParaRPr>
          </a:p>
        </p:txBody>
      </p:sp>
      <p:sp>
        <p:nvSpPr>
          <p:cNvPr id="20" name="Triángulo isósceles 19">
            <a:extLst>
              <a:ext uri="{FF2B5EF4-FFF2-40B4-BE49-F238E27FC236}">
                <a16:creationId xmlns:a16="http://schemas.microsoft.com/office/drawing/2014/main" id="{FA7E2FCD-17A9-4160-8848-A65027778408}"/>
              </a:ext>
            </a:extLst>
          </p:cNvPr>
          <p:cNvSpPr/>
          <p:nvPr/>
        </p:nvSpPr>
        <p:spPr>
          <a:xfrm rot="5400000">
            <a:off x="314777" y="1626056"/>
            <a:ext cx="5094425" cy="4919308"/>
          </a:xfrm>
          <a:prstGeom prst="triangl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CuadroTexto 20">
            <a:extLst>
              <a:ext uri="{FF2B5EF4-FFF2-40B4-BE49-F238E27FC236}">
                <a16:creationId xmlns:a16="http://schemas.microsoft.com/office/drawing/2014/main" id="{CA049EB5-1A0B-47BB-AC73-54F29C3E5626}"/>
              </a:ext>
            </a:extLst>
          </p:cNvPr>
          <p:cNvSpPr txBox="1"/>
          <p:nvPr/>
        </p:nvSpPr>
        <p:spPr>
          <a:xfrm>
            <a:off x="1787582" y="2911786"/>
            <a:ext cx="3040668" cy="369332"/>
          </a:xfrm>
          <a:prstGeom prst="rect">
            <a:avLst/>
          </a:prstGeom>
          <a:noFill/>
        </p:spPr>
        <p:txBody>
          <a:bodyPr wrap="square" rtlCol="0">
            <a:spAutoFit/>
          </a:bodyPr>
          <a:lstStyle/>
          <a:p>
            <a:pPr algn="ctr"/>
            <a:r>
              <a:rPr lang="es-ES" dirty="0">
                <a:latin typeface="Lucida Console" panose="020B0609040504020204" pitchFamily="49" charset="0"/>
              </a:rPr>
              <a:t>DICE</a:t>
            </a:r>
            <a:endParaRPr lang="en-GB" dirty="0">
              <a:latin typeface="Lucida Console" panose="020B0609040504020204" pitchFamily="49" charset="0"/>
            </a:endParaRPr>
          </a:p>
        </p:txBody>
      </p:sp>
      <p:sp>
        <p:nvSpPr>
          <p:cNvPr id="23" name="Triángulo isósceles 22">
            <a:extLst>
              <a:ext uri="{FF2B5EF4-FFF2-40B4-BE49-F238E27FC236}">
                <a16:creationId xmlns:a16="http://schemas.microsoft.com/office/drawing/2014/main" id="{5DA6AE22-391F-4F90-9A08-A0B9C99CDCBC}"/>
              </a:ext>
            </a:extLst>
          </p:cNvPr>
          <p:cNvSpPr/>
          <p:nvPr/>
        </p:nvSpPr>
        <p:spPr>
          <a:xfrm>
            <a:off x="1646538" y="5023735"/>
            <a:ext cx="8988552" cy="1455681"/>
          </a:xfrm>
          <a:prstGeom prst="triangle">
            <a:avLst>
              <a:gd name="adj" fmla="val 50000"/>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CuadroTexto 21">
            <a:extLst>
              <a:ext uri="{FF2B5EF4-FFF2-40B4-BE49-F238E27FC236}">
                <a16:creationId xmlns:a16="http://schemas.microsoft.com/office/drawing/2014/main" id="{C4E1F8BB-5CDC-49DC-89EB-60D737C33271}"/>
              </a:ext>
            </a:extLst>
          </p:cNvPr>
          <p:cNvSpPr txBox="1"/>
          <p:nvPr/>
        </p:nvSpPr>
        <p:spPr>
          <a:xfrm>
            <a:off x="4672626" y="5115806"/>
            <a:ext cx="3040668" cy="369332"/>
          </a:xfrm>
          <a:prstGeom prst="rect">
            <a:avLst/>
          </a:prstGeom>
          <a:noFill/>
        </p:spPr>
        <p:txBody>
          <a:bodyPr wrap="square" rtlCol="0">
            <a:spAutoFit/>
          </a:bodyPr>
          <a:lstStyle/>
          <a:p>
            <a:pPr algn="ctr"/>
            <a:r>
              <a:rPr lang="es-ES" dirty="0">
                <a:latin typeface="Lucida Console" panose="020B0609040504020204" pitchFamily="49" charset="0"/>
              </a:rPr>
              <a:t>HACE</a:t>
            </a:r>
            <a:endParaRPr lang="en-GB" dirty="0">
              <a:latin typeface="Lucida Console" panose="020B0609040504020204" pitchFamily="49" charset="0"/>
            </a:endParaRPr>
          </a:p>
        </p:txBody>
      </p:sp>
      <p:pic>
        <p:nvPicPr>
          <p:cNvPr id="24" name="image5.png">
            <a:extLst>
              <a:ext uri="{FF2B5EF4-FFF2-40B4-BE49-F238E27FC236}">
                <a16:creationId xmlns:a16="http://schemas.microsoft.com/office/drawing/2014/main" id="{C24A7C0B-3A18-48F0-9D47-68D4C44EE600}"/>
              </a:ext>
            </a:extLst>
          </p:cNvPr>
          <p:cNvPicPr/>
          <p:nvPr/>
        </p:nvPicPr>
        <p:blipFill rotWithShape="1">
          <a:blip r:embed="rId2"/>
          <a:srcRect l="60029" t="7443" r="31031" b="74249"/>
          <a:stretch/>
        </p:blipFill>
        <p:spPr>
          <a:xfrm>
            <a:off x="4119084" y="5515933"/>
            <a:ext cx="950976" cy="932688"/>
          </a:xfrm>
          <a:prstGeom prst="rect">
            <a:avLst/>
          </a:prstGeom>
          <a:ln/>
        </p:spPr>
      </p:pic>
      <p:pic>
        <p:nvPicPr>
          <p:cNvPr id="25" name="image5.png">
            <a:extLst>
              <a:ext uri="{FF2B5EF4-FFF2-40B4-BE49-F238E27FC236}">
                <a16:creationId xmlns:a16="http://schemas.microsoft.com/office/drawing/2014/main" id="{20FCF4FD-CEC6-4D5E-8086-924E1E9F9BFF}"/>
              </a:ext>
            </a:extLst>
          </p:cNvPr>
          <p:cNvPicPr/>
          <p:nvPr/>
        </p:nvPicPr>
        <p:blipFill rotWithShape="1">
          <a:blip r:embed="rId2"/>
          <a:srcRect l="60029" t="7443" r="31031" b="74249"/>
          <a:stretch/>
        </p:blipFill>
        <p:spPr>
          <a:xfrm>
            <a:off x="5207241" y="5512939"/>
            <a:ext cx="950976" cy="932688"/>
          </a:xfrm>
          <a:prstGeom prst="rect">
            <a:avLst/>
          </a:prstGeom>
          <a:ln/>
        </p:spPr>
      </p:pic>
      <p:pic>
        <p:nvPicPr>
          <p:cNvPr id="26" name="image5.png">
            <a:extLst>
              <a:ext uri="{FF2B5EF4-FFF2-40B4-BE49-F238E27FC236}">
                <a16:creationId xmlns:a16="http://schemas.microsoft.com/office/drawing/2014/main" id="{758F6E3B-9F51-4012-A2D1-33FC44CD8083}"/>
              </a:ext>
            </a:extLst>
          </p:cNvPr>
          <p:cNvPicPr/>
          <p:nvPr/>
        </p:nvPicPr>
        <p:blipFill rotWithShape="1">
          <a:blip r:embed="rId2"/>
          <a:srcRect l="60029" t="7443" r="31031" b="74249"/>
          <a:stretch/>
        </p:blipFill>
        <p:spPr>
          <a:xfrm>
            <a:off x="6280816" y="5510049"/>
            <a:ext cx="950976" cy="932688"/>
          </a:xfrm>
          <a:prstGeom prst="rect">
            <a:avLst/>
          </a:prstGeom>
          <a:ln/>
        </p:spPr>
      </p:pic>
      <p:pic>
        <p:nvPicPr>
          <p:cNvPr id="27" name="image5.png">
            <a:extLst>
              <a:ext uri="{FF2B5EF4-FFF2-40B4-BE49-F238E27FC236}">
                <a16:creationId xmlns:a16="http://schemas.microsoft.com/office/drawing/2014/main" id="{7E61DAB4-0BFD-4B2C-AC89-B7AE5F4A057A}"/>
              </a:ext>
            </a:extLst>
          </p:cNvPr>
          <p:cNvPicPr/>
          <p:nvPr/>
        </p:nvPicPr>
        <p:blipFill rotWithShape="1">
          <a:blip r:embed="rId2"/>
          <a:srcRect l="60029" t="7443" r="31031" b="74249"/>
          <a:stretch/>
        </p:blipFill>
        <p:spPr>
          <a:xfrm>
            <a:off x="7375523" y="5521713"/>
            <a:ext cx="950976" cy="932688"/>
          </a:xfrm>
          <a:prstGeom prst="rect">
            <a:avLst/>
          </a:prstGeom>
          <a:ln/>
        </p:spPr>
      </p:pic>
      <p:pic>
        <p:nvPicPr>
          <p:cNvPr id="28" name="image5.png">
            <a:extLst>
              <a:ext uri="{FF2B5EF4-FFF2-40B4-BE49-F238E27FC236}">
                <a16:creationId xmlns:a16="http://schemas.microsoft.com/office/drawing/2014/main" id="{CD920B67-4AB1-4A1C-892F-D10703A5E712}"/>
              </a:ext>
            </a:extLst>
          </p:cNvPr>
          <p:cNvPicPr/>
          <p:nvPr/>
        </p:nvPicPr>
        <p:blipFill rotWithShape="1">
          <a:blip r:embed="rId2"/>
          <a:srcRect l="60029" t="7443" r="31031" b="74249"/>
          <a:stretch/>
        </p:blipFill>
        <p:spPr>
          <a:xfrm>
            <a:off x="2109202" y="3356186"/>
            <a:ext cx="950976" cy="932688"/>
          </a:xfrm>
          <a:prstGeom prst="rect">
            <a:avLst/>
          </a:prstGeom>
          <a:ln/>
        </p:spPr>
      </p:pic>
      <p:pic>
        <p:nvPicPr>
          <p:cNvPr id="29" name="image5.png">
            <a:extLst>
              <a:ext uri="{FF2B5EF4-FFF2-40B4-BE49-F238E27FC236}">
                <a16:creationId xmlns:a16="http://schemas.microsoft.com/office/drawing/2014/main" id="{67EE6C42-D704-474E-95DB-37339A006322}"/>
              </a:ext>
            </a:extLst>
          </p:cNvPr>
          <p:cNvPicPr/>
          <p:nvPr/>
        </p:nvPicPr>
        <p:blipFill rotWithShape="1">
          <a:blip r:embed="rId2"/>
          <a:srcRect l="60029" t="7443" r="31031" b="74249"/>
          <a:stretch/>
        </p:blipFill>
        <p:spPr>
          <a:xfrm>
            <a:off x="3320508" y="3332884"/>
            <a:ext cx="950976" cy="932688"/>
          </a:xfrm>
          <a:prstGeom prst="rect">
            <a:avLst/>
          </a:prstGeom>
          <a:ln/>
        </p:spPr>
      </p:pic>
      <p:pic>
        <p:nvPicPr>
          <p:cNvPr id="33" name="image5.png">
            <a:extLst>
              <a:ext uri="{FF2B5EF4-FFF2-40B4-BE49-F238E27FC236}">
                <a16:creationId xmlns:a16="http://schemas.microsoft.com/office/drawing/2014/main" id="{FD2CABB6-EF2F-48B4-AA31-01A361C30F85}"/>
              </a:ext>
            </a:extLst>
          </p:cNvPr>
          <p:cNvPicPr/>
          <p:nvPr/>
        </p:nvPicPr>
        <p:blipFill rotWithShape="1">
          <a:blip r:embed="rId2"/>
          <a:srcRect l="60029" t="7443" r="31031" b="74249"/>
          <a:stretch/>
        </p:blipFill>
        <p:spPr>
          <a:xfrm>
            <a:off x="9795582" y="4510875"/>
            <a:ext cx="1058336" cy="999173"/>
          </a:xfrm>
          <a:prstGeom prst="rect">
            <a:avLst/>
          </a:prstGeom>
          <a:ln/>
        </p:spPr>
      </p:pic>
      <p:pic>
        <p:nvPicPr>
          <p:cNvPr id="34" name="image5.png">
            <a:extLst>
              <a:ext uri="{FF2B5EF4-FFF2-40B4-BE49-F238E27FC236}">
                <a16:creationId xmlns:a16="http://schemas.microsoft.com/office/drawing/2014/main" id="{7084621A-6E8E-43F0-BDE9-887B196328D1}"/>
              </a:ext>
            </a:extLst>
          </p:cNvPr>
          <p:cNvPicPr/>
          <p:nvPr/>
        </p:nvPicPr>
        <p:blipFill rotWithShape="1">
          <a:blip r:embed="rId2"/>
          <a:srcRect l="60029" t="7443" r="31031" b="74249"/>
          <a:stretch/>
        </p:blipFill>
        <p:spPr>
          <a:xfrm>
            <a:off x="1588612" y="4393992"/>
            <a:ext cx="950976" cy="932688"/>
          </a:xfrm>
          <a:prstGeom prst="rect">
            <a:avLst/>
          </a:prstGeom>
          <a:ln/>
        </p:spPr>
      </p:pic>
      <p:pic>
        <p:nvPicPr>
          <p:cNvPr id="35" name="image5.png">
            <a:extLst>
              <a:ext uri="{FF2B5EF4-FFF2-40B4-BE49-F238E27FC236}">
                <a16:creationId xmlns:a16="http://schemas.microsoft.com/office/drawing/2014/main" id="{477B986E-CB18-4821-B9D3-42865734D2EF}"/>
              </a:ext>
            </a:extLst>
          </p:cNvPr>
          <p:cNvPicPr/>
          <p:nvPr/>
        </p:nvPicPr>
        <p:blipFill rotWithShape="1">
          <a:blip r:embed="rId2"/>
          <a:srcRect l="60029" t="7443" r="31031" b="74249"/>
          <a:stretch/>
        </p:blipFill>
        <p:spPr>
          <a:xfrm>
            <a:off x="2809048" y="4393992"/>
            <a:ext cx="950976" cy="932688"/>
          </a:xfrm>
          <a:prstGeom prst="rect">
            <a:avLst/>
          </a:prstGeom>
          <a:ln/>
        </p:spPr>
      </p:pic>
      <p:sp>
        <p:nvSpPr>
          <p:cNvPr id="38" name="Título 2">
            <a:extLst>
              <a:ext uri="{FF2B5EF4-FFF2-40B4-BE49-F238E27FC236}">
                <a16:creationId xmlns:a16="http://schemas.microsoft.com/office/drawing/2014/main" id="{58859C94-BD5A-4655-9B51-80E614607AA8}"/>
              </a:ext>
            </a:extLst>
          </p:cNvPr>
          <p:cNvSpPr>
            <a:spLocks noGrp="1"/>
          </p:cNvSpPr>
          <p:nvPr>
            <p:ph type="title"/>
          </p:nvPr>
        </p:nvSpPr>
        <p:spPr>
          <a:xfrm>
            <a:off x="721464" y="929332"/>
            <a:ext cx="10515600" cy="617363"/>
          </a:xfrm>
        </p:spPr>
        <p:txBody>
          <a:bodyPr/>
          <a:lstStyle/>
          <a:p>
            <a:r>
              <a:rPr lang="es-ES" dirty="0"/>
              <a:t>MAPA DE EMPATÍA</a:t>
            </a:r>
          </a:p>
        </p:txBody>
      </p:sp>
      <p:sp>
        <p:nvSpPr>
          <p:cNvPr id="39" name="CuadroTexto 38">
            <a:extLst>
              <a:ext uri="{FF2B5EF4-FFF2-40B4-BE49-F238E27FC236}">
                <a16:creationId xmlns:a16="http://schemas.microsoft.com/office/drawing/2014/main" id="{C81433D3-0555-4896-9882-0D0C6235FBC1}"/>
              </a:ext>
            </a:extLst>
          </p:cNvPr>
          <p:cNvSpPr txBox="1"/>
          <p:nvPr/>
        </p:nvSpPr>
        <p:spPr>
          <a:xfrm>
            <a:off x="4053925" y="1940980"/>
            <a:ext cx="1067228" cy="830997"/>
          </a:xfrm>
          <a:prstGeom prst="rect">
            <a:avLst/>
          </a:prstGeom>
          <a:noFill/>
        </p:spPr>
        <p:txBody>
          <a:bodyPr wrap="square" rtlCol="0">
            <a:spAutoFit/>
          </a:bodyPr>
          <a:lstStyle/>
          <a:p>
            <a:pPr algn="ctr"/>
            <a:r>
              <a:rPr lang="es-ES" sz="800" dirty="0"/>
              <a:t>“Menudo marrón; necesito ayuda. No tengo experiencia en temas tan complejos”</a:t>
            </a:r>
            <a:endParaRPr lang="en-GB" sz="800" dirty="0"/>
          </a:p>
        </p:txBody>
      </p:sp>
      <p:sp>
        <p:nvSpPr>
          <p:cNvPr id="40" name="CuadroTexto 39">
            <a:extLst>
              <a:ext uri="{FF2B5EF4-FFF2-40B4-BE49-F238E27FC236}">
                <a16:creationId xmlns:a16="http://schemas.microsoft.com/office/drawing/2014/main" id="{2E32BA68-6BB9-4FF0-8CB3-B7D932D34B53}"/>
              </a:ext>
            </a:extLst>
          </p:cNvPr>
          <p:cNvSpPr txBox="1"/>
          <p:nvPr/>
        </p:nvSpPr>
        <p:spPr>
          <a:xfrm>
            <a:off x="7708623" y="1929981"/>
            <a:ext cx="994966" cy="830997"/>
          </a:xfrm>
          <a:prstGeom prst="rect">
            <a:avLst/>
          </a:prstGeom>
          <a:noFill/>
        </p:spPr>
        <p:txBody>
          <a:bodyPr wrap="square" rtlCol="0">
            <a:spAutoFit/>
          </a:bodyPr>
          <a:lstStyle/>
          <a:p>
            <a:pPr algn="ctr"/>
            <a:r>
              <a:rPr lang="es-ES" sz="800" dirty="0"/>
              <a:t>“Estaría genial que desde LL&amp;C, que ya me conocen, me pudieran ayudar con este asunto”</a:t>
            </a:r>
            <a:endParaRPr lang="en-GB" sz="800" dirty="0"/>
          </a:p>
        </p:txBody>
      </p:sp>
      <p:sp>
        <p:nvSpPr>
          <p:cNvPr id="41" name="CuadroTexto 40">
            <a:extLst>
              <a:ext uri="{FF2B5EF4-FFF2-40B4-BE49-F238E27FC236}">
                <a16:creationId xmlns:a16="http://schemas.microsoft.com/office/drawing/2014/main" id="{7C833FAA-A852-48A7-9DC0-A7D70076292B}"/>
              </a:ext>
            </a:extLst>
          </p:cNvPr>
          <p:cNvSpPr txBox="1"/>
          <p:nvPr/>
        </p:nvSpPr>
        <p:spPr>
          <a:xfrm>
            <a:off x="2147029" y="3473924"/>
            <a:ext cx="866188" cy="707886"/>
          </a:xfrm>
          <a:prstGeom prst="rect">
            <a:avLst/>
          </a:prstGeom>
          <a:noFill/>
        </p:spPr>
        <p:txBody>
          <a:bodyPr wrap="square" rtlCol="0">
            <a:spAutoFit/>
          </a:bodyPr>
          <a:lstStyle/>
          <a:p>
            <a:pPr algn="ctr"/>
            <a:r>
              <a:rPr lang="es-ES" sz="800" dirty="0"/>
              <a:t>“Estoy muy sola y no tengo presupuesto propio”</a:t>
            </a:r>
            <a:endParaRPr lang="en-GB" sz="800" dirty="0"/>
          </a:p>
        </p:txBody>
      </p:sp>
      <p:sp>
        <p:nvSpPr>
          <p:cNvPr id="43" name="CuadroTexto 42">
            <a:extLst>
              <a:ext uri="{FF2B5EF4-FFF2-40B4-BE49-F238E27FC236}">
                <a16:creationId xmlns:a16="http://schemas.microsoft.com/office/drawing/2014/main" id="{B3948C78-335B-474F-8C26-E2598B281736}"/>
              </a:ext>
            </a:extLst>
          </p:cNvPr>
          <p:cNvSpPr txBox="1"/>
          <p:nvPr/>
        </p:nvSpPr>
        <p:spPr>
          <a:xfrm>
            <a:off x="3266776" y="3528927"/>
            <a:ext cx="1058336" cy="584775"/>
          </a:xfrm>
          <a:prstGeom prst="rect">
            <a:avLst/>
          </a:prstGeom>
          <a:noFill/>
        </p:spPr>
        <p:txBody>
          <a:bodyPr wrap="square" rtlCol="0">
            <a:spAutoFit/>
          </a:bodyPr>
          <a:lstStyle/>
          <a:p>
            <a:pPr algn="ctr"/>
            <a:r>
              <a:rPr lang="es-ES" sz="800" dirty="0"/>
              <a:t>“Estoy siempre reclamando presupuesto a nivel interno”</a:t>
            </a:r>
            <a:endParaRPr lang="en-GB" sz="800" dirty="0"/>
          </a:p>
        </p:txBody>
      </p:sp>
      <p:sp>
        <p:nvSpPr>
          <p:cNvPr id="44" name="CuadroTexto 43">
            <a:extLst>
              <a:ext uri="{FF2B5EF4-FFF2-40B4-BE49-F238E27FC236}">
                <a16:creationId xmlns:a16="http://schemas.microsoft.com/office/drawing/2014/main" id="{42F1B563-0DFB-4BB3-BFEF-96B3A43DD7CA}"/>
              </a:ext>
            </a:extLst>
          </p:cNvPr>
          <p:cNvSpPr txBox="1"/>
          <p:nvPr/>
        </p:nvSpPr>
        <p:spPr>
          <a:xfrm>
            <a:off x="1600890" y="4467925"/>
            <a:ext cx="938698" cy="830997"/>
          </a:xfrm>
          <a:prstGeom prst="rect">
            <a:avLst/>
          </a:prstGeom>
          <a:noFill/>
        </p:spPr>
        <p:txBody>
          <a:bodyPr wrap="square" rtlCol="0">
            <a:spAutoFit/>
          </a:bodyPr>
          <a:lstStyle/>
          <a:p>
            <a:pPr algn="ctr"/>
            <a:r>
              <a:rPr lang="es-ES" sz="800" dirty="0"/>
              <a:t>“Este </a:t>
            </a:r>
            <a:r>
              <a:rPr lang="es-ES" sz="800" i="1" dirty="0" err="1"/>
              <a:t>issue</a:t>
            </a:r>
            <a:r>
              <a:rPr lang="es-ES" sz="800" dirty="0"/>
              <a:t> puede convertirse en un gran problema para la compañía”</a:t>
            </a:r>
            <a:endParaRPr lang="en-GB" sz="800" dirty="0"/>
          </a:p>
        </p:txBody>
      </p:sp>
      <p:sp>
        <p:nvSpPr>
          <p:cNvPr id="45" name="CuadroTexto 44">
            <a:extLst>
              <a:ext uri="{FF2B5EF4-FFF2-40B4-BE49-F238E27FC236}">
                <a16:creationId xmlns:a16="http://schemas.microsoft.com/office/drawing/2014/main" id="{995E8080-38FC-4047-9D5E-77486DE15BC3}"/>
              </a:ext>
            </a:extLst>
          </p:cNvPr>
          <p:cNvSpPr txBox="1"/>
          <p:nvPr/>
        </p:nvSpPr>
        <p:spPr>
          <a:xfrm>
            <a:off x="4057979" y="5669991"/>
            <a:ext cx="1058336" cy="584775"/>
          </a:xfrm>
          <a:prstGeom prst="rect">
            <a:avLst/>
          </a:prstGeom>
          <a:noFill/>
        </p:spPr>
        <p:txBody>
          <a:bodyPr wrap="square" rtlCol="0">
            <a:spAutoFit/>
          </a:bodyPr>
          <a:lstStyle/>
          <a:p>
            <a:pPr algn="ctr"/>
            <a:r>
              <a:rPr lang="es-ES" sz="800" dirty="0"/>
              <a:t>Delega el liderazgo de las reuniones en el equipo legal</a:t>
            </a:r>
            <a:endParaRPr lang="en-GB" sz="800" dirty="0"/>
          </a:p>
        </p:txBody>
      </p:sp>
      <p:sp>
        <p:nvSpPr>
          <p:cNvPr id="46" name="CuadroTexto 45">
            <a:extLst>
              <a:ext uri="{FF2B5EF4-FFF2-40B4-BE49-F238E27FC236}">
                <a16:creationId xmlns:a16="http://schemas.microsoft.com/office/drawing/2014/main" id="{ACFF90C2-8031-45AA-8DBB-DB059480E0CC}"/>
              </a:ext>
            </a:extLst>
          </p:cNvPr>
          <p:cNvSpPr txBox="1"/>
          <p:nvPr/>
        </p:nvSpPr>
        <p:spPr>
          <a:xfrm>
            <a:off x="7880523" y="3478419"/>
            <a:ext cx="1024242" cy="830997"/>
          </a:xfrm>
          <a:prstGeom prst="rect">
            <a:avLst/>
          </a:prstGeom>
          <a:noFill/>
        </p:spPr>
        <p:txBody>
          <a:bodyPr wrap="square" rtlCol="0">
            <a:spAutoFit/>
          </a:bodyPr>
          <a:lstStyle/>
          <a:p>
            <a:pPr algn="ctr"/>
            <a:r>
              <a:rPr lang="es-ES" sz="800" dirty="0"/>
              <a:t>Oros Dircoms cuentan con equipos y presupuestos muy superiores al suyo</a:t>
            </a:r>
            <a:endParaRPr lang="en-GB" sz="800" dirty="0"/>
          </a:p>
        </p:txBody>
      </p:sp>
      <p:sp>
        <p:nvSpPr>
          <p:cNvPr id="49" name="CuadroTexto 48">
            <a:extLst>
              <a:ext uri="{FF2B5EF4-FFF2-40B4-BE49-F238E27FC236}">
                <a16:creationId xmlns:a16="http://schemas.microsoft.com/office/drawing/2014/main" id="{3F3BE79B-C2EA-4D0C-9AC8-C1F2CA90BD03}"/>
              </a:ext>
            </a:extLst>
          </p:cNvPr>
          <p:cNvSpPr txBox="1"/>
          <p:nvPr/>
        </p:nvSpPr>
        <p:spPr>
          <a:xfrm>
            <a:off x="2806468" y="4555609"/>
            <a:ext cx="950976" cy="584775"/>
          </a:xfrm>
          <a:prstGeom prst="rect">
            <a:avLst/>
          </a:prstGeom>
          <a:noFill/>
        </p:spPr>
        <p:txBody>
          <a:bodyPr wrap="square" rtlCol="0">
            <a:spAutoFit/>
          </a:bodyPr>
          <a:lstStyle/>
          <a:p>
            <a:pPr algn="ctr"/>
            <a:r>
              <a:rPr lang="es-ES" sz="800" dirty="0"/>
              <a:t>“No tengo equipo ni nadie que me ayude con estas cosas”</a:t>
            </a:r>
            <a:endParaRPr lang="en-GB" sz="800" dirty="0"/>
          </a:p>
        </p:txBody>
      </p:sp>
      <p:sp>
        <p:nvSpPr>
          <p:cNvPr id="50" name="CuadroTexto 49">
            <a:extLst>
              <a:ext uri="{FF2B5EF4-FFF2-40B4-BE49-F238E27FC236}">
                <a16:creationId xmlns:a16="http://schemas.microsoft.com/office/drawing/2014/main" id="{E52C32E6-C333-4B7C-9E01-D7EF89932CA6}"/>
              </a:ext>
            </a:extLst>
          </p:cNvPr>
          <p:cNvSpPr txBox="1"/>
          <p:nvPr/>
        </p:nvSpPr>
        <p:spPr>
          <a:xfrm>
            <a:off x="6324333" y="5581824"/>
            <a:ext cx="929844" cy="830997"/>
          </a:xfrm>
          <a:prstGeom prst="rect">
            <a:avLst/>
          </a:prstGeom>
          <a:noFill/>
        </p:spPr>
        <p:txBody>
          <a:bodyPr wrap="square" rtlCol="0">
            <a:spAutoFit/>
          </a:bodyPr>
          <a:lstStyle/>
          <a:p>
            <a:pPr algn="ctr"/>
            <a:r>
              <a:rPr lang="es-ES" sz="800" dirty="0"/>
              <a:t>Presenta los </a:t>
            </a:r>
            <a:r>
              <a:rPr lang="es-ES" sz="800" i="1" dirty="0" err="1"/>
              <a:t>issues</a:t>
            </a:r>
            <a:r>
              <a:rPr lang="es-ES" sz="800" dirty="0"/>
              <a:t> como problemas sin orientar posibles soluciones</a:t>
            </a:r>
            <a:endParaRPr lang="en-GB" sz="800" dirty="0"/>
          </a:p>
        </p:txBody>
      </p:sp>
      <p:sp>
        <p:nvSpPr>
          <p:cNvPr id="52" name="CuadroTexto 51">
            <a:extLst>
              <a:ext uri="{FF2B5EF4-FFF2-40B4-BE49-F238E27FC236}">
                <a16:creationId xmlns:a16="http://schemas.microsoft.com/office/drawing/2014/main" id="{C9F18D27-B269-4A5D-865F-72DB6FEB00F3}"/>
              </a:ext>
            </a:extLst>
          </p:cNvPr>
          <p:cNvSpPr txBox="1"/>
          <p:nvPr/>
        </p:nvSpPr>
        <p:spPr>
          <a:xfrm>
            <a:off x="5202162" y="1877254"/>
            <a:ext cx="1122171" cy="954107"/>
          </a:xfrm>
          <a:prstGeom prst="rect">
            <a:avLst/>
          </a:prstGeom>
          <a:noFill/>
        </p:spPr>
        <p:txBody>
          <a:bodyPr wrap="square" rtlCol="0">
            <a:spAutoFit/>
          </a:bodyPr>
          <a:lstStyle/>
          <a:p>
            <a:pPr algn="ctr"/>
            <a:r>
              <a:rPr lang="es-ES" sz="800" dirty="0"/>
              <a:t>“Me siento desbordada.  No soy capaz de afrontarlo sola. Tengo un poco de miedo. La situación me estresa”</a:t>
            </a:r>
            <a:endParaRPr lang="en-GB" sz="800" dirty="0"/>
          </a:p>
        </p:txBody>
      </p:sp>
      <p:sp>
        <p:nvSpPr>
          <p:cNvPr id="53" name="CuadroTexto 52">
            <a:extLst>
              <a:ext uri="{FF2B5EF4-FFF2-40B4-BE49-F238E27FC236}">
                <a16:creationId xmlns:a16="http://schemas.microsoft.com/office/drawing/2014/main" id="{D5BD11C9-7B1F-456D-9B53-2EEB86FEF70B}"/>
              </a:ext>
            </a:extLst>
          </p:cNvPr>
          <p:cNvSpPr txBox="1"/>
          <p:nvPr/>
        </p:nvSpPr>
        <p:spPr>
          <a:xfrm>
            <a:off x="6454734" y="1917223"/>
            <a:ext cx="1034090" cy="830997"/>
          </a:xfrm>
          <a:prstGeom prst="rect">
            <a:avLst/>
          </a:prstGeom>
          <a:noFill/>
        </p:spPr>
        <p:txBody>
          <a:bodyPr wrap="square" rtlCol="0">
            <a:spAutoFit/>
          </a:bodyPr>
          <a:lstStyle/>
          <a:p>
            <a:pPr algn="ctr"/>
            <a:r>
              <a:rPr lang="es-ES" sz="800" dirty="0"/>
              <a:t>“Necesito justificar como sea la necesidad de contratar alguien experto en estos temas”</a:t>
            </a:r>
            <a:endParaRPr lang="en-GB" sz="800" dirty="0"/>
          </a:p>
        </p:txBody>
      </p:sp>
      <p:sp>
        <p:nvSpPr>
          <p:cNvPr id="54" name="CuadroTexto 53">
            <a:extLst>
              <a:ext uri="{FF2B5EF4-FFF2-40B4-BE49-F238E27FC236}">
                <a16:creationId xmlns:a16="http://schemas.microsoft.com/office/drawing/2014/main" id="{3B03D313-59DA-4F92-B4F6-50461C320E38}"/>
              </a:ext>
            </a:extLst>
          </p:cNvPr>
          <p:cNvSpPr txBox="1"/>
          <p:nvPr/>
        </p:nvSpPr>
        <p:spPr>
          <a:xfrm>
            <a:off x="7407569" y="5609029"/>
            <a:ext cx="929844" cy="830997"/>
          </a:xfrm>
          <a:prstGeom prst="rect">
            <a:avLst/>
          </a:prstGeom>
          <a:noFill/>
        </p:spPr>
        <p:txBody>
          <a:bodyPr wrap="square" rtlCol="0">
            <a:spAutoFit/>
          </a:bodyPr>
          <a:lstStyle/>
          <a:p>
            <a:pPr algn="ctr"/>
            <a:r>
              <a:rPr lang="es-ES" sz="800" dirty="0"/>
              <a:t>Hace preguntas muy básicas tanto al equipo Legal como al nuevo equipo de consultores</a:t>
            </a:r>
            <a:endParaRPr lang="en-GB" sz="800" dirty="0"/>
          </a:p>
        </p:txBody>
      </p:sp>
      <p:sp>
        <p:nvSpPr>
          <p:cNvPr id="60" name="CuadroTexto 59">
            <a:extLst>
              <a:ext uri="{FF2B5EF4-FFF2-40B4-BE49-F238E27FC236}">
                <a16:creationId xmlns:a16="http://schemas.microsoft.com/office/drawing/2014/main" id="{D679682C-EDA4-49B6-AB15-392F3BA12D3C}"/>
              </a:ext>
            </a:extLst>
          </p:cNvPr>
          <p:cNvSpPr txBox="1"/>
          <p:nvPr/>
        </p:nvSpPr>
        <p:spPr>
          <a:xfrm>
            <a:off x="9924389" y="4608236"/>
            <a:ext cx="820115" cy="830997"/>
          </a:xfrm>
          <a:prstGeom prst="rect">
            <a:avLst/>
          </a:prstGeom>
          <a:noFill/>
        </p:spPr>
        <p:txBody>
          <a:bodyPr wrap="square" rtlCol="0">
            <a:spAutoFit/>
          </a:bodyPr>
          <a:lstStyle/>
          <a:p>
            <a:pPr algn="ctr"/>
            <a:r>
              <a:rPr lang="es-ES" sz="800" dirty="0"/>
              <a:t>Un equipo profesional en LL&amp;C, y de trato amable y cordial</a:t>
            </a:r>
            <a:endParaRPr lang="en-GB" sz="800" dirty="0"/>
          </a:p>
        </p:txBody>
      </p:sp>
      <p:pic>
        <p:nvPicPr>
          <p:cNvPr id="61" name="image5.png">
            <a:extLst>
              <a:ext uri="{FF2B5EF4-FFF2-40B4-BE49-F238E27FC236}">
                <a16:creationId xmlns:a16="http://schemas.microsoft.com/office/drawing/2014/main" id="{E3B4B45C-99E1-479D-B5C6-29258268A926}"/>
              </a:ext>
            </a:extLst>
          </p:cNvPr>
          <p:cNvPicPr/>
          <p:nvPr/>
        </p:nvPicPr>
        <p:blipFill rotWithShape="1">
          <a:blip r:embed="rId2"/>
          <a:srcRect l="60029" t="7443" r="31031" b="74249"/>
          <a:stretch/>
        </p:blipFill>
        <p:spPr>
          <a:xfrm>
            <a:off x="8687972" y="4499229"/>
            <a:ext cx="1058336" cy="999173"/>
          </a:xfrm>
          <a:prstGeom prst="rect">
            <a:avLst/>
          </a:prstGeom>
          <a:ln/>
        </p:spPr>
      </p:pic>
      <p:pic>
        <p:nvPicPr>
          <p:cNvPr id="62" name="image5.png">
            <a:extLst>
              <a:ext uri="{FF2B5EF4-FFF2-40B4-BE49-F238E27FC236}">
                <a16:creationId xmlns:a16="http://schemas.microsoft.com/office/drawing/2014/main" id="{1F7CF63E-4EE7-4712-8C28-EB63F6E6CE66}"/>
              </a:ext>
            </a:extLst>
          </p:cNvPr>
          <p:cNvPicPr/>
          <p:nvPr/>
        </p:nvPicPr>
        <p:blipFill rotWithShape="1">
          <a:blip r:embed="rId2"/>
          <a:srcRect l="60029" t="7443" r="31031" b="74249"/>
          <a:stretch/>
        </p:blipFill>
        <p:spPr>
          <a:xfrm>
            <a:off x="9131310" y="3364435"/>
            <a:ext cx="1058336" cy="999173"/>
          </a:xfrm>
          <a:prstGeom prst="rect">
            <a:avLst/>
          </a:prstGeom>
          <a:ln/>
        </p:spPr>
      </p:pic>
      <p:sp>
        <p:nvSpPr>
          <p:cNvPr id="51" name="CuadroTexto 50">
            <a:extLst>
              <a:ext uri="{FF2B5EF4-FFF2-40B4-BE49-F238E27FC236}">
                <a16:creationId xmlns:a16="http://schemas.microsoft.com/office/drawing/2014/main" id="{ECC7939D-60DA-468A-BA15-7E00408E6340}"/>
              </a:ext>
            </a:extLst>
          </p:cNvPr>
          <p:cNvSpPr txBox="1"/>
          <p:nvPr/>
        </p:nvSpPr>
        <p:spPr>
          <a:xfrm>
            <a:off x="9131310" y="3398792"/>
            <a:ext cx="1058336" cy="954107"/>
          </a:xfrm>
          <a:prstGeom prst="rect">
            <a:avLst/>
          </a:prstGeom>
          <a:noFill/>
        </p:spPr>
        <p:txBody>
          <a:bodyPr wrap="square" rtlCol="0">
            <a:spAutoFit/>
          </a:bodyPr>
          <a:lstStyle/>
          <a:p>
            <a:pPr algn="ctr"/>
            <a:r>
              <a:rPr lang="es-ES" sz="800" dirty="0"/>
              <a:t>La directora de Legal tiene más claridad sobre lo que quiere de la agencia e información del </a:t>
            </a:r>
            <a:r>
              <a:rPr lang="es-ES" sz="800" dirty="0" err="1"/>
              <a:t>issue</a:t>
            </a:r>
            <a:r>
              <a:rPr lang="es-ES" sz="800" dirty="0"/>
              <a:t> que ella</a:t>
            </a:r>
            <a:endParaRPr lang="en-GB" sz="800" dirty="0"/>
          </a:p>
        </p:txBody>
      </p:sp>
      <p:sp>
        <p:nvSpPr>
          <p:cNvPr id="55" name="CuadroTexto 54">
            <a:extLst>
              <a:ext uri="{FF2B5EF4-FFF2-40B4-BE49-F238E27FC236}">
                <a16:creationId xmlns:a16="http://schemas.microsoft.com/office/drawing/2014/main" id="{E1DE8B42-7A68-403B-9AD9-AD199DBDB737}"/>
              </a:ext>
            </a:extLst>
          </p:cNvPr>
          <p:cNvSpPr txBox="1"/>
          <p:nvPr/>
        </p:nvSpPr>
        <p:spPr>
          <a:xfrm>
            <a:off x="8686080" y="4535233"/>
            <a:ext cx="1058336" cy="954107"/>
          </a:xfrm>
          <a:prstGeom prst="rect">
            <a:avLst/>
          </a:prstGeom>
          <a:noFill/>
        </p:spPr>
        <p:txBody>
          <a:bodyPr wrap="square" rtlCol="0">
            <a:spAutoFit/>
          </a:bodyPr>
          <a:lstStyle/>
          <a:p>
            <a:pPr algn="ctr"/>
            <a:r>
              <a:rPr lang="es-ES" sz="800" dirty="0"/>
              <a:t>En el </a:t>
            </a:r>
            <a:r>
              <a:rPr lang="es-ES" sz="800" i="1" dirty="0" err="1"/>
              <a:t>clipping</a:t>
            </a:r>
            <a:r>
              <a:rPr lang="es-ES" sz="800" dirty="0"/>
              <a:t> ve el impacto que tiene en los medios noticias similares a la que puede desatar su </a:t>
            </a:r>
            <a:r>
              <a:rPr lang="es-ES" sz="800" dirty="0" err="1"/>
              <a:t>issue</a:t>
            </a:r>
            <a:r>
              <a:rPr lang="es-ES" sz="800" dirty="0"/>
              <a:t> legal</a:t>
            </a:r>
            <a:endParaRPr lang="en-GB" sz="800" dirty="0"/>
          </a:p>
        </p:txBody>
      </p:sp>
      <p:sp>
        <p:nvSpPr>
          <p:cNvPr id="48" name="CuadroTexto 47">
            <a:extLst>
              <a:ext uri="{FF2B5EF4-FFF2-40B4-BE49-F238E27FC236}">
                <a16:creationId xmlns:a16="http://schemas.microsoft.com/office/drawing/2014/main" id="{EF3AD9CC-0D80-421B-94C7-B311CD08D30A}"/>
              </a:ext>
            </a:extLst>
          </p:cNvPr>
          <p:cNvSpPr txBox="1"/>
          <p:nvPr/>
        </p:nvSpPr>
        <p:spPr>
          <a:xfrm>
            <a:off x="5149348" y="5581823"/>
            <a:ext cx="1058336" cy="830997"/>
          </a:xfrm>
          <a:prstGeom prst="rect">
            <a:avLst/>
          </a:prstGeom>
          <a:noFill/>
        </p:spPr>
        <p:txBody>
          <a:bodyPr wrap="square" rtlCol="0">
            <a:spAutoFit/>
          </a:bodyPr>
          <a:lstStyle/>
          <a:p>
            <a:pPr algn="ctr"/>
            <a:r>
              <a:rPr lang="es-ES" sz="800" dirty="0"/>
              <a:t>Recurre con frecuencia e insistencia a su equipo de consultores para cualquier cuestión</a:t>
            </a:r>
            <a:endParaRPr lang="en-GB" sz="800" dirty="0"/>
          </a:p>
        </p:txBody>
      </p:sp>
    </p:spTree>
    <p:extLst>
      <p:ext uri="{BB962C8B-B14F-4D97-AF65-F5344CB8AC3E}">
        <p14:creationId xmlns:p14="http://schemas.microsoft.com/office/powerpoint/2010/main" val="2966069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esic">
            <a:extLst>
              <a:ext uri="{FF2B5EF4-FFF2-40B4-BE49-F238E27FC236}">
                <a16:creationId xmlns:a16="http://schemas.microsoft.com/office/drawing/2014/main" id="{F415FCA1-15FE-4ECA-8C89-77B9C4302FA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38794" y="39631"/>
            <a:ext cx="1056433" cy="1056433"/>
          </a:xfrm>
          <a:prstGeom prst="rect">
            <a:avLst/>
          </a:prstGeom>
          <a:noFill/>
          <a:extLst>
            <a:ext uri="{909E8E84-426E-40DD-AFC4-6F175D3DCCD1}">
              <a14:hiddenFill xmlns:a14="http://schemas.microsoft.com/office/drawing/2010/main">
                <a:solidFill>
                  <a:srgbClr val="FFFFFF"/>
                </a:solidFill>
              </a14:hiddenFill>
            </a:ext>
          </a:extLst>
        </p:spPr>
      </p:pic>
      <p:sp>
        <p:nvSpPr>
          <p:cNvPr id="5" name="Título 2">
            <a:extLst>
              <a:ext uri="{FF2B5EF4-FFF2-40B4-BE49-F238E27FC236}">
                <a16:creationId xmlns:a16="http://schemas.microsoft.com/office/drawing/2014/main" id="{E5CADDE7-4303-4545-B2FF-5C69C8C1668B}"/>
              </a:ext>
            </a:extLst>
          </p:cNvPr>
          <p:cNvSpPr txBox="1">
            <a:spLocks/>
          </p:cNvSpPr>
          <p:nvPr/>
        </p:nvSpPr>
        <p:spPr>
          <a:xfrm>
            <a:off x="721464" y="929332"/>
            <a:ext cx="10515600" cy="617363"/>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2400" b="1" kern="1200">
                <a:solidFill>
                  <a:srgbClr val="CB333B"/>
                </a:solidFill>
                <a:latin typeface="Adelle" panose="02000503060000020004" pitchFamily="2" charset="0"/>
                <a:ea typeface="+mj-ea"/>
                <a:cs typeface="+mj-cs"/>
              </a:defRPr>
            </a:lvl1pPr>
          </a:lstStyle>
          <a:p>
            <a:r>
              <a:rPr lang="es-ES" dirty="0"/>
              <a:t>PROPUESTA DE VALOR ACTUAL</a:t>
            </a:r>
          </a:p>
        </p:txBody>
      </p:sp>
      <p:sp>
        <p:nvSpPr>
          <p:cNvPr id="7" name="CuadroTexto 6">
            <a:extLst>
              <a:ext uri="{FF2B5EF4-FFF2-40B4-BE49-F238E27FC236}">
                <a16:creationId xmlns:a16="http://schemas.microsoft.com/office/drawing/2014/main" id="{F1FF4CAF-B543-44BB-907C-04DA9964A837}"/>
              </a:ext>
            </a:extLst>
          </p:cNvPr>
          <p:cNvSpPr txBox="1"/>
          <p:nvPr/>
        </p:nvSpPr>
        <p:spPr>
          <a:xfrm>
            <a:off x="631368" y="1572549"/>
            <a:ext cx="11222581" cy="954107"/>
          </a:xfrm>
          <a:prstGeom prst="rect">
            <a:avLst/>
          </a:prstGeom>
          <a:noFill/>
        </p:spPr>
        <p:txBody>
          <a:bodyPr wrap="square" rtlCol="0">
            <a:spAutoFit/>
          </a:bodyPr>
          <a:lstStyle/>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Propuesta dirigida a la </a:t>
            </a:r>
            <a:r>
              <a:rPr lang="es-ES" sz="1400" b="1" u="sng" dirty="0">
                <a:latin typeface="Calibri Light" panose="020F0302020204030204" pitchFamily="34" charset="0"/>
                <a:cs typeface="Calibri Light" panose="020F0302020204030204" pitchFamily="34" charset="0"/>
              </a:rPr>
              <a:t>Dircom</a:t>
            </a:r>
            <a:r>
              <a:rPr lang="es-ES" sz="1400" dirty="0">
                <a:latin typeface="Calibri Light" panose="020F0302020204030204" pitchFamily="34" charset="0"/>
                <a:cs typeface="Calibri Light" panose="020F0302020204030204" pitchFamily="34" charset="0"/>
              </a:rPr>
              <a:t>: reuniones y conversaciones centradas en ella, ya que es el interlocutor de confianza actual.</a:t>
            </a:r>
          </a:p>
          <a:p>
            <a:pPr marL="171450" indent="-171450">
              <a:buFont typeface="Arial" panose="020B0604020202020204" pitchFamily="34" charset="0"/>
              <a:buChar char="•"/>
            </a:pPr>
            <a:r>
              <a:rPr lang="es-ES" sz="1400" b="1" u="sng" dirty="0">
                <a:latin typeface="Calibri Light" panose="020F0302020204030204" pitchFamily="34" charset="0"/>
                <a:cs typeface="Calibri Light" panose="020F0302020204030204" pitchFamily="34" charset="0"/>
              </a:rPr>
              <a:t>Ella será quien defienda nuestra propuesta </a:t>
            </a:r>
            <a:r>
              <a:rPr lang="es-ES" sz="1400" dirty="0">
                <a:latin typeface="Calibri Light" panose="020F0302020204030204" pitchFamily="34" charset="0"/>
                <a:cs typeface="Calibri Light" panose="020F0302020204030204" pitchFamily="34" charset="0"/>
              </a:rPr>
              <a:t>ante el equipo Legal e, inicialmente, ante Compras.</a:t>
            </a:r>
          </a:p>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Propuesta </a:t>
            </a:r>
            <a:r>
              <a:rPr lang="es-ES" sz="1400" b="1" u="sng" dirty="0">
                <a:latin typeface="Calibri Light" panose="020F0302020204030204" pitchFamily="34" charset="0"/>
                <a:cs typeface="Calibri Light" panose="020F0302020204030204" pitchFamily="34" charset="0"/>
              </a:rPr>
              <a:t>basada en parámetros de comunicación y reputación </a:t>
            </a:r>
            <a:r>
              <a:rPr lang="es-ES" sz="1400" dirty="0">
                <a:latin typeface="Calibri Light" panose="020F0302020204030204" pitchFamily="34" charset="0"/>
                <a:cs typeface="Calibri Light" panose="020F0302020204030204" pitchFamily="34" charset="0"/>
              </a:rPr>
              <a:t>(tono de las informaciones, mensajes insertados en piezas informativas, impacto en </a:t>
            </a:r>
            <a:r>
              <a:rPr lang="es-ES" sz="1400" dirty="0" err="1">
                <a:latin typeface="Calibri Light" panose="020F0302020204030204" pitchFamily="34" charset="0"/>
                <a:cs typeface="Calibri Light" panose="020F0302020204030204" pitchFamily="34" charset="0"/>
              </a:rPr>
              <a:t>Reputation</a:t>
            </a:r>
            <a:r>
              <a:rPr lang="es-ES" sz="1400" dirty="0">
                <a:latin typeface="Calibri Light" panose="020F0302020204030204" pitchFamily="34" charset="0"/>
                <a:cs typeface="Calibri Light" panose="020F0302020204030204" pitchFamily="34" charset="0"/>
              </a:rPr>
              <a:t> </a:t>
            </a:r>
            <a:r>
              <a:rPr lang="es-ES" sz="1400" dirty="0" err="1">
                <a:latin typeface="Calibri Light" panose="020F0302020204030204" pitchFamily="34" charset="0"/>
                <a:cs typeface="Calibri Light" panose="020F0302020204030204" pitchFamily="34" charset="0"/>
              </a:rPr>
              <a:t>Relevance</a:t>
            </a:r>
            <a:r>
              <a:rPr lang="es-ES" sz="1400" dirty="0">
                <a:latin typeface="Calibri Light" panose="020F0302020204030204" pitchFamily="34" charset="0"/>
                <a:cs typeface="Calibri Light" panose="020F0302020204030204" pitchFamily="34" charset="0"/>
              </a:rPr>
              <a:t>, etc.).</a:t>
            </a:r>
          </a:p>
        </p:txBody>
      </p:sp>
      <p:sp>
        <p:nvSpPr>
          <p:cNvPr id="6" name="Título 2">
            <a:extLst>
              <a:ext uri="{FF2B5EF4-FFF2-40B4-BE49-F238E27FC236}">
                <a16:creationId xmlns:a16="http://schemas.microsoft.com/office/drawing/2014/main" id="{0A11938A-18CA-4D4E-994E-07C70711DD2F}"/>
              </a:ext>
            </a:extLst>
          </p:cNvPr>
          <p:cNvSpPr txBox="1">
            <a:spLocks/>
          </p:cNvSpPr>
          <p:nvPr/>
        </p:nvSpPr>
        <p:spPr>
          <a:xfrm>
            <a:off x="721464" y="2724871"/>
            <a:ext cx="10515600" cy="617363"/>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2400" b="1" kern="1200">
                <a:solidFill>
                  <a:srgbClr val="CB333B"/>
                </a:solidFill>
                <a:latin typeface="Adelle" panose="02000503060000020004" pitchFamily="2" charset="0"/>
                <a:ea typeface="+mj-ea"/>
                <a:cs typeface="+mj-cs"/>
              </a:defRPr>
            </a:lvl1pPr>
          </a:lstStyle>
          <a:p>
            <a:r>
              <a:rPr lang="es-ES" dirty="0"/>
              <a:t>NUEVA PROPUESTA DE VALOR</a:t>
            </a:r>
          </a:p>
        </p:txBody>
      </p:sp>
      <p:sp>
        <p:nvSpPr>
          <p:cNvPr id="8" name="CuadroTexto 7">
            <a:extLst>
              <a:ext uri="{FF2B5EF4-FFF2-40B4-BE49-F238E27FC236}">
                <a16:creationId xmlns:a16="http://schemas.microsoft.com/office/drawing/2014/main" id="{5E7494F6-19D6-46B9-A814-9FC0DC585435}"/>
              </a:ext>
            </a:extLst>
          </p:cNvPr>
          <p:cNvSpPr txBox="1"/>
          <p:nvPr/>
        </p:nvSpPr>
        <p:spPr>
          <a:xfrm>
            <a:off x="631368" y="3423507"/>
            <a:ext cx="10963859" cy="3647152"/>
          </a:xfrm>
          <a:prstGeom prst="rect">
            <a:avLst/>
          </a:prstGeom>
          <a:noFill/>
        </p:spPr>
        <p:txBody>
          <a:bodyPr wrap="square" rtlCol="0">
            <a:spAutoFit/>
          </a:bodyPr>
          <a:lstStyle/>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Dircom mero aliado de confianza. </a:t>
            </a:r>
            <a:r>
              <a:rPr lang="es-ES" sz="1400" b="1" u="sng" dirty="0">
                <a:latin typeface="Calibri Light" panose="020F0302020204030204" pitchFamily="34" charset="0"/>
                <a:cs typeface="Calibri Light" panose="020F0302020204030204" pitchFamily="34" charset="0"/>
              </a:rPr>
              <a:t>Reorientar la interlocución</a:t>
            </a:r>
            <a:r>
              <a:rPr lang="es-ES" sz="1400" dirty="0">
                <a:latin typeface="Calibri Light" panose="020F0302020204030204" pitchFamily="34" charset="0"/>
                <a:cs typeface="Calibri Light" panose="020F0302020204030204" pitchFamily="34" charset="0"/>
              </a:rPr>
              <a:t>: tratar de liderar nosotros la defensa de nuestra propuesta con otros departamentos internos: hacernos valer ante equipo Legal directamente, sin mediación permanente y exclusiva de la Dircom. </a:t>
            </a:r>
          </a:p>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Poner de manifiesto el </a:t>
            </a:r>
            <a:r>
              <a:rPr lang="es-ES" sz="1400" b="1" u="sng" dirty="0">
                <a:latin typeface="Calibri Light" panose="020F0302020204030204" pitchFamily="34" charset="0"/>
                <a:cs typeface="Calibri Light" panose="020F0302020204030204" pitchFamily="34" charset="0"/>
              </a:rPr>
              <a:t>valor añadido de LLORENTE &amp; CUENCA en la coordinación interna </a:t>
            </a:r>
            <a:r>
              <a:rPr lang="es-ES" sz="1400" dirty="0">
                <a:latin typeface="Calibri Light" panose="020F0302020204030204" pitchFamily="34" charset="0"/>
                <a:cs typeface="Calibri Light" panose="020F0302020204030204" pitchFamily="34" charset="0"/>
              </a:rPr>
              <a:t>con el equipo que gestiona la comunicación habitual actualmente. </a:t>
            </a:r>
          </a:p>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Con el equipo Legal: </a:t>
            </a:r>
          </a:p>
          <a:p>
            <a:pPr marL="742950" lvl="1" indent="-285750">
              <a:buFont typeface="Courier New" panose="02070309020205020404" pitchFamily="49" charset="0"/>
              <a:buChar char="o"/>
            </a:pPr>
            <a:r>
              <a:rPr lang="es-ES" sz="1400" dirty="0">
                <a:latin typeface="Calibri Light" panose="020F0302020204030204" pitchFamily="34" charset="0"/>
                <a:cs typeface="Calibri Light" panose="020F0302020204030204" pitchFamily="34" charset="0"/>
              </a:rPr>
              <a:t>Valor añadido mostrando </a:t>
            </a:r>
            <a:r>
              <a:rPr lang="es-ES" sz="1400" b="1" u="sng" dirty="0">
                <a:latin typeface="Calibri Light" panose="020F0302020204030204" pitchFamily="34" charset="0"/>
                <a:cs typeface="Calibri Light" panose="020F0302020204030204" pitchFamily="34" charset="0"/>
              </a:rPr>
              <a:t>subordinación a la estrategia legal </a:t>
            </a:r>
            <a:r>
              <a:rPr lang="es-ES" sz="1400" dirty="0">
                <a:latin typeface="Calibri Light" panose="020F0302020204030204" pitchFamily="34" charset="0"/>
                <a:cs typeface="Calibri Light" panose="020F0302020204030204" pitchFamily="34" charset="0"/>
              </a:rPr>
              <a:t>(respeto a las líneas rojas del proceso, confidencialidad…). Toda la estrategia de comunicación supeditada a la dirección letrada. </a:t>
            </a:r>
          </a:p>
          <a:p>
            <a:pPr marL="742950" lvl="1" indent="-285750">
              <a:buFont typeface="Courier New" panose="02070309020205020404" pitchFamily="49" charset="0"/>
              <a:buChar char="o"/>
            </a:pPr>
            <a:r>
              <a:rPr lang="es-ES" sz="1400" dirty="0">
                <a:latin typeface="Calibri Light" panose="020F0302020204030204" pitchFamily="34" charset="0"/>
                <a:cs typeface="Calibri Light" panose="020F0302020204030204" pitchFamily="34" charset="0"/>
              </a:rPr>
              <a:t>Exhibir un </a:t>
            </a:r>
            <a:r>
              <a:rPr lang="es-ES" sz="1400" b="1" u="sng" dirty="0">
                <a:latin typeface="Calibri Light" panose="020F0302020204030204" pitchFamily="34" charset="0"/>
                <a:cs typeface="Calibri Light" panose="020F0302020204030204" pitchFamily="34" charset="0"/>
              </a:rPr>
              <a:t>perfil de LLORENTE &amp; CUENCA muy técnico en lo Legal </a:t>
            </a:r>
            <a:r>
              <a:rPr lang="es-ES" sz="1400" dirty="0">
                <a:latin typeface="Calibri Light" panose="020F0302020204030204" pitchFamily="34" charset="0"/>
                <a:cs typeface="Calibri Light" panose="020F0302020204030204" pitchFamily="34" charset="0"/>
              </a:rPr>
              <a:t>(“hablamos el mismo idioma”), más formal (vestir de traje) para aportar un valor más orientado y diferente que el del equipo de </a:t>
            </a:r>
            <a:r>
              <a:rPr lang="es-ES" sz="1400" dirty="0" err="1">
                <a:latin typeface="Calibri Light" panose="020F0302020204030204" pitchFamily="34" charset="0"/>
                <a:cs typeface="Calibri Light" panose="020F0302020204030204" pitchFamily="34" charset="0"/>
              </a:rPr>
              <a:t>Consumer</a:t>
            </a:r>
            <a:r>
              <a:rPr lang="es-ES" sz="1400" dirty="0">
                <a:latin typeface="Calibri Light" panose="020F0302020204030204" pitchFamily="34" charset="0"/>
                <a:cs typeface="Calibri Light" panose="020F0302020204030204" pitchFamily="34" charset="0"/>
              </a:rPr>
              <a:t> </a:t>
            </a:r>
            <a:r>
              <a:rPr lang="es-ES" sz="1400" dirty="0" err="1">
                <a:latin typeface="Calibri Light" panose="020F0302020204030204" pitchFamily="34" charset="0"/>
                <a:cs typeface="Calibri Light" panose="020F0302020204030204" pitchFamily="34" charset="0"/>
              </a:rPr>
              <a:t>Engagement</a:t>
            </a:r>
            <a:r>
              <a:rPr lang="es-ES" sz="1400" dirty="0">
                <a:latin typeface="Calibri Light" panose="020F0302020204030204" pitchFamily="34" charset="0"/>
                <a:cs typeface="Calibri Light" panose="020F0302020204030204" pitchFamily="34" charset="0"/>
              </a:rPr>
              <a:t> (más informal y de contenido creativo).</a:t>
            </a:r>
          </a:p>
          <a:p>
            <a:pPr marL="742950" lvl="1" indent="-285750">
              <a:buFont typeface="Courier New" panose="02070309020205020404" pitchFamily="49" charset="0"/>
              <a:buChar char="o"/>
            </a:pPr>
            <a:r>
              <a:rPr lang="es-ES" sz="1400" dirty="0">
                <a:latin typeface="Calibri Light" panose="020F0302020204030204" pitchFamily="34" charset="0"/>
                <a:cs typeface="Calibri Light" panose="020F0302020204030204" pitchFamily="34" charset="0"/>
              </a:rPr>
              <a:t>Insistir en </a:t>
            </a:r>
            <a:r>
              <a:rPr lang="es-ES" sz="1400" b="1" u="sng" dirty="0">
                <a:latin typeface="Calibri Light" panose="020F0302020204030204" pitchFamily="34" charset="0"/>
                <a:cs typeface="Calibri Light" panose="020F0302020204030204" pitchFamily="34" charset="0"/>
              </a:rPr>
              <a:t>casos de éxito en comunicación de Litigios </a:t>
            </a:r>
            <a:r>
              <a:rPr lang="es-ES" sz="1400" dirty="0">
                <a:latin typeface="Calibri Light" panose="020F0302020204030204" pitchFamily="34" charset="0"/>
                <a:cs typeface="Calibri Light" panose="020F0302020204030204" pitchFamily="34" charset="0"/>
              </a:rPr>
              <a:t>para que vean trayectoria y conocimiento en este campo (la Dircom nos conoce bien, pero el equipo Legal no sabe quién es LL&amp;C). </a:t>
            </a:r>
          </a:p>
          <a:p>
            <a:pPr marL="742950" lvl="1" indent="-285750">
              <a:buFont typeface="Courier New" panose="02070309020205020404" pitchFamily="49" charset="0"/>
              <a:buChar char="o"/>
            </a:pPr>
            <a:r>
              <a:rPr lang="es-ES" sz="1400" dirty="0">
                <a:latin typeface="Calibri Light" panose="020F0302020204030204" pitchFamily="34" charset="0"/>
                <a:cs typeface="Calibri Light" panose="020F0302020204030204" pitchFamily="34" charset="0"/>
              </a:rPr>
              <a:t>Hacer </a:t>
            </a:r>
            <a:r>
              <a:rPr lang="es-ES" sz="1400" b="1" u="sng" dirty="0">
                <a:latin typeface="Calibri Light" panose="020F0302020204030204" pitchFamily="34" charset="0"/>
                <a:cs typeface="Calibri Light" panose="020F0302020204030204" pitchFamily="34" charset="0"/>
              </a:rPr>
              <a:t>presupuesto ligado a objetivos del </a:t>
            </a:r>
            <a:r>
              <a:rPr lang="es-ES" sz="1400" b="1" i="1" u="sng" dirty="0" err="1">
                <a:latin typeface="Calibri Light" panose="020F0302020204030204" pitchFamily="34" charset="0"/>
                <a:cs typeface="Calibri Light" panose="020F0302020204030204" pitchFamily="34" charset="0"/>
              </a:rPr>
              <a:t>issue</a:t>
            </a:r>
            <a:r>
              <a:rPr lang="es-ES" sz="1400" dirty="0">
                <a:latin typeface="Calibri Light" panose="020F0302020204030204" pitchFamily="34" charset="0"/>
                <a:cs typeface="Calibri Light" panose="020F0302020204030204" pitchFamily="34" charset="0"/>
              </a:rPr>
              <a:t> legal (</a:t>
            </a:r>
            <a:r>
              <a:rPr lang="es-ES" sz="1400" dirty="0" err="1">
                <a:latin typeface="Calibri Light" panose="020F0302020204030204" pitchFamily="34" charset="0"/>
                <a:cs typeface="Calibri Light" panose="020F0302020204030204" pitchFamily="34" charset="0"/>
              </a:rPr>
              <a:t>ej</a:t>
            </a:r>
            <a:r>
              <a:rPr lang="es-ES" sz="1400" dirty="0">
                <a:latin typeface="Calibri Light" panose="020F0302020204030204" pitchFamily="34" charset="0"/>
                <a:cs typeface="Calibri Light" panose="020F0302020204030204" pitchFamily="34" charset="0"/>
              </a:rPr>
              <a:t>: </a:t>
            </a:r>
            <a:r>
              <a:rPr lang="es-ES" sz="1400" dirty="0" err="1">
                <a:latin typeface="Calibri Light" panose="020F0302020204030204" pitchFamily="34" charset="0"/>
                <a:cs typeface="Calibri Light" panose="020F0302020204030204" pitchFamily="34" charset="0"/>
              </a:rPr>
              <a:t>fee</a:t>
            </a:r>
            <a:r>
              <a:rPr lang="es-ES" sz="1400" dirty="0">
                <a:latin typeface="Calibri Light" panose="020F0302020204030204" pitchFamily="34" charset="0"/>
                <a:cs typeface="Calibri Light" panose="020F0302020204030204" pitchFamily="34" charset="0"/>
              </a:rPr>
              <a:t> de éxito en caso de sentencia favorable para la compañía). </a:t>
            </a:r>
          </a:p>
          <a:p>
            <a:pPr marL="171450" indent="-171450">
              <a:buFont typeface="Arial" panose="020B0604020202020204" pitchFamily="34" charset="0"/>
              <a:buChar char="•"/>
            </a:pPr>
            <a:r>
              <a:rPr lang="es-ES" sz="1400" b="1" u="sng" dirty="0">
                <a:latin typeface="Calibri Light" panose="020F0302020204030204" pitchFamily="34" charset="0"/>
                <a:cs typeface="Calibri Light" panose="020F0302020204030204" pitchFamily="34" charset="0"/>
              </a:rPr>
              <a:t>Aprovechar su urgencia</a:t>
            </a:r>
            <a:r>
              <a:rPr lang="es-ES" sz="1400" dirty="0">
                <a:latin typeface="Calibri Light" panose="020F0302020204030204" pitchFamily="34" charset="0"/>
                <a:cs typeface="Calibri Light" panose="020F0302020204030204" pitchFamily="34" charset="0"/>
              </a:rPr>
              <a:t>: empezar a preparar materiales y enviarles documentos de trabajo lo antes posible para tener argumentos de presión ante el equipo de compras. </a:t>
            </a:r>
          </a:p>
          <a:p>
            <a:pPr marL="171450" indent="-171450">
              <a:buFont typeface="Arial" panose="020B0604020202020204" pitchFamily="34" charset="0"/>
              <a:buChar char="•"/>
            </a:pPr>
            <a:endParaRPr lang="es-ES" sz="1400" dirty="0">
              <a:latin typeface="Calibri Light" panose="020F0302020204030204" pitchFamily="34" charset="0"/>
              <a:cs typeface="Calibri Light" panose="020F0302020204030204" pitchFamily="34" charset="0"/>
            </a:endParaRPr>
          </a:p>
          <a:p>
            <a:pPr marL="171450" indent="-171450">
              <a:buFont typeface="Arial" panose="020B0604020202020204" pitchFamily="34" charset="0"/>
              <a:buChar char="•"/>
            </a:pPr>
            <a:endParaRPr lang="es-ES" sz="1050" dirty="0">
              <a:latin typeface="Calibri Light" panose="020F0302020204030204" pitchFamily="34" charset="0"/>
              <a:cs typeface="Calibri Light" panose="020F0302020204030204" pitchFamily="34" charset="0"/>
            </a:endParaRPr>
          </a:p>
          <a:p>
            <a:pPr marL="171450" indent="-171450">
              <a:buFont typeface="Arial" panose="020B0604020202020204" pitchFamily="34" charset="0"/>
              <a:buChar char="•"/>
            </a:pPr>
            <a:endParaRPr lang="en-GB" sz="1050" dirty="0"/>
          </a:p>
        </p:txBody>
      </p:sp>
    </p:spTree>
    <p:extLst>
      <p:ext uri="{BB962C8B-B14F-4D97-AF65-F5344CB8AC3E}">
        <p14:creationId xmlns:p14="http://schemas.microsoft.com/office/powerpoint/2010/main" val="23596242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Resultado de imagen de esic">
            <a:extLst>
              <a:ext uri="{FF2B5EF4-FFF2-40B4-BE49-F238E27FC236}">
                <a16:creationId xmlns:a16="http://schemas.microsoft.com/office/drawing/2014/main" id="{F415FCA1-15FE-4ECA-8C89-77B9C4302FA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38794" y="39631"/>
            <a:ext cx="1056433" cy="1056433"/>
          </a:xfrm>
          <a:prstGeom prst="rect">
            <a:avLst/>
          </a:prstGeom>
          <a:noFill/>
          <a:extLst>
            <a:ext uri="{909E8E84-426E-40DD-AFC4-6F175D3DCCD1}">
              <a14:hiddenFill xmlns:a14="http://schemas.microsoft.com/office/drawing/2010/main">
                <a:solidFill>
                  <a:srgbClr val="FFFFFF"/>
                </a:solidFill>
              </a14:hiddenFill>
            </a:ext>
          </a:extLst>
        </p:spPr>
      </p:pic>
      <p:sp>
        <p:nvSpPr>
          <p:cNvPr id="5" name="Título 2">
            <a:extLst>
              <a:ext uri="{FF2B5EF4-FFF2-40B4-BE49-F238E27FC236}">
                <a16:creationId xmlns:a16="http://schemas.microsoft.com/office/drawing/2014/main" id="{E5CADDE7-4303-4545-B2FF-5C69C8C1668B}"/>
              </a:ext>
            </a:extLst>
          </p:cNvPr>
          <p:cNvSpPr txBox="1">
            <a:spLocks/>
          </p:cNvSpPr>
          <p:nvPr/>
        </p:nvSpPr>
        <p:spPr>
          <a:xfrm>
            <a:off x="721464" y="929332"/>
            <a:ext cx="10515600" cy="617363"/>
          </a:xfrm>
          <a:prstGeom prst="rect">
            <a:avLst/>
          </a:prstGeom>
        </p:spPr>
        <p:txBody>
          <a:bodyPr vert="horz" lIns="91440" tIns="45720" rIns="91440" bIns="45720" rtlCol="0" anchor="ctr">
            <a:normAutofit/>
          </a:bodyPr>
          <a:lstStyle>
            <a:lvl1pPr algn="l" defTabSz="914400" rtl="0" eaLnBrk="1" latinLnBrk="0" hangingPunct="1">
              <a:lnSpc>
                <a:spcPct val="100000"/>
              </a:lnSpc>
              <a:spcBef>
                <a:spcPct val="0"/>
              </a:spcBef>
              <a:buNone/>
              <a:defRPr sz="2400" b="1" kern="1200">
                <a:solidFill>
                  <a:srgbClr val="CB333B"/>
                </a:solidFill>
                <a:latin typeface="Adelle" panose="02000503060000020004" pitchFamily="2" charset="0"/>
                <a:ea typeface="+mj-ea"/>
                <a:cs typeface="+mj-cs"/>
              </a:defRPr>
            </a:lvl1pPr>
          </a:lstStyle>
          <a:p>
            <a:r>
              <a:rPr lang="es-ES" dirty="0"/>
              <a:t>CONCLUSIONES</a:t>
            </a:r>
          </a:p>
        </p:txBody>
      </p:sp>
      <p:sp>
        <p:nvSpPr>
          <p:cNvPr id="7" name="CuadroTexto 6">
            <a:extLst>
              <a:ext uri="{FF2B5EF4-FFF2-40B4-BE49-F238E27FC236}">
                <a16:creationId xmlns:a16="http://schemas.microsoft.com/office/drawing/2014/main" id="{F1FF4CAF-B543-44BB-907C-04DA9964A837}"/>
              </a:ext>
            </a:extLst>
          </p:cNvPr>
          <p:cNvSpPr txBox="1"/>
          <p:nvPr/>
        </p:nvSpPr>
        <p:spPr>
          <a:xfrm>
            <a:off x="631368" y="1755434"/>
            <a:ext cx="7509563" cy="4832092"/>
          </a:xfrm>
          <a:prstGeom prst="rect">
            <a:avLst/>
          </a:prstGeom>
          <a:noFill/>
        </p:spPr>
        <p:txBody>
          <a:bodyPr wrap="square" rtlCol="0">
            <a:spAutoFit/>
          </a:bodyPr>
          <a:lstStyle/>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PL es una mujer insegura, con </a:t>
            </a:r>
            <a:r>
              <a:rPr lang="es-ES" sz="1400" b="1" u="sng" dirty="0">
                <a:latin typeface="Calibri Light" panose="020F0302020204030204" pitchFamily="34" charset="0"/>
                <a:cs typeface="Calibri Light" panose="020F0302020204030204" pitchFamily="34" charset="0"/>
              </a:rPr>
              <a:t>poca capacidad de liderazgo </a:t>
            </a:r>
            <a:r>
              <a:rPr lang="es-ES" sz="1400" dirty="0">
                <a:latin typeface="Calibri Light" panose="020F0302020204030204" pitchFamily="34" charset="0"/>
                <a:cs typeface="Calibri Light" panose="020F0302020204030204" pitchFamily="34" charset="0"/>
              </a:rPr>
              <a:t>y prescripción a nivel interno. Duda mucho y tiene limitado poder de decisión. No obstante, es amable en el trato y no tiene enemistades a nivel interno. </a:t>
            </a:r>
          </a:p>
          <a:p>
            <a:pPr marL="171450" indent="-171450">
              <a:buFont typeface="Arial" panose="020B0604020202020204" pitchFamily="34" charset="0"/>
              <a:buChar char="•"/>
            </a:pPr>
            <a:endParaRPr lang="es-ES" sz="1400" dirty="0">
              <a:latin typeface="Calibri Light" panose="020F0302020204030204" pitchFamily="34" charset="0"/>
              <a:cs typeface="Calibri Light" panose="020F0302020204030204" pitchFamily="34" charset="0"/>
            </a:endParaRPr>
          </a:p>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Por ello, a pesar de que es una magnífica clienta (valora mucho la asesoría que LL&amp;C le presta actualmente y tiene un alto nivel de servicio y presupuesto), para la entrada de este nuevo proyecto sería mejor </a:t>
            </a:r>
            <a:r>
              <a:rPr lang="es-ES" sz="1400" b="1" u="sng" dirty="0">
                <a:latin typeface="Calibri Light" panose="020F0302020204030204" pitchFamily="34" charset="0"/>
                <a:cs typeface="Calibri Light" panose="020F0302020204030204" pitchFamily="34" charset="0"/>
              </a:rPr>
              <a:t>conseguir tener la interlocución directa con el equipo Legal</a:t>
            </a:r>
            <a:r>
              <a:rPr lang="es-ES" sz="1400" dirty="0">
                <a:latin typeface="Calibri Light" panose="020F0302020204030204" pitchFamily="34" charset="0"/>
                <a:cs typeface="Calibri Light" panose="020F0302020204030204" pitchFamily="34" charset="0"/>
              </a:rPr>
              <a:t>, primero, y con el equipo de Compras, después, en vez de valernos exclusivamente de su prescripción y defensa de nuestra propuesta a nivel interno. </a:t>
            </a:r>
          </a:p>
          <a:p>
            <a:pPr marL="171450" indent="-171450">
              <a:buFont typeface="Arial" panose="020B0604020202020204" pitchFamily="34" charset="0"/>
              <a:buChar char="•"/>
            </a:pPr>
            <a:endParaRPr lang="es-ES" sz="1400" dirty="0">
              <a:latin typeface="Calibri Light" panose="020F0302020204030204" pitchFamily="34" charset="0"/>
              <a:cs typeface="Calibri Light" panose="020F0302020204030204" pitchFamily="34" charset="0"/>
            </a:endParaRPr>
          </a:p>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Así, deberemos hacer una </a:t>
            </a:r>
            <a:r>
              <a:rPr lang="es-ES" sz="1400" b="1" u="sng" dirty="0">
                <a:latin typeface="Calibri Light" panose="020F0302020204030204" pitchFamily="34" charset="0"/>
                <a:cs typeface="Calibri Light" panose="020F0302020204030204" pitchFamily="34" charset="0"/>
              </a:rPr>
              <a:t>propuesta mucho más enfocada </a:t>
            </a:r>
            <a:r>
              <a:rPr lang="es-ES" sz="1400" dirty="0">
                <a:latin typeface="Calibri Light" panose="020F0302020204030204" pitchFamily="34" charset="0"/>
                <a:cs typeface="Calibri Light" panose="020F0302020204030204" pitchFamily="34" charset="0"/>
              </a:rPr>
              <a:t>a términos y parámetros entendibles para un </a:t>
            </a:r>
            <a:r>
              <a:rPr lang="es-ES" sz="1400" b="1" u="sng" dirty="0">
                <a:latin typeface="Calibri Light" panose="020F0302020204030204" pitchFamily="34" charset="0"/>
                <a:cs typeface="Calibri Light" panose="020F0302020204030204" pitchFamily="34" charset="0"/>
              </a:rPr>
              <a:t>equipo de abogados/juristas</a:t>
            </a:r>
            <a:r>
              <a:rPr lang="es-ES" sz="1400" b="1" dirty="0">
                <a:latin typeface="Calibri Light" panose="020F0302020204030204" pitchFamily="34" charset="0"/>
                <a:cs typeface="Calibri Light" panose="020F0302020204030204" pitchFamily="34" charset="0"/>
              </a:rPr>
              <a:t> </a:t>
            </a:r>
            <a:r>
              <a:rPr lang="es-ES" sz="1400" dirty="0">
                <a:latin typeface="Calibri Light" panose="020F0302020204030204" pitchFamily="34" charset="0"/>
                <a:cs typeface="Calibri Light" panose="020F0302020204030204" pitchFamily="34" charset="0"/>
              </a:rPr>
              <a:t>(formalismos, </a:t>
            </a:r>
            <a:r>
              <a:rPr lang="es-ES" sz="1400" i="1" dirty="0" err="1">
                <a:latin typeface="Calibri Light" panose="020F0302020204030204" pitchFamily="34" charset="0"/>
                <a:cs typeface="Calibri Light" panose="020F0302020204030204" pitchFamily="34" charset="0"/>
              </a:rPr>
              <a:t>wording</a:t>
            </a:r>
            <a:r>
              <a:rPr lang="es-ES" sz="1400" dirty="0">
                <a:latin typeface="Calibri Light" panose="020F0302020204030204" pitchFamily="34" charset="0"/>
                <a:cs typeface="Calibri Light" panose="020F0302020204030204" pitchFamily="34" charset="0"/>
              </a:rPr>
              <a:t>, objetivos, hitos procesales, etc.).</a:t>
            </a:r>
          </a:p>
          <a:p>
            <a:pPr marL="171450" indent="-171450">
              <a:buFont typeface="Arial" panose="020B0604020202020204" pitchFamily="34" charset="0"/>
              <a:buChar char="•"/>
            </a:pPr>
            <a:endParaRPr lang="es-ES" sz="1400" dirty="0">
              <a:latin typeface="Calibri Light" panose="020F0302020204030204" pitchFamily="34" charset="0"/>
              <a:cs typeface="Calibri Light" panose="020F0302020204030204" pitchFamily="34" charset="0"/>
            </a:endParaRPr>
          </a:p>
          <a:p>
            <a:pPr marL="171450" indent="-171450">
              <a:buFont typeface="Arial" panose="020B0604020202020204" pitchFamily="34" charset="0"/>
              <a:buChar char="•"/>
            </a:pPr>
            <a:r>
              <a:rPr lang="es-ES" sz="1400" dirty="0">
                <a:latin typeface="Calibri Light" panose="020F0302020204030204" pitchFamily="34" charset="0"/>
                <a:cs typeface="Calibri Light" panose="020F0302020204030204" pitchFamily="34" charset="0"/>
              </a:rPr>
              <a:t>Además, podemos </a:t>
            </a:r>
            <a:r>
              <a:rPr lang="es-ES" sz="1400" b="1" u="sng" dirty="0">
                <a:latin typeface="Calibri Light" panose="020F0302020204030204" pitchFamily="34" charset="0"/>
                <a:cs typeface="Calibri Light" panose="020F0302020204030204" pitchFamily="34" charset="0"/>
              </a:rPr>
              <a:t>aprovechar la urgencia </a:t>
            </a:r>
            <a:r>
              <a:rPr lang="es-ES" sz="1400" dirty="0">
                <a:latin typeface="Calibri Light" panose="020F0302020204030204" pitchFamily="34" charset="0"/>
                <a:cs typeface="Calibri Light" panose="020F0302020204030204" pitchFamily="34" charset="0"/>
              </a:rPr>
              <a:t>que nos piden a nuestro favor para que el proceso de paso por Compras no suponga un impedimento a que el Proyecto salga adelante, aprovechando dos aspectos de la coyuntura:</a:t>
            </a:r>
          </a:p>
          <a:p>
            <a:pPr marL="800100" lvl="1" indent="-342900">
              <a:buFont typeface="+mj-lt"/>
              <a:buAutoNum type="arabicPeriod"/>
            </a:pPr>
            <a:r>
              <a:rPr lang="es-ES" sz="1400" dirty="0">
                <a:latin typeface="Calibri Light" panose="020F0302020204030204" pitchFamily="34" charset="0"/>
                <a:cs typeface="Calibri Light" panose="020F0302020204030204" pitchFamily="34" charset="0"/>
              </a:rPr>
              <a:t>El tema es confidencial y Compras no va a tener detalle de la complejidad del asunto (no va a poder discutir de detalles o necesidad de ciertos servicios), y;</a:t>
            </a:r>
          </a:p>
          <a:p>
            <a:pPr marL="800100" lvl="1" indent="-342900">
              <a:buFont typeface="+mj-lt"/>
              <a:buAutoNum type="arabicPeriod"/>
            </a:pPr>
            <a:r>
              <a:rPr lang="es-ES" sz="1400" dirty="0">
                <a:latin typeface="Calibri Light" panose="020F0302020204030204" pitchFamily="34" charset="0"/>
                <a:cs typeface="Calibri Light" panose="020F0302020204030204" pitchFamily="34" charset="0"/>
              </a:rPr>
              <a:t>Empezar a trabajar y a enviar documentos lo antes posible para argumentar ante Compras, llegado el momento, que el Proyecto ya está en marcha (dificultando que lo rechacen si ya teníamos además el ok de los departamentos de </a:t>
            </a:r>
            <a:r>
              <a:rPr lang="es-ES" sz="1400" dirty="0" err="1">
                <a:latin typeface="Calibri Light" panose="020F0302020204030204" pitchFamily="34" charset="0"/>
                <a:cs typeface="Calibri Light" panose="020F0302020204030204" pitchFamily="34" charset="0"/>
              </a:rPr>
              <a:t>Com</a:t>
            </a:r>
            <a:r>
              <a:rPr lang="es-ES" sz="1400" dirty="0">
                <a:latin typeface="Calibri Light" panose="020F0302020204030204" pitchFamily="34" charset="0"/>
                <a:cs typeface="Calibri Light" panose="020F0302020204030204" pitchFamily="34" charset="0"/>
              </a:rPr>
              <a:t> y Legal). Dado que ya son clientes y conocemos su buena trayectoria de pago es un riesgo que merece la pena correr. </a:t>
            </a:r>
          </a:p>
        </p:txBody>
      </p:sp>
      <p:pic>
        <p:nvPicPr>
          <p:cNvPr id="1026" name="Picture 2" descr="Imagen relacionada">
            <a:extLst>
              <a:ext uri="{FF2B5EF4-FFF2-40B4-BE49-F238E27FC236}">
                <a16:creationId xmlns:a16="http://schemas.microsoft.com/office/drawing/2014/main" id="{BFFE23E9-DE02-4E05-86A7-95C142A422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85316" y="2436396"/>
            <a:ext cx="2857500" cy="285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00322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esultado de imagen de esic">
            <a:extLst>
              <a:ext uri="{FF2B5EF4-FFF2-40B4-BE49-F238E27FC236}">
                <a16:creationId xmlns:a16="http://schemas.microsoft.com/office/drawing/2014/main" id="{36ED6895-6685-4F06-ADD7-84BB7FDA2D90}"/>
              </a:ext>
            </a:extLst>
          </p:cNvPr>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foregroundMark x1="62750" y1="37000" x2="49750" y2="42000"/>
                        <a14:foregroundMark x1="71500" y1="38750" x2="71500" y2="60250"/>
                        <a14:foregroundMark x1="89500" y1="38750" x2="78250" y2="50750"/>
                        <a14:foregroundMark x1="4750" y1="63000" x2="93000" y2="63750"/>
                        <a14:backgroundMark x1="84250" y1="41250" x2="86000" y2="40500"/>
                        <a14:backgroundMark x1="59250" y1="43000" x2="65250" y2="44750"/>
                      </a14:backgroundRemoval>
                    </a14:imgEffect>
                  </a14:imgLayer>
                </a14:imgProps>
              </a:ext>
              <a:ext uri="{28A0092B-C50C-407E-A947-70E740481C1C}">
                <a14:useLocalDpi xmlns:a14="http://schemas.microsoft.com/office/drawing/2010/main" val="0"/>
              </a:ext>
            </a:extLst>
          </a:blip>
          <a:srcRect/>
          <a:stretch>
            <a:fillRect/>
          </a:stretch>
        </p:blipFill>
        <p:spPr bwMode="auto">
          <a:xfrm>
            <a:off x="10538794" y="39631"/>
            <a:ext cx="1056433" cy="10564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2530035"/>
      </p:ext>
    </p:extLst>
  </p:cSld>
  <p:clrMapOvr>
    <a:masterClrMapping/>
  </p:clrMapOvr>
</p:sld>
</file>

<file path=ppt/theme/theme1.xml><?xml version="1.0" encoding="utf-8"?>
<a:theme xmlns:a="http://schemas.openxmlformats.org/drawingml/2006/main" name="Tema de Office">
  <a:themeElements>
    <a:clrScheme name="LLORENTE &amp; CUENCA">
      <a:dk1>
        <a:srgbClr val="4B4B4B"/>
      </a:dk1>
      <a:lt1>
        <a:srgbClr val="FFFFFF"/>
      </a:lt1>
      <a:dk2>
        <a:srgbClr val="CB333B"/>
      </a:dk2>
      <a:lt2>
        <a:srgbClr val="A69D90"/>
      </a:lt2>
      <a:accent1>
        <a:srgbClr val="7FA9AE"/>
      </a:accent1>
      <a:accent2>
        <a:srgbClr val="A2A569"/>
      </a:accent2>
      <a:accent3>
        <a:srgbClr val="A69F88"/>
      </a:accent3>
      <a:accent4>
        <a:srgbClr val="8A8D8F"/>
      </a:accent4>
      <a:accent5>
        <a:srgbClr val="CB333B"/>
      </a:accent5>
      <a:accent6>
        <a:srgbClr val="53565A"/>
      </a:accent6>
      <a:hlink>
        <a:srgbClr val="4B4B4B"/>
      </a:hlink>
      <a:folHlink>
        <a:srgbClr val="4B4B4B"/>
      </a:folHlink>
    </a:clrScheme>
    <a:fontScheme name="LLORENTE &amp; CUENCA">
      <a:majorFont>
        <a:latin typeface="Adelle"/>
        <a:ea typeface=""/>
        <a:cs typeface=""/>
      </a:majorFont>
      <a:minorFont>
        <a:latin typeface="Adelle"/>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1" id="{0B58F8B7-C13E-47BF-B1EF-793CDBAF52EE}" vid="{D35C2DB2-39DA-4C02-A271-328E62006672}"/>
    </a:ext>
  </a:extLst>
</a:theme>
</file>

<file path=docProps/app.xml><?xml version="1.0" encoding="utf-8"?>
<Properties xmlns="http://schemas.openxmlformats.org/officeDocument/2006/extended-properties" xmlns:vt="http://schemas.openxmlformats.org/officeDocument/2006/docPropsVTypes">
  <Template>Plantilla_base_presentaciones_PPT</Template>
  <TotalTime>660</TotalTime>
  <Words>1229</Words>
  <Application>Microsoft Office PowerPoint</Application>
  <PresentationFormat>Panorámica</PresentationFormat>
  <Paragraphs>68</Paragraphs>
  <Slides>6</Slides>
  <Notes>0</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6</vt:i4>
      </vt:variant>
    </vt:vector>
  </HeadingPairs>
  <TitlesOfParts>
    <vt:vector size="14" baseType="lpstr">
      <vt:lpstr>ヒラギノ角ゴ ProN W3</vt:lpstr>
      <vt:lpstr>Arial</vt:lpstr>
      <vt:lpstr>Calibri Light</vt:lpstr>
      <vt:lpstr>Lucida Console</vt:lpstr>
      <vt:lpstr>Adelle</vt:lpstr>
      <vt:lpstr>Courier New</vt:lpstr>
      <vt:lpstr>Wingdings</vt:lpstr>
      <vt:lpstr>Tema de Office</vt:lpstr>
      <vt:lpstr>   Gestión de Empresas de Servicios Profesionales  </vt:lpstr>
      <vt:lpstr>PERFIL DE NUEVO NEGOCIO</vt:lpstr>
      <vt:lpstr>MAPA DE EMPATÍA</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Cambio modelo organizativo y área  Com. Corporativa</dc:title>
  <dc:creator>Alba García López</dc:creator>
  <cp:lastModifiedBy>Alba García López</cp:lastModifiedBy>
  <cp:revision>46</cp:revision>
  <dcterms:created xsi:type="dcterms:W3CDTF">2018-08-27T10:29:17Z</dcterms:created>
  <dcterms:modified xsi:type="dcterms:W3CDTF">2018-09-10T15:16:34Z</dcterms:modified>
</cp:coreProperties>
</file>