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80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59" r:id="rId11"/>
  </p:sldIdLst>
  <p:sldSz cx="12192000" cy="6858000"/>
  <p:notesSz cx="6858000" cy="9144000"/>
  <p:embeddedFontLst>
    <p:embeddedFont>
      <p:font typeface="Adelle" panose="02000503060000020004" pitchFamily="2" charset="0"/>
      <p:regular r:id="rId12"/>
      <p:bold r:id="rId13"/>
      <p:italic r:id="rId14"/>
      <p:boldItalic r:id="rId1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D8D8"/>
    <a:srgbClr val="53565A"/>
    <a:srgbClr val="7FA9AE"/>
    <a:srgbClr val="CB333B"/>
    <a:srgbClr val="A2A569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38.png"/><Relationship Id="rId4" Type="http://schemas.openxmlformats.org/officeDocument/2006/relationships/hyperlink" Target="https://vimeo.com/182378511/a98882915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La (R)evolución de la Comunicación y de los Asuntos Públicos</a:t>
            </a:r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De las temáticas a los territorios de conversación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09551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2" t="24807" r="12320" b="9252"/>
          <a:stretch/>
        </p:blipFill>
        <p:spPr>
          <a:xfrm>
            <a:off x="5341862" y="1682093"/>
            <a:ext cx="6800812" cy="454156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87650" y="1910161"/>
            <a:ext cx="46755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Masa </a:t>
            </a:r>
            <a:r>
              <a:rPr lang="es-ES" sz="1600" b="1" dirty="0">
                <a:solidFill>
                  <a:srgbClr val="53565A"/>
                </a:solidFill>
                <a:latin typeface="+mj-lt"/>
              </a:rPr>
              <a:t>de conversación estable, prolongada </a:t>
            </a:r>
            <a:r>
              <a:rPr lang="es-ES" sz="1600" dirty="0">
                <a:solidFill>
                  <a:srgbClr val="53565A"/>
                </a:solidFill>
                <a:latin typeface="+mj-lt"/>
              </a:rPr>
              <a:t>en el tiempo, que se dota de una </a:t>
            </a:r>
            <a:r>
              <a:rPr lang="es-ES" sz="1600" b="1" dirty="0">
                <a:solidFill>
                  <a:srgbClr val="53565A"/>
                </a:solidFill>
                <a:latin typeface="+mj-lt"/>
              </a:rPr>
              <a:t>estructura </a:t>
            </a:r>
            <a:r>
              <a:rPr lang="es-ES" sz="1600" dirty="0">
                <a:solidFill>
                  <a:srgbClr val="53565A"/>
                </a:solidFill>
                <a:latin typeface="+mj-lt"/>
              </a:rPr>
              <a:t>formada por los contenidos, las personas, y el tiempo</a:t>
            </a:r>
            <a:endParaRPr lang="es-ES" sz="1600" dirty="0">
              <a:latin typeface="+mj-lt"/>
            </a:endParaRPr>
          </a:p>
        </p:txBody>
      </p:sp>
      <p:pic>
        <p:nvPicPr>
          <p:cNvPr id="5122" name="Picture 2" descr="Resultado de imagen de telefónica elegimos to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5" y="3158184"/>
            <a:ext cx="558165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</p:spPr>
        <p:txBody>
          <a:bodyPr/>
          <a:lstStyle/>
          <a:p>
            <a:r>
              <a:rPr lang="es-ES" dirty="0" smtClean="0"/>
              <a:t>De las temáticas a los territorios de conversación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1235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734" y="4777893"/>
            <a:ext cx="1876008" cy="140700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38292" y="2513707"/>
            <a:ext cx="4076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53565A"/>
                </a:solidFill>
                <a:latin typeface="+mj-lt"/>
              </a:rPr>
              <a:t>Generar</a:t>
            </a:r>
            <a:r>
              <a:rPr lang="es-ES" i="1" dirty="0">
                <a:solidFill>
                  <a:srgbClr val="53565A"/>
                </a:solidFill>
                <a:latin typeface="+mj-lt"/>
              </a:rPr>
              <a:t> </a:t>
            </a:r>
            <a:r>
              <a:rPr lang="es-ES" i="1" dirty="0" err="1">
                <a:solidFill>
                  <a:srgbClr val="53565A"/>
                </a:solidFill>
                <a:latin typeface="+mj-lt"/>
              </a:rPr>
              <a:t>engagement</a:t>
            </a:r>
            <a:r>
              <a:rPr lang="es-ES" i="1" dirty="0">
                <a:solidFill>
                  <a:srgbClr val="53565A"/>
                </a:solidFill>
                <a:latin typeface="+mj-lt"/>
              </a:rPr>
              <a:t> 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entre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los empleados de Telefónica con la estrategia de </a:t>
            </a:r>
            <a:r>
              <a:rPr lang="es-ES" b="1" dirty="0">
                <a:solidFill>
                  <a:srgbClr val="53565A"/>
                </a:solidFill>
                <a:latin typeface="+mj-lt"/>
              </a:rPr>
              <a:t>negocio responsable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de la compañía.</a:t>
            </a:r>
            <a:endParaRPr lang="es-ES" dirty="0">
              <a:latin typeface="+mj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38292" y="1990487"/>
            <a:ext cx="18031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accent5"/>
                </a:solidFill>
                <a:latin typeface="+mj-lt"/>
              </a:rPr>
              <a:t>Objetivo</a:t>
            </a:r>
            <a:endParaRPr lang="es-ES" sz="2800" b="1" dirty="0">
              <a:solidFill>
                <a:schemeClr val="accent5"/>
              </a:solidFill>
              <a:latin typeface="+mj-lt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522134" y="4340519"/>
            <a:ext cx="24671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Territorio de conversación seleccionado</a:t>
            </a:r>
            <a:endParaRPr lang="es-ES" sz="2400" b="1" dirty="0"/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3497153" y="3465528"/>
            <a:ext cx="0" cy="77235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2547245" y="3465528"/>
            <a:ext cx="1917577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upo 7"/>
          <p:cNvGrpSpPr/>
          <p:nvPr/>
        </p:nvGrpSpPr>
        <p:grpSpPr>
          <a:xfrm>
            <a:off x="6285248" y="1595203"/>
            <a:ext cx="5825960" cy="2256503"/>
            <a:chOff x="5793425" y="1095375"/>
            <a:chExt cx="6298733" cy="2439617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93425" y="1095375"/>
              <a:ext cx="2945762" cy="2370153"/>
            </a:xfrm>
            <a:prstGeom prst="rect">
              <a:avLst/>
            </a:prstGeom>
          </p:spPr>
        </p:pic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739187" y="1143169"/>
              <a:ext cx="3352971" cy="2391823"/>
            </a:xfrm>
            <a:prstGeom prst="rect">
              <a:avLst/>
            </a:prstGeom>
          </p:spPr>
        </p:pic>
      </p:grpSp>
      <p:sp>
        <p:nvSpPr>
          <p:cNvPr id="17" name="Flecha abajo 16"/>
          <p:cNvSpPr/>
          <p:nvPr/>
        </p:nvSpPr>
        <p:spPr>
          <a:xfrm>
            <a:off x="5863867" y="1450181"/>
            <a:ext cx="348343" cy="518318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CuadroTexto 18"/>
          <p:cNvSpPr txBox="1"/>
          <p:nvPr/>
        </p:nvSpPr>
        <p:spPr>
          <a:xfrm>
            <a:off x="8680523" y="3850019"/>
            <a:ext cx="855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CB333B"/>
                </a:solidFill>
              </a:rPr>
              <a:t>a… </a:t>
            </a:r>
            <a:endParaRPr lang="es-ES" sz="2000" b="1" dirty="0">
              <a:solidFill>
                <a:srgbClr val="CB333B"/>
              </a:solidFill>
            </a:endParaRPr>
          </a:p>
        </p:txBody>
      </p:sp>
      <p:pic>
        <p:nvPicPr>
          <p:cNvPr id="4098" name="Picture 2" descr="Resultado de imagen de ipad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3074" y="4635499"/>
            <a:ext cx="2833100" cy="242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upo 20"/>
          <p:cNvGrpSpPr/>
          <p:nvPr/>
        </p:nvGrpSpPr>
        <p:grpSpPr>
          <a:xfrm>
            <a:off x="5624920" y="4403467"/>
            <a:ext cx="4800694" cy="2536914"/>
            <a:chOff x="431527" y="6157663"/>
            <a:chExt cx="4800694" cy="2536914"/>
          </a:xfrm>
        </p:grpSpPr>
        <p:pic>
          <p:nvPicPr>
            <p:cNvPr id="20" name="Imagen 19"/>
            <p:cNvPicPr>
              <a:picLocks noChangeAspect="1"/>
            </p:cNvPicPr>
            <p:nvPr/>
          </p:nvPicPr>
          <p:blipFill rotWithShape="1">
            <a:blip r:embed="rId6"/>
            <a:srcRect l="6579" r="6935"/>
            <a:stretch/>
          </p:blipFill>
          <p:spPr>
            <a:xfrm>
              <a:off x="1250771" y="6221913"/>
              <a:ext cx="3219450" cy="2098520"/>
            </a:xfrm>
            <a:prstGeom prst="rect">
              <a:avLst/>
            </a:prstGeom>
          </p:spPr>
        </p:pic>
        <p:pic>
          <p:nvPicPr>
            <p:cNvPr id="4100" name="Picture 4" descr="Resultado de imagen de mac 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527" y="6157663"/>
              <a:ext cx="4800694" cy="25369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3" name="Grupo 22"/>
          <p:cNvGrpSpPr/>
          <p:nvPr/>
        </p:nvGrpSpPr>
        <p:grpSpPr>
          <a:xfrm>
            <a:off x="767350" y="4417513"/>
            <a:ext cx="1460879" cy="1867251"/>
            <a:chOff x="2001516" y="2296148"/>
            <a:chExt cx="3748174" cy="4790803"/>
          </a:xfrm>
        </p:grpSpPr>
        <p:pic>
          <p:nvPicPr>
            <p:cNvPr id="25" name="Imagen 24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269" t="4445" r="4676" b="85138"/>
            <a:stretch/>
          </p:blipFill>
          <p:spPr>
            <a:xfrm>
              <a:off x="2320314" y="2296148"/>
              <a:ext cx="2754730" cy="734284"/>
            </a:xfrm>
            <a:prstGeom prst="rect">
              <a:avLst/>
            </a:prstGeom>
          </p:spPr>
        </p:pic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1516" y="3361025"/>
              <a:ext cx="3748174" cy="3725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</p:spPr>
        <p:txBody>
          <a:bodyPr/>
          <a:lstStyle/>
          <a:p>
            <a:r>
              <a:rPr lang="es-ES" dirty="0"/>
              <a:t>El caso de Play to </a:t>
            </a:r>
            <a:r>
              <a:rPr lang="es-ES" dirty="0" err="1" smtClean="0"/>
              <a:t>Move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1944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2" t="24807" r="63747" b="62249"/>
          <a:stretch/>
        </p:blipFill>
        <p:spPr>
          <a:xfrm>
            <a:off x="6240068" y="1537665"/>
            <a:ext cx="1525414" cy="65436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El caso de Play to </a:t>
            </a:r>
            <a:r>
              <a:rPr lang="es-ES" dirty="0" err="1" smtClean="0"/>
              <a:t>Move</a:t>
            </a:r>
            <a:r>
              <a:rPr lang="es-ES" dirty="0" smtClean="0"/>
              <a:t> – Contenidos, personas y tiempo</a:t>
            </a:r>
            <a:endParaRPr lang="es-ES" dirty="0"/>
          </a:p>
        </p:txBody>
      </p:sp>
      <p:sp>
        <p:nvSpPr>
          <p:cNvPr id="9" name="Rectángulo 8"/>
          <p:cNvSpPr/>
          <p:nvPr/>
        </p:nvSpPr>
        <p:spPr>
          <a:xfrm>
            <a:off x="740637" y="1737848"/>
            <a:ext cx="54994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53565A"/>
                </a:solidFill>
                <a:latin typeface="+mj-lt"/>
              </a:rPr>
              <a:t>Contenidos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Juego “Play to </a:t>
            </a:r>
            <a:r>
              <a:rPr lang="es-ES" dirty="0" err="1" smtClean="0">
                <a:solidFill>
                  <a:srgbClr val="53565A"/>
                </a:solidFill>
                <a:latin typeface="+mj-lt"/>
              </a:rPr>
              <a:t>Move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Brand Film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Piezas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audiovisuales de 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promoción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Narración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en directo del viaje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Historias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con técnicas de periodismo de 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marca</a:t>
            </a:r>
            <a:endParaRPr lang="es-ES" dirty="0">
              <a:solidFill>
                <a:srgbClr val="53565A"/>
              </a:solidFill>
              <a:latin typeface="+mj-lt"/>
            </a:endParaRPr>
          </a:p>
          <a:p>
            <a:r>
              <a:rPr lang="es-ES" b="1" dirty="0" smtClean="0">
                <a:solidFill>
                  <a:srgbClr val="53565A"/>
                </a:solidFill>
                <a:latin typeface="+mj-lt"/>
              </a:rPr>
              <a:t>Personas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Empleados de telefónica</a:t>
            </a:r>
          </a:p>
          <a:p>
            <a:r>
              <a:rPr lang="es-ES" b="1" dirty="0" smtClean="0">
                <a:solidFill>
                  <a:srgbClr val="53565A"/>
                </a:solidFill>
                <a:latin typeface="+mj-lt"/>
              </a:rPr>
              <a:t>Tiempo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1 año y medio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03" t="24807" r="12320" b="61978"/>
          <a:stretch/>
        </p:blipFill>
        <p:spPr>
          <a:xfrm>
            <a:off x="9845336" y="1537665"/>
            <a:ext cx="1690338" cy="668044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8334892" y="3447874"/>
            <a:ext cx="908002" cy="1362690"/>
            <a:chOff x="8334892" y="3972411"/>
            <a:chExt cx="908002" cy="1362690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281" t="66697" r="45973" b="9252"/>
            <a:stretch/>
          </p:blipFill>
          <p:spPr>
            <a:xfrm>
              <a:off x="8460419" y="4119239"/>
              <a:ext cx="656948" cy="1215862"/>
            </a:xfrm>
            <a:prstGeom prst="rect">
              <a:avLst/>
            </a:prstGeom>
          </p:spPr>
        </p:pic>
        <p:sp>
          <p:nvSpPr>
            <p:cNvPr id="4" name="Rectángulo 3"/>
            <p:cNvSpPr/>
            <p:nvPr/>
          </p:nvSpPr>
          <p:spPr>
            <a:xfrm>
              <a:off x="8334892" y="3988278"/>
              <a:ext cx="251054" cy="2219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Rectángulo 9"/>
            <p:cNvSpPr/>
            <p:nvPr/>
          </p:nvSpPr>
          <p:spPr>
            <a:xfrm>
              <a:off x="8991840" y="3972411"/>
              <a:ext cx="251054" cy="2219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" name="Grupo 10"/>
          <p:cNvGrpSpPr/>
          <p:nvPr/>
        </p:nvGrpSpPr>
        <p:grpSpPr>
          <a:xfrm>
            <a:off x="6184900" y="5345240"/>
            <a:ext cx="6096000" cy="1447161"/>
            <a:chOff x="7578271" y="1386851"/>
            <a:chExt cx="8119913" cy="1927628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06694" y="1396477"/>
              <a:ext cx="2516253" cy="1887190"/>
            </a:xfrm>
            <a:prstGeom prst="rect">
              <a:avLst/>
            </a:prstGeom>
          </p:spPr>
        </p:pic>
        <p:pic>
          <p:nvPicPr>
            <p:cNvPr id="15" name="Imagen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78478" y="1411999"/>
              <a:ext cx="2519706" cy="1889780"/>
            </a:xfrm>
            <a:prstGeom prst="rect">
              <a:avLst/>
            </a:prstGeom>
          </p:spPr>
        </p:pic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8271" y="1386851"/>
              <a:ext cx="2570171" cy="1927628"/>
            </a:xfrm>
            <a:prstGeom prst="rect">
              <a:avLst/>
            </a:prstGeom>
          </p:spPr>
        </p:pic>
      </p:grp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6"/>
          <a:srcRect l="5229" r="2876"/>
          <a:stretch/>
        </p:blipFill>
        <p:spPr>
          <a:xfrm>
            <a:off x="0" y="4896373"/>
            <a:ext cx="3124200" cy="189935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380" y="4898876"/>
            <a:ext cx="2840288" cy="189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46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de Play to </a:t>
            </a:r>
            <a:r>
              <a:rPr lang="es-ES" dirty="0" err="1" smtClean="0"/>
              <a:t>Move</a:t>
            </a:r>
            <a:r>
              <a:rPr lang="es-ES" dirty="0" smtClean="0"/>
              <a:t> – Formatos y canales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5560381" y="1440766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53565A"/>
                </a:solidFill>
                <a:latin typeface="+mj-lt"/>
              </a:rPr>
              <a:t>Canales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 smtClean="0">
                <a:solidFill>
                  <a:srgbClr val="53565A"/>
                </a:solidFill>
                <a:latin typeface="+mj-lt"/>
              </a:rPr>
              <a:t>Yammer</a:t>
            </a:r>
            <a:endParaRPr lang="es-ES" dirty="0" smtClean="0">
              <a:solidFill>
                <a:srgbClr val="53565A"/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Encuentros presenciales/eventos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rgbClr val="53565A"/>
                </a:solidFill>
                <a:latin typeface="+mj-lt"/>
              </a:rPr>
              <a:t>N</a:t>
            </a:r>
            <a:r>
              <a:rPr lang="es-ES" dirty="0" err="1" smtClean="0">
                <a:solidFill>
                  <a:srgbClr val="53565A"/>
                </a:solidFill>
                <a:latin typeface="+mj-lt"/>
              </a:rPr>
              <a:t>ewsletters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de 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comunicación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rgbClr val="53565A"/>
                </a:solidFill>
                <a:latin typeface="+mj-lt"/>
              </a:rPr>
              <a:t>S</a:t>
            </a:r>
            <a:r>
              <a:rPr lang="es-ES" dirty="0" err="1" smtClean="0">
                <a:solidFill>
                  <a:srgbClr val="53565A"/>
                </a:solidFill>
                <a:latin typeface="+mj-lt"/>
              </a:rPr>
              <a:t>ite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del 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proyecto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App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desarrollada para el juego. </a:t>
            </a:r>
            <a:endParaRPr lang="es-ES" dirty="0" smtClean="0">
              <a:solidFill>
                <a:srgbClr val="53565A"/>
              </a:solidFill>
              <a:latin typeface="+mj-lt"/>
            </a:endParaRPr>
          </a:p>
          <a:p>
            <a:endParaRPr lang="es-ES" dirty="0" smtClean="0">
              <a:solidFill>
                <a:srgbClr val="53565A"/>
              </a:solidFill>
              <a:latin typeface="+mj-lt"/>
            </a:endParaRPr>
          </a:p>
          <a:p>
            <a:r>
              <a:rPr lang="es-ES" b="1" dirty="0" smtClean="0">
                <a:solidFill>
                  <a:srgbClr val="53565A"/>
                </a:solidFill>
                <a:latin typeface="+mj-lt"/>
              </a:rPr>
              <a:t>Formatos, 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se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trabajó con interactivos en el caso del juego, audiovisuales en el de la película y los vídeos, artículos, </a:t>
            </a:r>
            <a:r>
              <a:rPr lang="es-ES" dirty="0" err="1">
                <a:solidFill>
                  <a:srgbClr val="53565A"/>
                </a:solidFill>
                <a:latin typeface="+mj-lt"/>
              </a:rPr>
              <a:t>microretos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, cartelería y otros.  </a:t>
            </a:r>
            <a:endParaRPr lang="es-ES" dirty="0">
              <a:latin typeface="+mj-lt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721464" y="1840409"/>
            <a:ext cx="4387049" cy="4404054"/>
            <a:chOff x="721464" y="1840409"/>
            <a:chExt cx="4387049" cy="4404054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92" t="23428" r="43074" b="8475"/>
            <a:stretch/>
          </p:blipFill>
          <p:spPr>
            <a:xfrm>
              <a:off x="721464" y="1840409"/>
              <a:ext cx="3935181" cy="4404054"/>
            </a:xfrm>
            <a:prstGeom prst="rect">
              <a:avLst/>
            </a:prstGeom>
          </p:spPr>
        </p:pic>
        <p:sp>
          <p:nvSpPr>
            <p:cNvPr id="6" name="Rectángulo 5"/>
            <p:cNvSpPr/>
            <p:nvPr/>
          </p:nvSpPr>
          <p:spPr>
            <a:xfrm>
              <a:off x="3297468" y="2210541"/>
              <a:ext cx="1811045" cy="13227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344"/>
          <a:stretch/>
        </p:blipFill>
        <p:spPr bwMode="auto">
          <a:xfrm>
            <a:off x="5979264" y="4362834"/>
            <a:ext cx="2243571" cy="24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473" y="4508532"/>
            <a:ext cx="3276552" cy="218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95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El caso de Play to </a:t>
            </a:r>
            <a:r>
              <a:rPr lang="es-ES" dirty="0" err="1" smtClean="0"/>
              <a:t>Move</a:t>
            </a:r>
            <a:r>
              <a:rPr lang="es-ES" dirty="0" smtClean="0"/>
              <a:t> - Agenda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t="23464" r="12572" b="59851"/>
          <a:stretch/>
        </p:blipFill>
        <p:spPr>
          <a:xfrm>
            <a:off x="238864" y="2910707"/>
            <a:ext cx="6976872" cy="114410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79300" y="442101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 smtClean="0">
                <a:solidFill>
                  <a:srgbClr val="53565A"/>
                </a:solidFill>
                <a:latin typeface="+mj-lt"/>
              </a:rPr>
              <a:t>Agenda propia </a:t>
            </a:r>
            <a:r>
              <a:rPr lang="es-ES" b="1" dirty="0">
                <a:solidFill>
                  <a:srgbClr val="53565A"/>
                </a:solidFill>
                <a:latin typeface="+mj-lt"/>
              </a:rPr>
              <a:t>del territorio </a:t>
            </a:r>
            <a:r>
              <a:rPr lang="es-ES" b="1" dirty="0" smtClean="0">
                <a:solidFill>
                  <a:srgbClr val="53565A"/>
                </a:solidFill>
                <a:latin typeface="+mj-lt"/>
              </a:rPr>
              <a:t>“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Negocio responsable”,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utilizando el relato y las historias en los propios eventos relevantes ya 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programados.</a:t>
            </a:r>
          </a:p>
          <a:p>
            <a:endParaRPr lang="es-ES" dirty="0" smtClean="0">
              <a:solidFill>
                <a:srgbClr val="53565A"/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 smtClean="0">
                <a:solidFill>
                  <a:srgbClr val="53565A"/>
                </a:solidFill>
                <a:latin typeface="+mj-lt"/>
              </a:rPr>
              <a:t>Creación </a:t>
            </a:r>
            <a:r>
              <a:rPr lang="es-ES" b="1" dirty="0">
                <a:solidFill>
                  <a:srgbClr val="53565A"/>
                </a:solidFill>
                <a:latin typeface="+mj-lt"/>
              </a:rPr>
              <a:t>de hitos </a:t>
            </a:r>
            <a:r>
              <a:rPr lang="es-ES" b="1" dirty="0" smtClean="0">
                <a:solidFill>
                  <a:srgbClr val="53565A"/>
                </a:solidFill>
                <a:latin typeface="+mj-lt"/>
              </a:rPr>
              <a:t>propios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: presentación </a:t>
            </a:r>
            <a:r>
              <a:rPr lang="es-ES" dirty="0">
                <a:solidFill>
                  <a:srgbClr val="53565A"/>
                </a:solidFill>
                <a:latin typeface="+mj-lt"/>
              </a:rPr>
              <a:t>del Brand Film en los diferentes </a:t>
            </a:r>
            <a:r>
              <a:rPr lang="es-ES" dirty="0" err="1" smtClean="0">
                <a:solidFill>
                  <a:srgbClr val="53565A"/>
                </a:solidFill>
                <a:latin typeface="+mj-lt"/>
              </a:rPr>
              <a:t>países.ade</a:t>
            </a:r>
            <a:endParaRPr lang="es-ES" dirty="0" smtClean="0">
              <a:solidFill>
                <a:srgbClr val="53565A"/>
              </a:solidFill>
              <a:latin typeface="+mj-lt"/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7215736" y="209549"/>
            <a:ext cx="4863477" cy="4686055"/>
            <a:chOff x="2371473" y="-1204987"/>
            <a:chExt cx="7426913" cy="7155975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1473" y="-1204987"/>
              <a:ext cx="3549122" cy="2661842"/>
            </a:xfrm>
            <a:prstGeom prst="rect">
              <a:avLst/>
            </a:prstGeom>
          </p:spPr>
        </p:pic>
        <p:pic>
          <p:nvPicPr>
            <p:cNvPr id="15" name="Imagen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0377" y="-1204987"/>
              <a:ext cx="3578581" cy="2683935"/>
            </a:xfrm>
            <a:prstGeom prst="rect">
              <a:avLst/>
            </a:prstGeom>
          </p:spPr>
        </p:pic>
        <p:grpSp>
          <p:nvGrpSpPr>
            <p:cNvPr id="16" name="Grupo 15"/>
            <p:cNvGrpSpPr/>
            <p:nvPr/>
          </p:nvGrpSpPr>
          <p:grpSpPr>
            <a:xfrm>
              <a:off x="2371473" y="1852786"/>
              <a:ext cx="3549122" cy="4098202"/>
              <a:chOff x="9277350" y="774700"/>
              <a:chExt cx="4343400" cy="5015363"/>
            </a:xfrm>
          </p:grpSpPr>
          <p:pic>
            <p:nvPicPr>
              <p:cNvPr id="20" name="Imagen 1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277350" y="774700"/>
                <a:ext cx="4343400" cy="2429590"/>
              </a:xfrm>
              <a:prstGeom prst="rect">
                <a:avLst/>
              </a:prstGeom>
            </p:spPr>
          </p:pic>
          <p:pic>
            <p:nvPicPr>
              <p:cNvPr id="21" name="Imagen 20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277350" y="3350308"/>
                <a:ext cx="4343400" cy="2439755"/>
              </a:xfrm>
              <a:prstGeom prst="rect">
                <a:avLst/>
              </a:prstGeom>
            </p:spPr>
          </p:pic>
        </p:grpSp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210377" y="1826328"/>
              <a:ext cx="3578581" cy="2011783"/>
            </a:xfrm>
            <a:prstGeom prst="rect">
              <a:avLst/>
            </a:prstGeom>
          </p:spPr>
        </p:pic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257673" y="3952526"/>
              <a:ext cx="3540713" cy="1992113"/>
            </a:xfrm>
            <a:prstGeom prst="rect">
              <a:avLst/>
            </a:prstGeom>
          </p:spPr>
        </p:pic>
      </p:grpSp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4" t="41791" r="30167" b="20895"/>
          <a:stretch/>
        </p:blipFill>
        <p:spPr bwMode="auto">
          <a:xfrm>
            <a:off x="7973513" y="5122069"/>
            <a:ext cx="3263551" cy="1735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689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El caso de Play to </a:t>
            </a:r>
            <a:r>
              <a:rPr lang="es-ES" dirty="0" err="1" smtClean="0"/>
              <a:t>Move</a:t>
            </a:r>
            <a:r>
              <a:rPr lang="es-ES" dirty="0" smtClean="0"/>
              <a:t> - Experiencias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6362700" y="1357339"/>
            <a:ext cx="57235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 smtClean="0">
                <a:solidFill>
                  <a:srgbClr val="53565A"/>
                </a:solidFill>
                <a:latin typeface="+mj-lt"/>
              </a:rPr>
              <a:t>Divertirse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a través del juego inicial.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Empleados que pudieron convertirse en </a:t>
            </a:r>
            <a:r>
              <a:rPr lang="es-ES" b="1" dirty="0" smtClean="0">
                <a:solidFill>
                  <a:srgbClr val="53565A"/>
                </a:solidFill>
                <a:latin typeface="+mj-lt"/>
              </a:rPr>
              <a:t>embajadores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de la iniciativa y </a:t>
            </a:r>
            <a:r>
              <a:rPr lang="es-ES" b="1" dirty="0" smtClean="0">
                <a:solidFill>
                  <a:srgbClr val="53565A"/>
                </a:solidFill>
                <a:latin typeface="+mj-lt"/>
              </a:rPr>
              <a:t>viajar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a diferentes países para </a:t>
            </a:r>
            <a:r>
              <a:rPr lang="es-ES" b="1" dirty="0" smtClean="0">
                <a:solidFill>
                  <a:srgbClr val="53565A"/>
                </a:solidFill>
                <a:latin typeface="+mj-lt"/>
              </a:rPr>
              <a:t>conocer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el negocio responsable de la compañía.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53565A"/>
                </a:solidFill>
                <a:latin typeface="+mj-lt"/>
              </a:rPr>
              <a:t>Experiencia que mezclaba el </a:t>
            </a:r>
            <a:r>
              <a:rPr lang="es-ES" b="1" dirty="0" smtClean="0">
                <a:solidFill>
                  <a:srgbClr val="53565A"/>
                </a:solidFill>
                <a:latin typeface="+mj-lt"/>
              </a:rPr>
              <a:t>entretenimiento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y la </a:t>
            </a:r>
            <a:r>
              <a:rPr lang="es-ES" b="1" dirty="0" smtClean="0">
                <a:solidFill>
                  <a:srgbClr val="53565A"/>
                </a:solidFill>
                <a:latin typeface="+mj-lt"/>
              </a:rPr>
              <a:t>información</a:t>
            </a:r>
            <a:r>
              <a:rPr lang="es-ES" dirty="0" smtClean="0">
                <a:solidFill>
                  <a:srgbClr val="53565A"/>
                </a:solidFill>
                <a:latin typeface="+mj-lt"/>
              </a:rPr>
              <a:t> durante los eventos de estreno.  </a:t>
            </a:r>
            <a:endParaRPr lang="es-ES" dirty="0">
              <a:latin typeface="+mj-lt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367162" y="1655064"/>
            <a:ext cx="4420990" cy="4654296"/>
            <a:chOff x="1367162" y="1655064"/>
            <a:chExt cx="4420990" cy="4654296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033" t="23197" r="14290" b="8931"/>
            <a:stretch/>
          </p:blipFill>
          <p:spPr>
            <a:xfrm>
              <a:off x="1611858" y="1655064"/>
              <a:ext cx="4176294" cy="4654296"/>
            </a:xfrm>
            <a:prstGeom prst="rect">
              <a:avLst/>
            </a:prstGeom>
          </p:spPr>
        </p:pic>
        <p:sp>
          <p:nvSpPr>
            <p:cNvPr id="3" name="Rectángulo 2"/>
            <p:cNvSpPr/>
            <p:nvPr/>
          </p:nvSpPr>
          <p:spPr>
            <a:xfrm>
              <a:off x="1367162" y="2219418"/>
              <a:ext cx="1811045" cy="13227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95"/>
          <a:stretch/>
        </p:blipFill>
        <p:spPr>
          <a:xfrm>
            <a:off x="6460138" y="3388664"/>
            <a:ext cx="5549900" cy="334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27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5424257" y="2841299"/>
            <a:ext cx="6657245" cy="3902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s-ES" b="1" dirty="0"/>
              <a:t>Más de </a:t>
            </a:r>
            <a:r>
              <a:rPr lang="es-ES" b="1" dirty="0" smtClean="0"/>
              <a:t>4.000 </a:t>
            </a:r>
            <a:r>
              <a:rPr lang="es-ES" b="1" dirty="0"/>
              <a:t>empleados participaron en la </a:t>
            </a:r>
            <a:r>
              <a:rPr lang="es-ES" b="1" dirty="0" err="1"/>
              <a:t>gamificación</a:t>
            </a:r>
            <a:r>
              <a:rPr lang="es-ES" b="1" dirty="0"/>
              <a:t> </a:t>
            </a:r>
            <a:r>
              <a:rPr lang="es-ES" dirty="0"/>
              <a:t>inicial</a:t>
            </a:r>
          </a:p>
          <a:p>
            <a:pPr marL="285750" indent="-285750" fontAlgn="base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s-ES" b="1" dirty="0"/>
              <a:t>Más de 4.000 usuarios en el grupo de </a:t>
            </a:r>
            <a:r>
              <a:rPr lang="es-ES" b="1" dirty="0" err="1"/>
              <a:t>Yammer</a:t>
            </a:r>
            <a:r>
              <a:rPr lang="es-ES" b="1" dirty="0"/>
              <a:t> </a:t>
            </a:r>
            <a:r>
              <a:rPr lang="es-ES" dirty="0"/>
              <a:t>dedicado a este proyecto, convirtiéndolo en el </a:t>
            </a:r>
            <a:r>
              <a:rPr lang="es-ES" b="1" dirty="0"/>
              <a:t>grupo de </a:t>
            </a:r>
            <a:r>
              <a:rPr lang="es-ES" b="1" dirty="0" err="1"/>
              <a:t>Yammer</a:t>
            </a:r>
            <a:r>
              <a:rPr lang="es-ES" b="1" dirty="0"/>
              <a:t> más activo de Telefónica a nivel mundial </a:t>
            </a:r>
            <a:r>
              <a:rPr lang="es-ES" dirty="0"/>
              <a:t>durante el periodo de la </a:t>
            </a:r>
            <a:r>
              <a:rPr lang="es-ES" dirty="0" err="1"/>
              <a:t>gamificación</a:t>
            </a:r>
            <a:r>
              <a:rPr lang="es-ES" dirty="0"/>
              <a:t>.</a:t>
            </a:r>
          </a:p>
          <a:p>
            <a:pPr marL="285750" indent="-285750" fontAlgn="base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s-ES" b="1" dirty="0"/>
              <a:t>Más de 1.600 me gusta </a:t>
            </a:r>
            <a:r>
              <a:rPr lang="es-ES" dirty="0"/>
              <a:t>en publicaciones sobre el proyecto y </a:t>
            </a:r>
            <a:r>
              <a:rPr lang="es-ES" b="1" dirty="0"/>
              <a:t>1.400 comentarios</a:t>
            </a:r>
            <a:r>
              <a:rPr lang="es-ES" dirty="0"/>
              <a:t>.</a:t>
            </a:r>
          </a:p>
          <a:p>
            <a:pPr marL="285750" indent="-285750" fontAlgn="base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s-ES" b="1" dirty="0"/>
              <a:t>Más de 3.600 interacciones con empleados</a:t>
            </a:r>
            <a:r>
              <a:rPr lang="es-ES" dirty="0"/>
              <a:t>, de las cuales el </a:t>
            </a:r>
            <a:r>
              <a:rPr lang="es-ES" b="1" dirty="0" smtClean="0"/>
              <a:t>85</a:t>
            </a:r>
            <a:r>
              <a:rPr lang="es-ES" b="1" dirty="0"/>
              <a:t>% fueron positivas</a:t>
            </a:r>
            <a:r>
              <a:rPr lang="es-ES" dirty="0"/>
              <a:t>.</a:t>
            </a:r>
          </a:p>
          <a:p>
            <a:pPr marL="285750" indent="-285750" fontAlgn="base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s-ES" b="1" dirty="0" smtClean="0"/>
              <a:t>Aplicación del relato a otros </a:t>
            </a:r>
            <a:r>
              <a:rPr lang="es-ES" b="1" dirty="0"/>
              <a:t>proyectos de la </a:t>
            </a:r>
            <a:r>
              <a:rPr lang="es-ES" b="1" dirty="0" smtClean="0"/>
              <a:t>compañía </a:t>
            </a:r>
            <a:r>
              <a:rPr lang="es-ES" b="1" dirty="0"/>
              <a:t>como la Telefónica </a:t>
            </a:r>
            <a:r>
              <a:rPr lang="es-ES" b="1" dirty="0" err="1"/>
              <a:t>Leadership</a:t>
            </a:r>
            <a:r>
              <a:rPr lang="es-ES" b="1" dirty="0"/>
              <a:t> </a:t>
            </a:r>
            <a:r>
              <a:rPr lang="es-ES" b="1" dirty="0" err="1"/>
              <a:t>Conference</a:t>
            </a:r>
            <a:r>
              <a:rPr lang="es-ES" b="1" dirty="0"/>
              <a:t>.</a:t>
            </a:r>
          </a:p>
          <a:p>
            <a:pPr marL="285750" indent="-285750" fontAlgn="base">
              <a:lnSpc>
                <a:spcPts val="2300"/>
              </a:lnSpc>
              <a:buFont typeface="Arial" panose="020B0604020202020204" pitchFamily="34" charset="0"/>
              <a:buChar char="•"/>
            </a:pPr>
            <a:r>
              <a:rPr lang="es-ES" b="1" dirty="0" smtClean="0"/>
              <a:t>Telefónica sigue trabajando este </a:t>
            </a:r>
            <a:r>
              <a:rPr lang="es-ES" b="1" dirty="0"/>
              <a:t>relato </a:t>
            </a:r>
            <a:r>
              <a:rPr lang="es-ES" b="1" dirty="0" smtClean="0"/>
              <a:t>en </a:t>
            </a:r>
            <a:r>
              <a:rPr lang="es-ES" b="1" dirty="0"/>
              <a:t>el futuro.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721464" y="803192"/>
            <a:ext cx="10515600" cy="617363"/>
          </a:xfrm>
        </p:spPr>
        <p:txBody>
          <a:bodyPr/>
          <a:lstStyle/>
          <a:p>
            <a:r>
              <a:rPr lang="es-ES" dirty="0"/>
              <a:t>El caso de Play to </a:t>
            </a:r>
            <a:r>
              <a:rPr lang="es-ES" dirty="0" err="1" smtClean="0"/>
              <a:t>Move</a:t>
            </a:r>
            <a:r>
              <a:rPr lang="es-ES" dirty="0" smtClean="0"/>
              <a:t> - Resultados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4" y="3239564"/>
            <a:ext cx="5256416" cy="350427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4184" y="204012"/>
            <a:ext cx="3397999" cy="2391342"/>
          </a:xfrm>
          <a:prstGeom prst="rect">
            <a:avLst/>
          </a:prstGeom>
        </p:spPr>
      </p:pic>
      <p:pic>
        <p:nvPicPr>
          <p:cNvPr id="7" name="Imagen 6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600" y="4419599"/>
            <a:ext cx="1144209" cy="114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90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randFilm_Trailer_002-S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194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90</TotalTime>
  <Words>386</Words>
  <Application>Microsoft Office PowerPoint</Application>
  <PresentationFormat>Panorámica</PresentationFormat>
  <Paragraphs>44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ヒラギノ角ゴ ProN W3</vt:lpstr>
      <vt:lpstr>Adelle</vt:lpstr>
      <vt:lpstr>Courier New</vt:lpstr>
      <vt:lpstr>Wingdings</vt:lpstr>
      <vt:lpstr>Tema de Office</vt:lpstr>
      <vt:lpstr>La (R)evolución de la Comunicación y de los Asuntos Públicos</vt:lpstr>
      <vt:lpstr>De las temáticas a los territorios de conversación</vt:lpstr>
      <vt:lpstr>El caso de Play to Move</vt:lpstr>
      <vt:lpstr>El caso de Play to Move – Contenidos, personas y tiempo</vt:lpstr>
      <vt:lpstr>El caso de Play to Move – Formatos y canales</vt:lpstr>
      <vt:lpstr>El caso de Play to Move - Agenda</vt:lpstr>
      <vt:lpstr>El caso de Play to Move - Experiencias</vt:lpstr>
      <vt:lpstr>El caso de Play to Move - Resultados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las temáticas a los territorios de conversación</dc:title>
  <dc:creator>Irati Isturitz</dc:creator>
  <cp:lastModifiedBy>Irati Isturitz</cp:lastModifiedBy>
  <cp:revision>8</cp:revision>
  <dcterms:created xsi:type="dcterms:W3CDTF">2017-01-04T14:55:51Z</dcterms:created>
  <dcterms:modified xsi:type="dcterms:W3CDTF">2017-01-25T09:58:33Z</dcterms:modified>
</cp:coreProperties>
</file>