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9" r:id="rId1"/>
  </p:sldMasterIdLst>
  <p:sldIdLst>
    <p:sldId id="256" r:id="rId2"/>
    <p:sldId id="257" r:id="rId3"/>
    <p:sldId id="265" r:id="rId4"/>
    <p:sldId id="258" r:id="rId5"/>
    <p:sldId id="259" r:id="rId6"/>
    <p:sldId id="260" r:id="rId7"/>
    <p:sldId id="261" r:id="rId8"/>
    <p:sldId id="263" r:id="rId9"/>
    <p:sldId id="264" r:id="rId10"/>
    <p:sldId id="266" r:id="rId11"/>
    <p:sldId id="267" r:id="rId12"/>
    <p:sldId id="268" r:id="rId13"/>
    <p:sldId id="262" r:id="rId14"/>
    <p:sldId id="272" r:id="rId15"/>
    <p:sldId id="269" r:id="rId16"/>
    <p:sldId id="271" r:id="rId17"/>
    <p:sldId id="273"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60"/>
  </p:normalViewPr>
  <p:slideViewPr>
    <p:cSldViewPr snapToGrid="0">
      <p:cViewPr>
        <p:scale>
          <a:sx n="100" d="100"/>
          <a:sy n="100" d="100"/>
        </p:scale>
        <p:origin x="738" y="3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E5CA3F5-DAEB-479F-A1E8-B61DC90DDAFA}" type="doc">
      <dgm:prSet loTypeId="urn:microsoft.com/office/officeart/2005/8/layout/process4" loCatId="list" qsTypeId="urn:microsoft.com/office/officeart/2005/8/quickstyle/3D4" qsCatId="3D" csTypeId="urn:microsoft.com/office/officeart/2005/8/colors/accent3_2" csCatId="accent3" phldr="1"/>
      <dgm:spPr/>
      <dgm:t>
        <a:bodyPr/>
        <a:lstStyle/>
        <a:p>
          <a:endParaRPr lang="es-MX"/>
        </a:p>
      </dgm:t>
    </dgm:pt>
    <dgm:pt modelId="{BB354043-3855-4ADC-8364-2C8280774334}">
      <dgm:prSet phldrT="[Texto]" custT="1"/>
      <dgm:spPr>
        <a:solidFill>
          <a:srgbClr val="595555"/>
        </a:solidFill>
      </dgm:spPr>
      <dgm:t>
        <a:bodyPr/>
        <a:lstStyle/>
        <a:p>
          <a:r>
            <a:rPr lang="es-MX" sz="1050" b="1" noProof="0" dirty="0">
              <a:latin typeface="Adelle" panose="02000503060000020004" pitchFamily="50" charset="0"/>
            </a:rPr>
            <a:t>EVOLUCIÓN</a:t>
          </a:r>
          <a:r>
            <a:rPr lang="es-MX" sz="1050" noProof="0" dirty="0">
              <a:latin typeface="Adelle" panose="02000503060000020004" pitchFamily="50" charset="0"/>
            </a:rPr>
            <a:t> de la estrategia de comunicación (personalidad identificada)</a:t>
          </a:r>
          <a:endParaRPr lang="en-US" sz="1050" noProof="0" dirty="0">
            <a:latin typeface="Adelle" panose="02000503060000020004" pitchFamily="50" charset="0"/>
          </a:endParaRPr>
        </a:p>
      </dgm:t>
    </dgm:pt>
    <dgm:pt modelId="{1B397324-794A-43FA-AC63-27D87ECCEC70}" type="parTrans" cxnId="{B484F549-23D7-41EC-B6A4-2E3B99D48C7E}">
      <dgm:prSet/>
      <dgm:spPr/>
      <dgm:t>
        <a:bodyPr/>
        <a:lstStyle/>
        <a:p>
          <a:endParaRPr lang="es-MX" sz="1000">
            <a:solidFill>
              <a:schemeClr val="bg1"/>
            </a:solidFill>
          </a:endParaRPr>
        </a:p>
      </dgm:t>
    </dgm:pt>
    <dgm:pt modelId="{E5FBE9C0-3CBD-462C-AEC5-CAA4999649F8}" type="sibTrans" cxnId="{B484F549-23D7-41EC-B6A4-2E3B99D48C7E}">
      <dgm:prSet/>
      <dgm:spPr/>
      <dgm:t>
        <a:bodyPr/>
        <a:lstStyle/>
        <a:p>
          <a:endParaRPr lang="es-MX" sz="1000">
            <a:solidFill>
              <a:schemeClr val="bg1"/>
            </a:solidFill>
          </a:endParaRPr>
        </a:p>
      </dgm:t>
    </dgm:pt>
    <dgm:pt modelId="{E364C6C0-F3D3-423C-884C-2B3F7D307026}">
      <dgm:prSet phldrT="[Texto]" custT="1"/>
      <dgm:spPr>
        <a:solidFill>
          <a:srgbClr val="595555"/>
        </a:solidFill>
      </dgm:spPr>
      <dgm:t>
        <a:bodyPr/>
        <a:lstStyle/>
        <a:p>
          <a:r>
            <a:rPr lang="es-MX" sz="1050" noProof="0" dirty="0">
              <a:latin typeface="Adelle" panose="02000503060000020004" pitchFamily="50" charset="0"/>
            </a:rPr>
            <a:t>Detección de </a:t>
          </a:r>
          <a:r>
            <a:rPr lang="es-MX" sz="1050" b="1" noProof="0" dirty="0">
              <a:latin typeface="Adelle" panose="02000503060000020004" pitchFamily="50" charset="0"/>
            </a:rPr>
            <a:t>NUEVOS ENFOQUES </a:t>
          </a:r>
          <a:r>
            <a:rPr lang="es-MX" sz="1050" noProof="0" dirty="0">
              <a:latin typeface="Adelle" panose="02000503060000020004" pitchFamily="50" charset="0"/>
            </a:rPr>
            <a:t>sobre la institución, su actividad y principales hitos</a:t>
          </a:r>
          <a:endParaRPr lang="en-US" sz="1050" noProof="0" dirty="0">
            <a:latin typeface="Adelle" panose="02000503060000020004" pitchFamily="50" charset="0"/>
          </a:endParaRPr>
        </a:p>
      </dgm:t>
    </dgm:pt>
    <dgm:pt modelId="{A014FF97-2A82-484C-8A2D-FD9451EE8C39}" type="parTrans" cxnId="{AF6D8453-6222-4317-A06D-38CD7EC98589}">
      <dgm:prSet/>
      <dgm:spPr/>
      <dgm:t>
        <a:bodyPr/>
        <a:lstStyle/>
        <a:p>
          <a:endParaRPr lang="es-MX" sz="1000">
            <a:solidFill>
              <a:schemeClr val="bg1"/>
            </a:solidFill>
          </a:endParaRPr>
        </a:p>
      </dgm:t>
    </dgm:pt>
    <dgm:pt modelId="{D3030D93-92C3-4F0B-BF46-619DC969C948}" type="sibTrans" cxnId="{AF6D8453-6222-4317-A06D-38CD7EC98589}">
      <dgm:prSet/>
      <dgm:spPr/>
      <dgm:t>
        <a:bodyPr/>
        <a:lstStyle/>
        <a:p>
          <a:endParaRPr lang="es-MX" sz="1000">
            <a:solidFill>
              <a:schemeClr val="bg1"/>
            </a:solidFill>
          </a:endParaRPr>
        </a:p>
      </dgm:t>
    </dgm:pt>
    <dgm:pt modelId="{11B8B3A8-B05B-4018-832A-40483BACB201}">
      <dgm:prSet phldrT="[Texto]" custT="1"/>
      <dgm:spPr>
        <a:solidFill>
          <a:srgbClr val="595555"/>
        </a:solidFill>
      </dgm:spPr>
      <dgm:t>
        <a:bodyPr/>
        <a:lstStyle/>
        <a:p>
          <a:pPr rtl="0"/>
          <a:r>
            <a:rPr lang="es-ES" sz="1050" b="0" i="0" dirty="0">
              <a:latin typeface="Adelle" panose="02000503060000020004" pitchFamily="50" charset="0"/>
            </a:rPr>
            <a:t>Expansión de </a:t>
          </a:r>
          <a:r>
            <a:rPr lang="es-ES" sz="1050" b="1" i="0" dirty="0">
              <a:latin typeface="Adelle" panose="02000503060000020004" pitchFamily="50" charset="0"/>
            </a:rPr>
            <a:t>COBERTURA / AUDIENCIAS</a:t>
          </a:r>
          <a:endParaRPr lang="en-US" sz="1050" b="1" noProof="0" dirty="0">
            <a:latin typeface="Adelle" panose="02000503060000020004" pitchFamily="50" charset="0"/>
          </a:endParaRPr>
        </a:p>
      </dgm:t>
    </dgm:pt>
    <dgm:pt modelId="{1295A0A0-9467-4F9E-B826-A93567F17E26}" type="parTrans" cxnId="{A624A646-DDF8-44D1-BED7-CBB23DC11FCD}">
      <dgm:prSet/>
      <dgm:spPr/>
      <dgm:t>
        <a:bodyPr/>
        <a:lstStyle/>
        <a:p>
          <a:endParaRPr lang="es-MX" sz="1000">
            <a:solidFill>
              <a:schemeClr val="bg1"/>
            </a:solidFill>
          </a:endParaRPr>
        </a:p>
      </dgm:t>
    </dgm:pt>
    <dgm:pt modelId="{954DC099-D0C8-4433-B47F-574DAB7F320E}" type="sibTrans" cxnId="{A624A646-DDF8-44D1-BED7-CBB23DC11FCD}">
      <dgm:prSet/>
      <dgm:spPr/>
      <dgm:t>
        <a:bodyPr/>
        <a:lstStyle/>
        <a:p>
          <a:endParaRPr lang="es-MX" sz="1000">
            <a:solidFill>
              <a:schemeClr val="bg1"/>
            </a:solidFill>
          </a:endParaRPr>
        </a:p>
      </dgm:t>
    </dgm:pt>
    <dgm:pt modelId="{DE6D69AD-EC70-42DC-AE84-6DE26A98541A}">
      <dgm:prSet phldrT="[Texto]" custT="1"/>
      <dgm:spPr>
        <a:solidFill>
          <a:srgbClr val="595555"/>
        </a:solidFill>
      </dgm:spPr>
      <dgm:t>
        <a:bodyPr/>
        <a:lstStyle/>
        <a:p>
          <a:r>
            <a:rPr lang="es-MX" sz="1050" noProof="0" dirty="0">
              <a:latin typeface="Adelle" panose="02000503060000020004" pitchFamily="50" charset="0"/>
            </a:rPr>
            <a:t>Generación de </a:t>
          </a:r>
          <a:r>
            <a:rPr lang="es-MX" sz="1050" b="1" noProof="0" dirty="0">
              <a:latin typeface="Adelle" panose="02000503060000020004" pitchFamily="50" charset="0"/>
            </a:rPr>
            <a:t>HISTORIAS</a:t>
          </a:r>
          <a:endParaRPr lang="en-US" sz="1050" noProof="0" dirty="0">
            <a:latin typeface="Adelle" panose="02000503060000020004" pitchFamily="50" charset="0"/>
          </a:endParaRPr>
        </a:p>
      </dgm:t>
    </dgm:pt>
    <dgm:pt modelId="{B89641D6-2B71-4BF5-BB3E-C9408E4AE832}" type="sibTrans" cxnId="{09C24BD3-129B-4D5D-A8E8-A0AE6A1CFE3C}">
      <dgm:prSet/>
      <dgm:spPr/>
      <dgm:t>
        <a:bodyPr/>
        <a:lstStyle/>
        <a:p>
          <a:endParaRPr lang="es-MX" sz="1000">
            <a:solidFill>
              <a:schemeClr val="bg1"/>
            </a:solidFill>
          </a:endParaRPr>
        </a:p>
      </dgm:t>
    </dgm:pt>
    <dgm:pt modelId="{A194D3E0-42AB-41E4-9CE4-76E0144ED00F}" type="parTrans" cxnId="{09C24BD3-129B-4D5D-A8E8-A0AE6A1CFE3C}">
      <dgm:prSet/>
      <dgm:spPr/>
      <dgm:t>
        <a:bodyPr/>
        <a:lstStyle/>
        <a:p>
          <a:endParaRPr lang="es-MX" sz="1000">
            <a:solidFill>
              <a:schemeClr val="bg1"/>
            </a:solidFill>
          </a:endParaRPr>
        </a:p>
      </dgm:t>
    </dgm:pt>
    <dgm:pt modelId="{F95E956C-02BF-478B-BDB7-42B553D7A970}" type="pres">
      <dgm:prSet presAssocID="{9E5CA3F5-DAEB-479F-A1E8-B61DC90DDAFA}" presName="Name0" presStyleCnt="0">
        <dgm:presLayoutVars>
          <dgm:dir/>
          <dgm:animLvl val="lvl"/>
          <dgm:resizeHandles val="exact"/>
        </dgm:presLayoutVars>
      </dgm:prSet>
      <dgm:spPr/>
    </dgm:pt>
    <dgm:pt modelId="{98EA2DB6-793D-43C5-A54E-B4B29B0F1AAA}" type="pres">
      <dgm:prSet presAssocID="{DE6D69AD-EC70-42DC-AE84-6DE26A98541A}" presName="boxAndChildren" presStyleCnt="0"/>
      <dgm:spPr/>
    </dgm:pt>
    <dgm:pt modelId="{7F461CC4-7999-499E-B82E-247C7B646430}" type="pres">
      <dgm:prSet presAssocID="{DE6D69AD-EC70-42DC-AE84-6DE26A98541A}" presName="parentTextBox" presStyleLbl="node1" presStyleIdx="0" presStyleCnt="4"/>
      <dgm:spPr/>
    </dgm:pt>
    <dgm:pt modelId="{02881DFD-B820-47B1-90DB-88CD9C5B4068}" type="pres">
      <dgm:prSet presAssocID="{954DC099-D0C8-4433-B47F-574DAB7F320E}" presName="sp" presStyleCnt="0"/>
      <dgm:spPr/>
    </dgm:pt>
    <dgm:pt modelId="{C246F5B2-266B-41DA-84FF-1F1699ACF852}" type="pres">
      <dgm:prSet presAssocID="{11B8B3A8-B05B-4018-832A-40483BACB201}" presName="arrowAndChildren" presStyleCnt="0"/>
      <dgm:spPr/>
    </dgm:pt>
    <dgm:pt modelId="{4FEE954B-D628-45CE-8E74-C3904C82E8F9}" type="pres">
      <dgm:prSet presAssocID="{11B8B3A8-B05B-4018-832A-40483BACB201}" presName="parentTextArrow" presStyleLbl="node1" presStyleIdx="1" presStyleCnt="4"/>
      <dgm:spPr/>
    </dgm:pt>
    <dgm:pt modelId="{8023C47B-8239-4544-B156-DDA8AB4CCF0E}" type="pres">
      <dgm:prSet presAssocID="{D3030D93-92C3-4F0B-BF46-619DC969C948}" presName="sp" presStyleCnt="0"/>
      <dgm:spPr/>
    </dgm:pt>
    <dgm:pt modelId="{A96302BF-DC69-48C1-8170-7FDE08278650}" type="pres">
      <dgm:prSet presAssocID="{E364C6C0-F3D3-423C-884C-2B3F7D307026}" presName="arrowAndChildren" presStyleCnt="0"/>
      <dgm:spPr/>
    </dgm:pt>
    <dgm:pt modelId="{5BEB8E27-5FE5-498F-A476-5775851E2D2C}" type="pres">
      <dgm:prSet presAssocID="{E364C6C0-F3D3-423C-884C-2B3F7D307026}" presName="parentTextArrow" presStyleLbl="node1" presStyleIdx="2" presStyleCnt="4"/>
      <dgm:spPr/>
    </dgm:pt>
    <dgm:pt modelId="{A45C1FA9-91B7-436C-8FE1-A5D4E48158D3}" type="pres">
      <dgm:prSet presAssocID="{E5FBE9C0-3CBD-462C-AEC5-CAA4999649F8}" presName="sp" presStyleCnt="0"/>
      <dgm:spPr/>
    </dgm:pt>
    <dgm:pt modelId="{CD918BA0-D334-45DE-8E73-04BED3EEC8A4}" type="pres">
      <dgm:prSet presAssocID="{BB354043-3855-4ADC-8364-2C8280774334}" presName="arrowAndChildren" presStyleCnt="0"/>
      <dgm:spPr/>
    </dgm:pt>
    <dgm:pt modelId="{EFB98937-8275-43D8-8EAE-4803A1C3E108}" type="pres">
      <dgm:prSet presAssocID="{BB354043-3855-4ADC-8364-2C8280774334}" presName="parentTextArrow" presStyleLbl="node1" presStyleIdx="3" presStyleCnt="4" custLinFactNeighborY="-16206"/>
      <dgm:spPr/>
    </dgm:pt>
  </dgm:ptLst>
  <dgm:cxnLst>
    <dgm:cxn modelId="{08662229-92FA-4DDC-BE17-7308CED3E0C0}" type="presOf" srcId="{BB354043-3855-4ADC-8364-2C8280774334}" destId="{EFB98937-8275-43D8-8EAE-4803A1C3E108}" srcOrd="0" destOrd="0" presId="urn:microsoft.com/office/officeart/2005/8/layout/process4"/>
    <dgm:cxn modelId="{A624A646-DDF8-44D1-BED7-CBB23DC11FCD}" srcId="{9E5CA3F5-DAEB-479F-A1E8-B61DC90DDAFA}" destId="{11B8B3A8-B05B-4018-832A-40483BACB201}" srcOrd="2" destOrd="0" parTransId="{1295A0A0-9467-4F9E-B826-A93567F17E26}" sibTransId="{954DC099-D0C8-4433-B47F-574DAB7F320E}"/>
    <dgm:cxn modelId="{B484F549-23D7-41EC-B6A4-2E3B99D48C7E}" srcId="{9E5CA3F5-DAEB-479F-A1E8-B61DC90DDAFA}" destId="{BB354043-3855-4ADC-8364-2C8280774334}" srcOrd="0" destOrd="0" parTransId="{1B397324-794A-43FA-AC63-27D87ECCEC70}" sibTransId="{E5FBE9C0-3CBD-462C-AEC5-CAA4999649F8}"/>
    <dgm:cxn modelId="{AF6D8453-6222-4317-A06D-38CD7EC98589}" srcId="{9E5CA3F5-DAEB-479F-A1E8-B61DC90DDAFA}" destId="{E364C6C0-F3D3-423C-884C-2B3F7D307026}" srcOrd="1" destOrd="0" parTransId="{A014FF97-2A82-484C-8A2D-FD9451EE8C39}" sibTransId="{D3030D93-92C3-4F0B-BF46-619DC969C948}"/>
    <dgm:cxn modelId="{DF2BEC78-D607-4E4B-8248-15F908776CDF}" type="presOf" srcId="{DE6D69AD-EC70-42DC-AE84-6DE26A98541A}" destId="{7F461CC4-7999-499E-B82E-247C7B646430}" srcOrd="0" destOrd="0" presId="urn:microsoft.com/office/officeart/2005/8/layout/process4"/>
    <dgm:cxn modelId="{7568EE79-E1EF-49B8-A3A8-7C6151E77E05}" type="presOf" srcId="{E364C6C0-F3D3-423C-884C-2B3F7D307026}" destId="{5BEB8E27-5FE5-498F-A476-5775851E2D2C}" srcOrd="0" destOrd="0" presId="urn:microsoft.com/office/officeart/2005/8/layout/process4"/>
    <dgm:cxn modelId="{6D57D4AE-2CCB-4618-91B8-3ED771EACE54}" type="presOf" srcId="{11B8B3A8-B05B-4018-832A-40483BACB201}" destId="{4FEE954B-D628-45CE-8E74-C3904C82E8F9}" srcOrd="0" destOrd="0" presId="urn:microsoft.com/office/officeart/2005/8/layout/process4"/>
    <dgm:cxn modelId="{546D43CB-95E2-4DA0-93D7-8E4E43D61216}" type="presOf" srcId="{9E5CA3F5-DAEB-479F-A1E8-B61DC90DDAFA}" destId="{F95E956C-02BF-478B-BDB7-42B553D7A970}" srcOrd="0" destOrd="0" presId="urn:microsoft.com/office/officeart/2005/8/layout/process4"/>
    <dgm:cxn modelId="{09C24BD3-129B-4D5D-A8E8-A0AE6A1CFE3C}" srcId="{9E5CA3F5-DAEB-479F-A1E8-B61DC90DDAFA}" destId="{DE6D69AD-EC70-42DC-AE84-6DE26A98541A}" srcOrd="3" destOrd="0" parTransId="{A194D3E0-42AB-41E4-9CE4-76E0144ED00F}" sibTransId="{B89641D6-2B71-4BF5-BB3E-C9408E4AE832}"/>
    <dgm:cxn modelId="{F47A4D03-BB51-4206-9F93-50CA85300BBF}" type="presParOf" srcId="{F95E956C-02BF-478B-BDB7-42B553D7A970}" destId="{98EA2DB6-793D-43C5-A54E-B4B29B0F1AAA}" srcOrd="0" destOrd="0" presId="urn:microsoft.com/office/officeart/2005/8/layout/process4"/>
    <dgm:cxn modelId="{62F78DA0-FACF-42AB-A111-88324842AB95}" type="presParOf" srcId="{98EA2DB6-793D-43C5-A54E-B4B29B0F1AAA}" destId="{7F461CC4-7999-499E-B82E-247C7B646430}" srcOrd="0" destOrd="0" presId="urn:microsoft.com/office/officeart/2005/8/layout/process4"/>
    <dgm:cxn modelId="{7614D3A8-7C11-412E-9C24-BBD4AF1AA5EF}" type="presParOf" srcId="{F95E956C-02BF-478B-BDB7-42B553D7A970}" destId="{02881DFD-B820-47B1-90DB-88CD9C5B4068}" srcOrd="1" destOrd="0" presId="urn:microsoft.com/office/officeart/2005/8/layout/process4"/>
    <dgm:cxn modelId="{095A5682-A6A5-4E43-A560-7741DB956653}" type="presParOf" srcId="{F95E956C-02BF-478B-BDB7-42B553D7A970}" destId="{C246F5B2-266B-41DA-84FF-1F1699ACF852}" srcOrd="2" destOrd="0" presId="urn:microsoft.com/office/officeart/2005/8/layout/process4"/>
    <dgm:cxn modelId="{5D63CD47-0AA7-4902-B6F0-EED0E66166E3}" type="presParOf" srcId="{C246F5B2-266B-41DA-84FF-1F1699ACF852}" destId="{4FEE954B-D628-45CE-8E74-C3904C82E8F9}" srcOrd="0" destOrd="0" presId="urn:microsoft.com/office/officeart/2005/8/layout/process4"/>
    <dgm:cxn modelId="{6AFE270D-3DE6-4982-A7CD-1508E8807646}" type="presParOf" srcId="{F95E956C-02BF-478B-BDB7-42B553D7A970}" destId="{8023C47B-8239-4544-B156-DDA8AB4CCF0E}" srcOrd="3" destOrd="0" presId="urn:microsoft.com/office/officeart/2005/8/layout/process4"/>
    <dgm:cxn modelId="{D7BBE8AB-087F-435C-AF13-58F0886AA22C}" type="presParOf" srcId="{F95E956C-02BF-478B-BDB7-42B553D7A970}" destId="{A96302BF-DC69-48C1-8170-7FDE08278650}" srcOrd="4" destOrd="0" presId="urn:microsoft.com/office/officeart/2005/8/layout/process4"/>
    <dgm:cxn modelId="{E7DBE30D-08A7-4AB1-8877-22664D95AA9A}" type="presParOf" srcId="{A96302BF-DC69-48C1-8170-7FDE08278650}" destId="{5BEB8E27-5FE5-498F-A476-5775851E2D2C}" srcOrd="0" destOrd="0" presId="urn:microsoft.com/office/officeart/2005/8/layout/process4"/>
    <dgm:cxn modelId="{59E1205F-67C0-4A26-9993-C2CDA8E4C409}" type="presParOf" srcId="{F95E956C-02BF-478B-BDB7-42B553D7A970}" destId="{A45C1FA9-91B7-436C-8FE1-A5D4E48158D3}" srcOrd="5" destOrd="0" presId="urn:microsoft.com/office/officeart/2005/8/layout/process4"/>
    <dgm:cxn modelId="{081ADBC6-A578-4017-9B25-6F0A39074C8A}" type="presParOf" srcId="{F95E956C-02BF-478B-BDB7-42B553D7A970}" destId="{CD918BA0-D334-45DE-8E73-04BED3EEC8A4}" srcOrd="6" destOrd="0" presId="urn:microsoft.com/office/officeart/2005/8/layout/process4"/>
    <dgm:cxn modelId="{578893A2-7D0D-4149-B4DF-AA633CCE49FC}" type="presParOf" srcId="{CD918BA0-D334-45DE-8E73-04BED3EEC8A4}" destId="{EFB98937-8275-43D8-8EAE-4803A1C3E108}"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461CC4-7999-499E-B82E-247C7B646430}">
      <dsp:nvSpPr>
        <dsp:cNvPr id="0" name=""/>
        <dsp:cNvSpPr/>
      </dsp:nvSpPr>
      <dsp:spPr>
        <a:xfrm>
          <a:off x="0" y="2193414"/>
          <a:ext cx="2615221" cy="479865"/>
        </a:xfrm>
        <a:prstGeom prst="rect">
          <a:avLst/>
        </a:prstGeom>
        <a:solidFill>
          <a:srgbClr val="595555"/>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66725">
            <a:lnSpc>
              <a:spcPct val="90000"/>
            </a:lnSpc>
            <a:spcBef>
              <a:spcPct val="0"/>
            </a:spcBef>
            <a:spcAft>
              <a:spcPct val="35000"/>
            </a:spcAft>
            <a:buNone/>
          </a:pPr>
          <a:r>
            <a:rPr lang="es-MX" sz="1050" kern="1200" noProof="0" dirty="0">
              <a:latin typeface="Adelle" panose="02000503060000020004" pitchFamily="50" charset="0"/>
            </a:rPr>
            <a:t>Generación de </a:t>
          </a:r>
          <a:r>
            <a:rPr lang="es-MX" sz="1050" b="1" kern="1200" noProof="0" dirty="0">
              <a:latin typeface="Adelle" panose="02000503060000020004" pitchFamily="50" charset="0"/>
            </a:rPr>
            <a:t>HISTORIAS</a:t>
          </a:r>
          <a:endParaRPr lang="en-US" sz="1050" kern="1200" noProof="0" dirty="0">
            <a:latin typeface="Adelle" panose="02000503060000020004" pitchFamily="50" charset="0"/>
          </a:endParaRPr>
        </a:p>
      </dsp:txBody>
      <dsp:txXfrm>
        <a:off x="0" y="2193414"/>
        <a:ext cx="2615221" cy="479865"/>
      </dsp:txXfrm>
    </dsp:sp>
    <dsp:sp modelId="{4FEE954B-D628-45CE-8E74-C3904C82E8F9}">
      <dsp:nvSpPr>
        <dsp:cNvPr id="0" name=""/>
        <dsp:cNvSpPr/>
      </dsp:nvSpPr>
      <dsp:spPr>
        <a:xfrm rot="10800000">
          <a:off x="0" y="1462579"/>
          <a:ext cx="2615221" cy="738033"/>
        </a:xfrm>
        <a:prstGeom prst="upArrowCallout">
          <a:avLst/>
        </a:prstGeom>
        <a:solidFill>
          <a:srgbClr val="595555"/>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66725" rtl="0">
            <a:lnSpc>
              <a:spcPct val="90000"/>
            </a:lnSpc>
            <a:spcBef>
              <a:spcPct val="0"/>
            </a:spcBef>
            <a:spcAft>
              <a:spcPct val="35000"/>
            </a:spcAft>
            <a:buNone/>
          </a:pPr>
          <a:r>
            <a:rPr lang="es-ES" sz="1050" b="0" i="0" kern="1200" dirty="0">
              <a:latin typeface="Adelle" panose="02000503060000020004" pitchFamily="50" charset="0"/>
            </a:rPr>
            <a:t>Expansión de </a:t>
          </a:r>
          <a:r>
            <a:rPr lang="es-ES" sz="1050" b="1" i="0" kern="1200" dirty="0">
              <a:latin typeface="Adelle" panose="02000503060000020004" pitchFamily="50" charset="0"/>
            </a:rPr>
            <a:t>COBERTURA / AUDIENCIAS</a:t>
          </a:r>
          <a:endParaRPr lang="en-US" sz="1050" b="1" kern="1200" noProof="0" dirty="0">
            <a:latin typeface="Adelle" panose="02000503060000020004" pitchFamily="50" charset="0"/>
          </a:endParaRPr>
        </a:p>
      </dsp:txBody>
      <dsp:txXfrm rot="10800000">
        <a:off x="0" y="1462579"/>
        <a:ext cx="2615221" cy="479552"/>
      </dsp:txXfrm>
    </dsp:sp>
    <dsp:sp modelId="{5BEB8E27-5FE5-498F-A476-5775851E2D2C}">
      <dsp:nvSpPr>
        <dsp:cNvPr id="0" name=""/>
        <dsp:cNvSpPr/>
      </dsp:nvSpPr>
      <dsp:spPr>
        <a:xfrm rot="10800000">
          <a:off x="0" y="731744"/>
          <a:ext cx="2615221" cy="738033"/>
        </a:xfrm>
        <a:prstGeom prst="upArrowCallout">
          <a:avLst/>
        </a:prstGeom>
        <a:solidFill>
          <a:srgbClr val="595555"/>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66725">
            <a:lnSpc>
              <a:spcPct val="90000"/>
            </a:lnSpc>
            <a:spcBef>
              <a:spcPct val="0"/>
            </a:spcBef>
            <a:spcAft>
              <a:spcPct val="35000"/>
            </a:spcAft>
            <a:buNone/>
          </a:pPr>
          <a:r>
            <a:rPr lang="es-MX" sz="1050" kern="1200" noProof="0" dirty="0">
              <a:latin typeface="Adelle" panose="02000503060000020004" pitchFamily="50" charset="0"/>
            </a:rPr>
            <a:t>Detección de </a:t>
          </a:r>
          <a:r>
            <a:rPr lang="es-MX" sz="1050" b="1" kern="1200" noProof="0" dirty="0">
              <a:latin typeface="Adelle" panose="02000503060000020004" pitchFamily="50" charset="0"/>
            </a:rPr>
            <a:t>NUEVOS ENFOQUES </a:t>
          </a:r>
          <a:r>
            <a:rPr lang="es-MX" sz="1050" kern="1200" noProof="0" dirty="0">
              <a:latin typeface="Adelle" panose="02000503060000020004" pitchFamily="50" charset="0"/>
            </a:rPr>
            <a:t>sobre la institución, su actividad y principales hitos</a:t>
          </a:r>
          <a:endParaRPr lang="en-US" sz="1050" kern="1200" noProof="0" dirty="0">
            <a:latin typeface="Adelle" panose="02000503060000020004" pitchFamily="50" charset="0"/>
          </a:endParaRPr>
        </a:p>
      </dsp:txBody>
      <dsp:txXfrm rot="10800000">
        <a:off x="0" y="731744"/>
        <a:ext cx="2615221" cy="479552"/>
      </dsp:txXfrm>
    </dsp:sp>
    <dsp:sp modelId="{EFB98937-8275-43D8-8EAE-4803A1C3E108}">
      <dsp:nvSpPr>
        <dsp:cNvPr id="0" name=""/>
        <dsp:cNvSpPr/>
      </dsp:nvSpPr>
      <dsp:spPr>
        <a:xfrm rot="10800000">
          <a:off x="0" y="0"/>
          <a:ext cx="2615221" cy="738033"/>
        </a:xfrm>
        <a:prstGeom prst="upArrowCallout">
          <a:avLst/>
        </a:prstGeom>
        <a:solidFill>
          <a:srgbClr val="595555"/>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66725">
            <a:lnSpc>
              <a:spcPct val="90000"/>
            </a:lnSpc>
            <a:spcBef>
              <a:spcPct val="0"/>
            </a:spcBef>
            <a:spcAft>
              <a:spcPct val="35000"/>
            </a:spcAft>
            <a:buNone/>
          </a:pPr>
          <a:r>
            <a:rPr lang="es-MX" sz="1050" b="1" kern="1200" noProof="0" dirty="0">
              <a:latin typeface="Adelle" panose="02000503060000020004" pitchFamily="50" charset="0"/>
            </a:rPr>
            <a:t>EVOLUCIÓN</a:t>
          </a:r>
          <a:r>
            <a:rPr lang="es-MX" sz="1050" kern="1200" noProof="0" dirty="0">
              <a:latin typeface="Adelle" panose="02000503060000020004" pitchFamily="50" charset="0"/>
            </a:rPr>
            <a:t> de la estrategia de comunicación (personalidad identificada)</a:t>
          </a:r>
          <a:endParaRPr lang="en-US" sz="1050" kern="1200" noProof="0" dirty="0">
            <a:latin typeface="Adelle" panose="02000503060000020004" pitchFamily="50" charset="0"/>
          </a:endParaRPr>
        </a:p>
      </dsp:txBody>
      <dsp:txXfrm rot="10800000">
        <a:off x="0" y="0"/>
        <a:ext cx="2615221" cy="479552"/>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112E0F86-7DA6-476D-A48F-6C44677324D0}" type="datetimeFigureOut">
              <a:rPr lang="es-MX" smtClean="0"/>
              <a:t>17/09/2018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F5D6AD5E-2A0B-44DE-A5A9-235381C5C893}" type="slidenum">
              <a:rPr lang="es-MX" smtClean="0"/>
              <a:t>‹Nº›</a:t>
            </a:fld>
            <a:endParaRPr lang="es-MX"/>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3340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112E0F86-7DA6-476D-A48F-6C44677324D0}" type="datetimeFigureOut">
              <a:rPr lang="es-MX" smtClean="0"/>
              <a:t>17/09/2018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F5D6AD5E-2A0B-44DE-A5A9-235381C5C893}" type="slidenum">
              <a:rPr lang="es-MX" smtClean="0"/>
              <a:t>‹Nº›</a:t>
            </a:fld>
            <a:endParaRPr lang="es-MX"/>
          </a:p>
        </p:txBody>
      </p:sp>
    </p:spTree>
    <p:extLst>
      <p:ext uri="{BB962C8B-B14F-4D97-AF65-F5344CB8AC3E}">
        <p14:creationId xmlns:p14="http://schemas.microsoft.com/office/powerpoint/2010/main" val="32757788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112E0F86-7DA6-476D-A48F-6C44677324D0}" type="datetimeFigureOut">
              <a:rPr lang="es-MX" smtClean="0"/>
              <a:t>17/09/2018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F5D6AD5E-2A0B-44DE-A5A9-235381C5C893}" type="slidenum">
              <a:rPr lang="es-MX" smtClean="0"/>
              <a:t>‹Nº›</a:t>
            </a:fld>
            <a:endParaRPr lang="es-MX"/>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73635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112E0F86-7DA6-476D-A48F-6C44677324D0}" type="datetimeFigureOut">
              <a:rPr lang="es-MX" smtClean="0"/>
              <a:t>17/09/2018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F5D6AD5E-2A0B-44DE-A5A9-235381C5C893}" type="slidenum">
              <a:rPr lang="es-MX" smtClean="0"/>
              <a:t>‹Nº›</a:t>
            </a:fld>
            <a:endParaRPr lang="es-MX"/>
          </a:p>
        </p:txBody>
      </p:sp>
    </p:spTree>
    <p:extLst>
      <p:ext uri="{BB962C8B-B14F-4D97-AF65-F5344CB8AC3E}">
        <p14:creationId xmlns:p14="http://schemas.microsoft.com/office/powerpoint/2010/main" val="28002609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112E0F86-7DA6-476D-A48F-6C44677324D0}" type="datetimeFigureOut">
              <a:rPr lang="es-MX" smtClean="0"/>
              <a:t>17/09/2018</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F5D6AD5E-2A0B-44DE-A5A9-235381C5C893}" type="slidenum">
              <a:rPr lang="es-MX" smtClean="0"/>
              <a:t>‹Nº›</a:t>
            </a:fld>
            <a:endParaRPr lang="es-MX"/>
          </a:p>
        </p:txBody>
      </p:sp>
    </p:spTree>
    <p:extLst>
      <p:ext uri="{BB962C8B-B14F-4D97-AF65-F5344CB8AC3E}">
        <p14:creationId xmlns:p14="http://schemas.microsoft.com/office/powerpoint/2010/main" val="6781099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112E0F86-7DA6-476D-A48F-6C44677324D0}" type="datetimeFigureOut">
              <a:rPr lang="es-MX" smtClean="0"/>
              <a:t>17/09/2018</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F5D6AD5E-2A0B-44DE-A5A9-235381C5C893}" type="slidenum">
              <a:rPr lang="es-MX" smtClean="0"/>
              <a:t>‹Nº›</a:t>
            </a:fld>
            <a:endParaRPr lang="es-MX"/>
          </a:p>
        </p:txBody>
      </p:sp>
    </p:spTree>
    <p:extLst>
      <p:ext uri="{BB962C8B-B14F-4D97-AF65-F5344CB8AC3E}">
        <p14:creationId xmlns:p14="http://schemas.microsoft.com/office/powerpoint/2010/main" val="38977354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12E0F86-7DA6-476D-A48F-6C44677324D0}" type="datetimeFigureOut">
              <a:rPr lang="es-MX" smtClean="0"/>
              <a:t>17/09/2018</a:t>
            </a:fld>
            <a:endParaRPr lang="es-MX"/>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MX"/>
          </a:p>
        </p:txBody>
      </p:sp>
      <p:sp>
        <p:nvSpPr>
          <p:cNvPr id="9" name="Slide Number Placeholder 8"/>
          <p:cNvSpPr>
            <a:spLocks noGrp="1"/>
          </p:cNvSpPr>
          <p:nvPr>
            <p:ph type="sldNum" sz="quarter" idx="12"/>
          </p:nvPr>
        </p:nvSpPr>
        <p:spPr/>
        <p:txBody>
          <a:bodyPr/>
          <a:lstStyle/>
          <a:p>
            <a:fld id="{F5D6AD5E-2A0B-44DE-A5A9-235381C5C893}" type="slidenum">
              <a:rPr lang="es-MX" smtClean="0"/>
              <a:t>‹Nº›</a:t>
            </a:fld>
            <a:endParaRPr lang="es-MX"/>
          </a:p>
        </p:txBody>
      </p:sp>
    </p:spTree>
    <p:extLst>
      <p:ext uri="{BB962C8B-B14F-4D97-AF65-F5344CB8AC3E}">
        <p14:creationId xmlns:p14="http://schemas.microsoft.com/office/powerpoint/2010/main" val="27515941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112E0F86-7DA6-476D-A48F-6C44677324D0}" type="datetimeFigureOut">
              <a:rPr lang="es-MX" smtClean="0"/>
              <a:t>17/09/2018</a:t>
            </a:fld>
            <a:endParaRPr lang="es-MX"/>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MX"/>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F5D6AD5E-2A0B-44DE-A5A9-235381C5C893}" type="slidenum">
              <a:rPr lang="es-MX" smtClean="0"/>
              <a:t>‹Nº›</a:t>
            </a:fld>
            <a:endParaRPr lang="es-MX"/>
          </a:p>
        </p:txBody>
      </p:sp>
    </p:spTree>
    <p:extLst>
      <p:ext uri="{BB962C8B-B14F-4D97-AF65-F5344CB8AC3E}">
        <p14:creationId xmlns:p14="http://schemas.microsoft.com/office/powerpoint/2010/main" val="31602657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112E0F86-7DA6-476D-A48F-6C44677324D0}" type="datetimeFigureOut">
              <a:rPr lang="es-MX" smtClean="0"/>
              <a:t>17/09/2018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F5D6AD5E-2A0B-44DE-A5A9-235381C5C893}" type="slidenum">
              <a:rPr lang="es-MX" smtClean="0"/>
              <a:t>‹Nº›</a:t>
            </a:fld>
            <a:endParaRPr lang="es-MX"/>
          </a:p>
        </p:txBody>
      </p:sp>
    </p:spTree>
    <p:extLst>
      <p:ext uri="{BB962C8B-B14F-4D97-AF65-F5344CB8AC3E}">
        <p14:creationId xmlns:p14="http://schemas.microsoft.com/office/powerpoint/2010/main" val="4121489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112E0F86-7DA6-476D-A48F-6C44677324D0}" type="datetimeFigureOut">
              <a:rPr lang="es-MX" smtClean="0"/>
              <a:t>17/09/2018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F5D6AD5E-2A0B-44DE-A5A9-235381C5C893}" type="slidenum">
              <a:rPr lang="es-MX" smtClean="0"/>
              <a:t>‹Nº›</a:t>
            </a:fld>
            <a:endParaRPr lang="es-MX"/>
          </a:p>
        </p:txBody>
      </p:sp>
    </p:spTree>
    <p:extLst>
      <p:ext uri="{BB962C8B-B14F-4D97-AF65-F5344CB8AC3E}">
        <p14:creationId xmlns:p14="http://schemas.microsoft.com/office/powerpoint/2010/main" val="1046526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112E0F86-7DA6-476D-A48F-6C44677324D0}" type="datetimeFigureOut">
              <a:rPr lang="es-MX" smtClean="0"/>
              <a:t>17/09/2018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F5D6AD5E-2A0B-44DE-A5A9-235381C5C893}" type="slidenum">
              <a:rPr lang="es-MX" smtClean="0"/>
              <a:t>‹Nº›</a:t>
            </a:fld>
            <a:endParaRPr lang="es-MX"/>
          </a:p>
        </p:txBody>
      </p:sp>
    </p:spTree>
    <p:extLst>
      <p:ext uri="{BB962C8B-B14F-4D97-AF65-F5344CB8AC3E}">
        <p14:creationId xmlns:p14="http://schemas.microsoft.com/office/powerpoint/2010/main" val="15378557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112E0F86-7DA6-476D-A48F-6C44677324D0}" type="datetimeFigureOut">
              <a:rPr lang="es-MX" smtClean="0"/>
              <a:t>17/09/2018</a:t>
            </a:fld>
            <a:endParaRPr lang="es-MX"/>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MX"/>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F5D6AD5E-2A0B-44DE-A5A9-235381C5C893}" type="slidenum">
              <a:rPr lang="es-MX" smtClean="0"/>
              <a:t>‹Nº›</a:t>
            </a:fld>
            <a:endParaRPr lang="es-MX"/>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14487594"/>
      </p:ext>
    </p:extLst>
  </p:cSld>
  <p:clrMap bg1="lt1" tx1="dk1" bg2="lt2" tx2="dk2" accent1="accent1" accent2="accent2" accent3="accent3" accent4="accent4" accent5="accent5" accent6="accent6" hlink="hlink" folHlink="folHlink"/>
  <p:sldLayoutIdLst>
    <p:sldLayoutId id="2147483890" r:id="rId1"/>
    <p:sldLayoutId id="2147483891" r:id="rId2"/>
    <p:sldLayoutId id="2147483892" r:id="rId3"/>
    <p:sldLayoutId id="2147483893" r:id="rId4"/>
    <p:sldLayoutId id="2147483894" r:id="rId5"/>
    <p:sldLayoutId id="2147483895" r:id="rId6"/>
    <p:sldLayoutId id="2147483896" r:id="rId7"/>
    <p:sldLayoutId id="2147483897" r:id="rId8"/>
    <p:sldLayoutId id="2147483898" r:id="rId9"/>
    <p:sldLayoutId id="2147483899" r:id="rId10"/>
    <p:sldLayoutId id="2147483900"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0FF7EE-BD6B-46ED-941D-924430D557A6}"/>
              </a:ext>
            </a:extLst>
          </p:cNvPr>
          <p:cNvSpPr>
            <a:spLocks noGrp="1"/>
          </p:cNvSpPr>
          <p:nvPr>
            <p:ph type="ctrTitle"/>
          </p:nvPr>
        </p:nvSpPr>
        <p:spPr/>
        <p:txBody>
          <a:bodyPr>
            <a:normAutofit/>
          </a:bodyPr>
          <a:lstStyle/>
          <a:p>
            <a:r>
              <a:rPr lang="es-MX" sz="4800" b="1" dirty="0"/>
              <a:t>Bloque 5</a:t>
            </a:r>
            <a:br>
              <a:rPr lang="es-MX" sz="4800" b="1" dirty="0"/>
            </a:br>
            <a:r>
              <a:rPr lang="es-MX" sz="4800" b="1" dirty="0" err="1"/>
              <a:t>Customer</a:t>
            </a:r>
            <a:r>
              <a:rPr lang="es-MX" sz="4800" b="1" dirty="0"/>
              <a:t> </a:t>
            </a:r>
            <a:r>
              <a:rPr lang="es-MX" sz="4800" b="1" dirty="0" err="1"/>
              <a:t>Experience</a:t>
            </a:r>
            <a:endParaRPr lang="es-MX" sz="4800" b="1" dirty="0"/>
          </a:p>
        </p:txBody>
      </p:sp>
      <p:sp>
        <p:nvSpPr>
          <p:cNvPr id="3" name="Subtítulo 2">
            <a:extLst>
              <a:ext uri="{FF2B5EF4-FFF2-40B4-BE49-F238E27FC236}">
                <a16:creationId xmlns:a16="http://schemas.microsoft.com/office/drawing/2014/main" id="{7FC2B1F1-1DEA-4B74-A9C2-7B9850E8303C}"/>
              </a:ext>
            </a:extLst>
          </p:cNvPr>
          <p:cNvSpPr>
            <a:spLocks noGrp="1"/>
          </p:cNvSpPr>
          <p:nvPr>
            <p:ph type="subTitle" idx="1"/>
          </p:nvPr>
        </p:nvSpPr>
        <p:spPr/>
        <p:txBody>
          <a:bodyPr/>
          <a:lstStyle/>
          <a:p>
            <a:r>
              <a:rPr lang="es-MX" dirty="0"/>
              <a:t>Elisenda Casellas Rius</a:t>
            </a:r>
          </a:p>
          <a:p>
            <a:endParaRPr lang="es-MX" dirty="0"/>
          </a:p>
        </p:txBody>
      </p:sp>
    </p:spTree>
    <p:extLst>
      <p:ext uri="{BB962C8B-B14F-4D97-AF65-F5344CB8AC3E}">
        <p14:creationId xmlns:p14="http://schemas.microsoft.com/office/powerpoint/2010/main" val="17662967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FEFCFA-F0C6-46B2-A8C6-835DE524BBC2}"/>
              </a:ext>
            </a:extLst>
          </p:cNvPr>
          <p:cNvSpPr>
            <a:spLocks noGrp="1"/>
          </p:cNvSpPr>
          <p:nvPr>
            <p:ph type="title"/>
          </p:nvPr>
        </p:nvSpPr>
        <p:spPr/>
        <p:txBody>
          <a:bodyPr>
            <a:normAutofit/>
          </a:bodyPr>
          <a:lstStyle/>
          <a:p>
            <a:r>
              <a:rPr lang="es-MX" sz="2800" dirty="0"/>
              <a:t>Sobre el cliente- Javier de la Calle, director general de Nacional Monte de Piedad</a:t>
            </a:r>
          </a:p>
        </p:txBody>
      </p:sp>
      <p:sp>
        <p:nvSpPr>
          <p:cNvPr id="4" name="Rectángulo 3">
            <a:extLst>
              <a:ext uri="{FF2B5EF4-FFF2-40B4-BE49-F238E27FC236}">
                <a16:creationId xmlns:a16="http://schemas.microsoft.com/office/drawing/2014/main" id="{BF2AE6C0-C0F3-490C-97A2-A50B2D05F33B}"/>
              </a:ext>
            </a:extLst>
          </p:cNvPr>
          <p:cNvSpPr/>
          <p:nvPr/>
        </p:nvSpPr>
        <p:spPr>
          <a:xfrm>
            <a:off x="1097280" y="2260473"/>
            <a:ext cx="10305288" cy="37947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s-MX" dirty="0">
                <a:solidFill>
                  <a:schemeClr val="tx1"/>
                </a:solidFill>
              </a:rPr>
              <a:t>Fundada en 1775 por Don Pedro Romero de Terreros, Nacional Monte de Piedad (NMP) fue la primera institución en el continente americano en proveer servicios financieros a los sectores populares que no tenían acceso a financiamiento, por ser un servicio restringido a las clases adineradas. Desde sus inicios, su misión ha sido “Ayudar al que más lo necesita”.   Hoy, después de 243 años, su  misión no ha cambiado, ya que el profundo sentir filantrópico de la Institución sigue dejando una huella imborrable en el sector asistencial y en la historia de la sociedad mexicana. </a:t>
            </a:r>
          </a:p>
          <a:p>
            <a:pPr marL="285750" indent="-285750">
              <a:buFont typeface="Arial" panose="020B0604020202020204" pitchFamily="34" charset="0"/>
              <a:buChar char="•"/>
            </a:pPr>
            <a:endParaRPr lang="es-MX" dirty="0">
              <a:solidFill>
                <a:schemeClr val="tx1"/>
              </a:solidFill>
            </a:endParaRPr>
          </a:p>
          <a:p>
            <a:pPr marL="285750" indent="-285750">
              <a:buFont typeface="Arial" panose="020B0604020202020204" pitchFamily="34" charset="0"/>
              <a:buChar char="•"/>
            </a:pPr>
            <a:r>
              <a:rPr lang="es-MX" dirty="0">
                <a:solidFill>
                  <a:schemeClr val="tx1"/>
                </a:solidFill>
              </a:rPr>
              <a:t>A partir de 2011, Javier está a cargo de la Dirección General de Nacional Monte de Piedad, I.A.P., brindando experiencia financiera al consejo de asesores de la Institución de Asistencia Privada más antigua y prestigiosa de México, la cual busca ayudar a quien más lo necesite a través del préstamo prendario. Actualmente, tiene más de 320 sucursales a lo largo de la República Mexicana brindando servicio a más de 5 millones de clientes. En 1997 fue Presidente del Comité de Crédito en la Asociación de Bancos de México, en 2001 Director Corporativo de Banamex, en 2007 Director General de IXE BANCO, de Ixe Grupo Financiero, en 2014 Consejero Independiente, PFG México, en Principal </a:t>
            </a:r>
            <a:r>
              <a:rPr lang="es-MX" dirty="0" err="1">
                <a:solidFill>
                  <a:schemeClr val="tx1"/>
                </a:solidFill>
              </a:rPr>
              <a:t>Financial</a:t>
            </a:r>
            <a:r>
              <a:rPr lang="es-MX" dirty="0">
                <a:solidFill>
                  <a:schemeClr val="tx1"/>
                </a:solidFill>
              </a:rPr>
              <a:t> </a:t>
            </a:r>
            <a:r>
              <a:rPr lang="es-MX" dirty="0" err="1">
                <a:solidFill>
                  <a:schemeClr val="tx1"/>
                </a:solidFill>
              </a:rPr>
              <a:t>Group</a:t>
            </a:r>
            <a:r>
              <a:rPr lang="es-MX" dirty="0">
                <a:solidFill>
                  <a:schemeClr val="tx1"/>
                </a:solidFill>
              </a:rPr>
              <a:t>.</a:t>
            </a:r>
          </a:p>
          <a:p>
            <a:pPr marL="285750" indent="-285750">
              <a:buFont typeface="Arial" panose="020B0604020202020204" pitchFamily="34" charset="0"/>
              <a:buChar char="•"/>
            </a:pPr>
            <a:endParaRPr lang="es-MX" dirty="0">
              <a:solidFill>
                <a:schemeClr val="tx1"/>
              </a:solidFill>
            </a:endParaRPr>
          </a:p>
          <a:p>
            <a:pPr marL="285750" indent="-285750">
              <a:buFont typeface="Arial" panose="020B0604020202020204" pitchFamily="34" charset="0"/>
              <a:buChar char="•"/>
            </a:pPr>
            <a:endParaRPr lang="es-MX" dirty="0">
              <a:solidFill>
                <a:schemeClr val="tx1"/>
              </a:solidFill>
            </a:endParaRPr>
          </a:p>
        </p:txBody>
      </p:sp>
    </p:spTree>
    <p:extLst>
      <p:ext uri="{BB962C8B-B14F-4D97-AF65-F5344CB8AC3E}">
        <p14:creationId xmlns:p14="http://schemas.microsoft.com/office/powerpoint/2010/main" val="29399257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F003F611-2A11-452F-9F16-A28CF418815E}"/>
              </a:ext>
            </a:extLst>
          </p:cNvPr>
          <p:cNvSpPr>
            <a:spLocks noGrp="1"/>
          </p:cNvSpPr>
          <p:nvPr>
            <p:ph type="title"/>
          </p:nvPr>
        </p:nvSpPr>
        <p:spPr>
          <a:xfrm>
            <a:off x="4410074" y="1375409"/>
            <a:ext cx="6391275" cy="2286000"/>
          </a:xfrm>
        </p:spPr>
        <p:txBody>
          <a:bodyPr>
            <a:normAutofit/>
          </a:bodyPr>
          <a:lstStyle/>
          <a:p>
            <a:r>
              <a:rPr lang="es-MX" sz="4800" b="1" dirty="0">
                <a:solidFill>
                  <a:schemeClr val="accent1"/>
                </a:solidFill>
              </a:rPr>
              <a:t>MAPA DE EMPATÍA</a:t>
            </a:r>
          </a:p>
        </p:txBody>
      </p:sp>
    </p:spTree>
    <p:extLst>
      <p:ext uri="{BB962C8B-B14F-4D97-AF65-F5344CB8AC3E}">
        <p14:creationId xmlns:p14="http://schemas.microsoft.com/office/powerpoint/2010/main" val="14165443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F663291-1CF6-4A21-A2F7-506916479448}"/>
              </a:ext>
            </a:extLst>
          </p:cNvPr>
          <p:cNvSpPr>
            <a:spLocks noGrp="1"/>
          </p:cNvSpPr>
          <p:nvPr>
            <p:ph type="title"/>
          </p:nvPr>
        </p:nvSpPr>
        <p:spPr/>
        <p:txBody>
          <a:bodyPr/>
          <a:lstStyle/>
          <a:p>
            <a:r>
              <a:rPr lang="es-MX" dirty="0"/>
              <a:t>Mapa de empatía</a:t>
            </a:r>
          </a:p>
        </p:txBody>
      </p:sp>
      <p:pic>
        <p:nvPicPr>
          <p:cNvPr id="1030" name="Picture 6" descr="https://innokabi.com/wp-content/uploads/2013/08/Mapa-de-empatia-blog-Innokabi-lean-startup.jpg">
            <a:extLst>
              <a:ext uri="{FF2B5EF4-FFF2-40B4-BE49-F238E27FC236}">
                <a16:creationId xmlns:a16="http://schemas.microsoft.com/office/drawing/2014/main" id="{9E5AE66A-BA25-4C05-9B91-B511AB0409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4904" y="2050025"/>
            <a:ext cx="4935831" cy="3232969"/>
          </a:xfrm>
          <a:prstGeom prst="rect">
            <a:avLst/>
          </a:prstGeom>
          <a:noFill/>
          <a:extLst>
            <a:ext uri="{909E8E84-426E-40DD-AFC4-6F175D3DCCD1}">
              <a14:hiddenFill xmlns:a14="http://schemas.microsoft.com/office/drawing/2010/main">
                <a:solidFill>
                  <a:srgbClr val="FFFFFF"/>
                </a:solidFill>
              </a14:hiddenFill>
            </a:ext>
          </a:extLst>
        </p:spPr>
      </p:pic>
      <p:sp>
        <p:nvSpPr>
          <p:cNvPr id="4" name="Rectángulo 3">
            <a:extLst>
              <a:ext uri="{FF2B5EF4-FFF2-40B4-BE49-F238E27FC236}">
                <a16:creationId xmlns:a16="http://schemas.microsoft.com/office/drawing/2014/main" id="{51A3F3C6-30EA-471A-90C1-349D2DFC31A0}"/>
              </a:ext>
            </a:extLst>
          </p:cNvPr>
          <p:cNvSpPr/>
          <p:nvPr/>
        </p:nvSpPr>
        <p:spPr>
          <a:xfrm>
            <a:off x="5916561" y="1951672"/>
            <a:ext cx="6096000" cy="4247317"/>
          </a:xfrm>
          <a:prstGeom prst="rect">
            <a:avLst/>
          </a:prstGeom>
        </p:spPr>
        <p:txBody>
          <a:bodyPr>
            <a:spAutoFit/>
          </a:bodyPr>
          <a:lstStyle/>
          <a:p>
            <a:pPr marL="0" lvl="1"/>
            <a:r>
              <a:rPr lang="es-MX" sz="1400" b="1" dirty="0">
                <a:solidFill>
                  <a:srgbClr val="676767"/>
                </a:solidFill>
                <a:latin typeface="Adelle" panose="02000503060000020004" pitchFamily="2" charset="0"/>
              </a:rPr>
              <a:t>¿Qué ve?</a:t>
            </a:r>
          </a:p>
          <a:p>
            <a:pPr marL="0" lvl="1"/>
            <a:r>
              <a:rPr lang="es-MX" sz="1100" dirty="0">
                <a:solidFill>
                  <a:srgbClr val="676767"/>
                </a:solidFill>
                <a:latin typeface="Adelle" panose="02000503060000020004" pitchFamily="2" charset="0"/>
              </a:rPr>
              <a:t>¿Cómo es su entorno?  </a:t>
            </a:r>
          </a:p>
          <a:p>
            <a:pPr marL="266700" lvl="1" indent="-266700">
              <a:buFont typeface="Arial" panose="020B0604020202020204" pitchFamily="34" charset="0"/>
              <a:buChar char="•"/>
            </a:pPr>
            <a:r>
              <a:rPr lang="es-MX" sz="1100" dirty="0">
                <a:solidFill>
                  <a:schemeClr val="accent2"/>
                </a:solidFill>
                <a:latin typeface="Adelle" panose="02000503060000020004" pitchFamily="50" charset="0"/>
              </a:rPr>
              <a:t>En México, las casas de empeño </a:t>
            </a:r>
            <a:r>
              <a:rPr lang="es-MX" sz="1100" b="1" dirty="0">
                <a:solidFill>
                  <a:schemeClr val="accent2"/>
                </a:solidFill>
                <a:latin typeface="Adelle" panose="02000503060000020004" pitchFamily="50" charset="0"/>
              </a:rPr>
              <a:t>son una alternativa cuando se requiere efectivo, </a:t>
            </a:r>
            <a:r>
              <a:rPr lang="es-MX" sz="1100" dirty="0">
                <a:solidFill>
                  <a:schemeClr val="accent2"/>
                </a:solidFill>
                <a:latin typeface="Adelle" panose="02000503060000020004" pitchFamily="50" charset="0"/>
              </a:rPr>
              <a:t>pero no toda la gente suele acudir a ellas o volver, ya que han </a:t>
            </a:r>
            <a:r>
              <a:rPr lang="es-MX" sz="1100" b="1" dirty="0">
                <a:solidFill>
                  <a:schemeClr val="accent2"/>
                </a:solidFill>
                <a:latin typeface="Adelle" panose="02000503060000020004" pitchFamily="50" charset="0"/>
              </a:rPr>
              <a:t>tenido malas experiencias o simplemente no confían </a:t>
            </a:r>
            <a:r>
              <a:rPr lang="es-MX" sz="1100" dirty="0">
                <a:solidFill>
                  <a:schemeClr val="accent2"/>
                </a:solidFill>
                <a:latin typeface="Adelle" panose="02000503060000020004" pitchFamily="50" charset="0"/>
              </a:rPr>
              <a:t>en el funcionamiento de las mismas. Los problemas que crean los mitos sobre las casas de empeño se conocen a través de denuncias que la gente ha hecho donde expresan cómo han sido víctimas de abusos y fraudes. </a:t>
            </a:r>
          </a:p>
          <a:p>
            <a:pPr marL="0" lvl="1"/>
            <a:r>
              <a:rPr lang="es-MX" sz="1100" dirty="0">
                <a:solidFill>
                  <a:srgbClr val="676767"/>
                </a:solidFill>
                <a:latin typeface="Adelle" panose="02000503060000020004" pitchFamily="2" charset="0"/>
              </a:rPr>
              <a:t>¿Quiénes son las personas clave de su entorno?</a:t>
            </a:r>
            <a:r>
              <a:rPr lang="es-MX" sz="1400" dirty="0">
                <a:solidFill>
                  <a:srgbClr val="676767"/>
                </a:solidFill>
                <a:latin typeface="Adelle" panose="02000503060000020004" pitchFamily="2" charset="0"/>
              </a:rPr>
              <a:t> </a:t>
            </a:r>
          </a:p>
          <a:p>
            <a:pPr marL="285750" lvl="1" indent="-285750">
              <a:buFont typeface="Arial" panose="020B0604020202020204" pitchFamily="34" charset="0"/>
              <a:buChar char="•"/>
            </a:pPr>
            <a:r>
              <a:rPr lang="es-MX" sz="1100" dirty="0">
                <a:solidFill>
                  <a:schemeClr val="accent2"/>
                </a:solidFill>
                <a:latin typeface="Adelle" panose="02000503060000020004" pitchFamily="50" charset="0"/>
              </a:rPr>
              <a:t>PROFECO, reguladores, directivos de otras casas de empeño, sindicados de NMP, clientes, medios de comunicación, Instituciones de Asistencia Privada, entre otros.</a:t>
            </a:r>
            <a:endParaRPr lang="es-MX" sz="1100" dirty="0">
              <a:solidFill>
                <a:schemeClr val="accent2"/>
              </a:solidFill>
              <a:latin typeface="Adelle" panose="02000503060000020004" pitchFamily="2" charset="0"/>
            </a:endParaRPr>
          </a:p>
          <a:p>
            <a:pPr marL="0" lvl="1"/>
            <a:r>
              <a:rPr lang="es-MX" sz="1100" dirty="0">
                <a:solidFill>
                  <a:srgbClr val="676767"/>
                </a:solidFill>
                <a:latin typeface="Adelle" panose="02000503060000020004" pitchFamily="2" charset="0"/>
              </a:rPr>
              <a:t>¿A qué tipo de ofertas está expuesto?</a:t>
            </a:r>
          </a:p>
          <a:p>
            <a:pPr marL="285750" lvl="1" indent="-285750">
              <a:buFont typeface="Arial" panose="020B0604020202020204" pitchFamily="34" charset="0"/>
              <a:buChar char="•"/>
            </a:pPr>
            <a:r>
              <a:rPr lang="es-MX" sz="1100" dirty="0">
                <a:solidFill>
                  <a:schemeClr val="accent2"/>
                </a:solidFill>
                <a:latin typeface="Adelle" panose="02000503060000020004" pitchFamily="50" charset="0"/>
              </a:rPr>
              <a:t>Competencia sector financiero (por tasas de interés), ofertas de otras casas de empeño en México (competencia)</a:t>
            </a:r>
          </a:p>
          <a:p>
            <a:pPr marL="285750" lvl="1" indent="-285750">
              <a:buFont typeface="Arial" panose="020B0604020202020204" pitchFamily="34" charset="0"/>
              <a:buChar char="•"/>
            </a:pPr>
            <a:r>
              <a:rPr lang="es-MX" sz="1100" dirty="0">
                <a:solidFill>
                  <a:schemeClr val="accent2"/>
                </a:solidFill>
                <a:latin typeface="Adelle" panose="02000503060000020004" pitchFamily="50" charset="0"/>
              </a:rPr>
              <a:t>Como Javier de la Calle fue director de un banco, siempre le persigue el rumor de que se vuelva a ir a otra entidad</a:t>
            </a:r>
          </a:p>
          <a:p>
            <a:pPr marL="0" lvl="1"/>
            <a:r>
              <a:rPr lang="es-MX" sz="1100" dirty="0">
                <a:solidFill>
                  <a:srgbClr val="676767"/>
                </a:solidFill>
                <a:latin typeface="Adelle" panose="02000503060000020004" pitchFamily="2" charset="0"/>
              </a:rPr>
              <a:t>¿A qué tipo de problemas se enfrenta?</a:t>
            </a:r>
          </a:p>
          <a:p>
            <a:pPr marL="285750" lvl="1" indent="-285750">
              <a:buFont typeface="Arial" panose="020B0604020202020204" pitchFamily="34" charset="0"/>
              <a:buChar char="•"/>
            </a:pPr>
            <a:r>
              <a:rPr lang="es-MX" sz="1100" dirty="0">
                <a:solidFill>
                  <a:schemeClr val="accent2"/>
                </a:solidFill>
                <a:latin typeface="Adelle" panose="02000503060000020004" pitchFamily="50" charset="0"/>
              </a:rPr>
              <a:t>Los problemas que crean los mitos sobre las casas de empeño se conocen a través de denuncias que la gente ha hecho donde expresan cómo han sido víctimas de abusos y fraudes. Para evitar todo ese mal funcionamiento y abuso de las casas de empeño, la PROFECO creó en 2013, el Registro Público de Casas de Empeño, que protege al usuario y matricula a las casas de empeño para que no desaparezcan con las pertenencias de la gente. </a:t>
            </a:r>
          </a:p>
          <a:p>
            <a:pPr marL="0" lvl="1"/>
            <a:endParaRPr lang="es-MX" sz="1100" dirty="0">
              <a:solidFill>
                <a:schemeClr val="accent2"/>
              </a:solidFill>
              <a:latin typeface="Adelle" panose="02000503060000020004" pitchFamily="50" charset="0"/>
            </a:endParaRPr>
          </a:p>
          <a:p>
            <a:pPr marL="0" lvl="1"/>
            <a:endParaRPr lang="es-MX" sz="1100" dirty="0">
              <a:solidFill>
                <a:srgbClr val="676767"/>
              </a:solidFill>
              <a:latin typeface="Adelle" panose="02000503060000020004" pitchFamily="2" charset="0"/>
            </a:endParaRPr>
          </a:p>
        </p:txBody>
      </p:sp>
    </p:spTree>
    <p:extLst>
      <p:ext uri="{BB962C8B-B14F-4D97-AF65-F5344CB8AC3E}">
        <p14:creationId xmlns:p14="http://schemas.microsoft.com/office/powerpoint/2010/main" val="20653603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F663291-1CF6-4A21-A2F7-506916479448}"/>
              </a:ext>
            </a:extLst>
          </p:cNvPr>
          <p:cNvSpPr>
            <a:spLocks noGrp="1"/>
          </p:cNvSpPr>
          <p:nvPr>
            <p:ph type="title"/>
          </p:nvPr>
        </p:nvSpPr>
        <p:spPr/>
        <p:txBody>
          <a:bodyPr/>
          <a:lstStyle/>
          <a:p>
            <a:r>
              <a:rPr lang="es-MX" dirty="0"/>
              <a:t>Mapa de empatía</a:t>
            </a:r>
          </a:p>
        </p:txBody>
      </p:sp>
      <p:pic>
        <p:nvPicPr>
          <p:cNvPr id="1030" name="Picture 6" descr="https://innokabi.com/wp-content/uploads/2013/08/Mapa-de-empatia-blog-Innokabi-lean-startup.jpg">
            <a:extLst>
              <a:ext uri="{FF2B5EF4-FFF2-40B4-BE49-F238E27FC236}">
                <a16:creationId xmlns:a16="http://schemas.microsoft.com/office/drawing/2014/main" id="{9E5AE66A-BA25-4C05-9B91-B511AB0409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4904" y="2050025"/>
            <a:ext cx="4935831" cy="3232969"/>
          </a:xfrm>
          <a:prstGeom prst="rect">
            <a:avLst/>
          </a:prstGeom>
          <a:noFill/>
          <a:extLst>
            <a:ext uri="{909E8E84-426E-40DD-AFC4-6F175D3DCCD1}">
              <a14:hiddenFill xmlns:a14="http://schemas.microsoft.com/office/drawing/2010/main">
                <a:solidFill>
                  <a:srgbClr val="FFFFFF"/>
                </a:solidFill>
              </a14:hiddenFill>
            </a:ext>
          </a:extLst>
        </p:spPr>
      </p:pic>
      <p:sp>
        <p:nvSpPr>
          <p:cNvPr id="4" name="Rectángulo 3">
            <a:extLst>
              <a:ext uri="{FF2B5EF4-FFF2-40B4-BE49-F238E27FC236}">
                <a16:creationId xmlns:a16="http://schemas.microsoft.com/office/drawing/2014/main" id="{51A3F3C6-30EA-471A-90C1-349D2DFC31A0}"/>
              </a:ext>
            </a:extLst>
          </p:cNvPr>
          <p:cNvSpPr/>
          <p:nvPr/>
        </p:nvSpPr>
        <p:spPr>
          <a:xfrm>
            <a:off x="5916561" y="1951672"/>
            <a:ext cx="6096000" cy="4616648"/>
          </a:xfrm>
          <a:prstGeom prst="rect">
            <a:avLst/>
          </a:prstGeom>
        </p:spPr>
        <p:txBody>
          <a:bodyPr>
            <a:spAutoFit/>
          </a:bodyPr>
          <a:lstStyle/>
          <a:p>
            <a:pPr marL="0" lvl="1"/>
            <a:r>
              <a:rPr lang="es-MX" sz="1600" b="1" dirty="0">
                <a:solidFill>
                  <a:srgbClr val="676767"/>
                </a:solidFill>
                <a:latin typeface="Adelle" panose="02000503060000020004" pitchFamily="2" charset="0"/>
              </a:rPr>
              <a:t> ¿Qué oye?</a:t>
            </a:r>
            <a:br>
              <a:rPr lang="es-MX" sz="1600" b="1" dirty="0">
                <a:solidFill>
                  <a:srgbClr val="676767"/>
                </a:solidFill>
                <a:latin typeface="Adelle" panose="02000503060000020004" pitchFamily="2" charset="0"/>
              </a:rPr>
            </a:br>
            <a:r>
              <a:rPr lang="es-MX" sz="1400" dirty="0">
                <a:solidFill>
                  <a:srgbClr val="676767"/>
                </a:solidFill>
                <a:latin typeface="Adelle" panose="02000503060000020004" pitchFamily="2" charset="0"/>
              </a:rPr>
              <a:t>¿Qué le dicen sus contrapartes?</a:t>
            </a:r>
          </a:p>
          <a:p>
            <a:pPr marL="266700" lvl="1" indent="-266700">
              <a:buFont typeface="Arial" panose="020B0604020202020204" pitchFamily="34" charset="0"/>
              <a:buChar char="•"/>
            </a:pPr>
            <a:r>
              <a:rPr lang="es-MX" sz="1200" dirty="0">
                <a:solidFill>
                  <a:schemeClr val="accent2"/>
                </a:solidFill>
                <a:latin typeface="Adelle" panose="02000503060000020004" pitchFamily="50" charset="0"/>
              </a:rPr>
              <a:t>La PROFECO creó en 2013, el Registro Público de Casas de Empeño, que protege al usuario y matricula a las casas de empeño para que no desaparezcan con las pertenencias de la gente. </a:t>
            </a:r>
          </a:p>
          <a:p>
            <a:pPr marL="266700" lvl="1" indent="-266700">
              <a:buFont typeface="Arial" panose="020B0604020202020204" pitchFamily="34" charset="0"/>
              <a:buChar char="•"/>
            </a:pPr>
            <a:r>
              <a:rPr lang="es-MX" sz="1200" dirty="0">
                <a:solidFill>
                  <a:schemeClr val="accent2"/>
                </a:solidFill>
                <a:latin typeface="Adelle" panose="02000503060000020004" pitchFamily="50" charset="0"/>
              </a:rPr>
              <a:t>El usuario desconfía en las casas de empeño, además está vinculado a una necesidad urgente de efectivo, no es conocido como un mecanismo de financiamiento para el hogar o nuevos empresarios.</a:t>
            </a:r>
          </a:p>
          <a:p>
            <a:pPr marL="266700" lvl="1" indent="-266700">
              <a:buFont typeface="Arial" panose="020B0604020202020204" pitchFamily="34" charset="0"/>
              <a:buChar char="•"/>
            </a:pPr>
            <a:r>
              <a:rPr lang="es-MX" sz="1200" dirty="0">
                <a:solidFill>
                  <a:schemeClr val="accent2"/>
                </a:solidFill>
                <a:latin typeface="Adelle" panose="02000503060000020004" pitchFamily="50" charset="0"/>
              </a:rPr>
              <a:t>Si son parte del gobierno (no lo son)</a:t>
            </a:r>
          </a:p>
          <a:p>
            <a:pPr marL="0" lvl="1"/>
            <a:br>
              <a:rPr lang="es-MX" sz="1400" dirty="0">
                <a:solidFill>
                  <a:srgbClr val="676767"/>
                </a:solidFill>
                <a:latin typeface="Adelle" panose="02000503060000020004" pitchFamily="2" charset="0"/>
              </a:rPr>
            </a:br>
            <a:r>
              <a:rPr lang="es-MX" sz="1400" dirty="0">
                <a:solidFill>
                  <a:srgbClr val="676767"/>
                </a:solidFill>
                <a:latin typeface="Adelle" panose="02000503060000020004" pitchFamily="2" charset="0"/>
              </a:rPr>
              <a:t>¿Quiénes son sus principales influenciadores?</a:t>
            </a:r>
          </a:p>
          <a:p>
            <a:pPr marL="266700" lvl="1" indent="-266700">
              <a:buFont typeface="Arial" panose="020B0604020202020204" pitchFamily="34" charset="0"/>
              <a:buChar char="•"/>
            </a:pPr>
            <a:r>
              <a:rPr lang="es-MX" sz="1200" dirty="0">
                <a:solidFill>
                  <a:schemeClr val="accent2"/>
                </a:solidFill>
                <a:latin typeface="Adelle" panose="02000503060000020004" pitchFamily="50" charset="0"/>
              </a:rPr>
              <a:t>Medios de comunicación</a:t>
            </a:r>
          </a:p>
          <a:p>
            <a:pPr marL="266700" lvl="1" indent="-266700">
              <a:buFont typeface="Arial" panose="020B0604020202020204" pitchFamily="34" charset="0"/>
              <a:buChar char="•"/>
            </a:pPr>
            <a:r>
              <a:rPr lang="es-MX" sz="1200" dirty="0">
                <a:solidFill>
                  <a:schemeClr val="accent2"/>
                </a:solidFill>
                <a:latin typeface="Adelle" panose="02000503060000020004" pitchFamily="50" charset="0"/>
              </a:rPr>
              <a:t>Sindicato</a:t>
            </a:r>
          </a:p>
          <a:p>
            <a:pPr marL="266700" lvl="1" indent="-266700">
              <a:buFont typeface="Arial" panose="020B0604020202020204" pitchFamily="34" charset="0"/>
              <a:buChar char="•"/>
            </a:pPr>
            <a:r>
              <a:rPr lang="es-MX" sz="1200" dirty="0">
                <a:solidFill>
                  <a:schemeClr val="accent2"/>
                </a:solidFill>
                <a:latin typeface="Adelle" panose="02000503060000020004" pitchFamily="50" charset="0"/>
              </a:rPr>
              <a:t>Reguladores</a:t>
            </a:r>
          </a:p>
          <a:p>
            <a:pPr marL="266700" lvl="1" indent="-266700">
              <a:buFont typeface="Arial" panose="020B0604020202020204" pitchFamily="34" charset="0"/>
              <a:buChar char="•"/>
            </a:pPr>
            <a:r>
              <a:rPr lang="es-MX" sz="1200" dirty="0">
                <a:solidFill>
                  <a:schemeClr val="accent2"/>
                </a:solidFill>
                <a:latin typeface="Adelle" panose="02000503060000020004" pitchFamily="50" charset="0"/>
              </a:rPr>
              <a:t>Entidades financieras que cuestionan tasas de interés, entre otros</a:t>
            </a:r>
          </a:p>
          <a:p>
            <a:pPr marL="266700" lvl="1" indent="-266700">
              <a:buFont typeface="Arial" panose="020B0604020202020204" pitchFamily="34" charset="0"/>
              <a:buChar char="•"/>
            </a:pPr>
            <a:r>
              <a:rPr lang="es-MX" sz="1200" dirty="0">
                <a:solidFill>
                  <a:schemeClr val="accent2"/>
                </a:solidFill>
                <a:latin typeface="Adelle" panose="02000503060000020004" pitchFamily="50" charset="0"/>
              </a:rPr>
              <a:t>Líderes de opinión del mercado mexicano</a:t>
            </a:r>
          </a:p>
          <a:p>
            <a:pPr marL="0" lvl="1"/>
            <a:br>
              <a:rPr lang="es-MX" sz="1400" dirty="0">
                <a:solidFill>
                  <a:srgbClr val="676767"/>
                </a:solidFill>
                <a:latin typeface="Adelle" panose="02000503060000020004" pitchFamily="2" charset="0"/>
              </a:rPr>
            </a:br>
            <a:r>
              <a:rPr lang="es-MX" sz="1400" dirty="0">
                <a:solidFill>
                  <a:srgbClr val="676767"/>
                </a:solidFill>
                <a:latin typeface="Adelle" panose="02000503060000020004" pitchFamily="2" charset="0"/>
              </a:rPr>
              <a:t>¿Cómo lo hacen? ¿A través de que medios?</a:t>
            </a:r>
          </a:p>
          <a:p>
            <a:pPr marL="266700" lvl="1" indent="-266700">
              <a:buFont typeface="Arial" panose="020B0604020202020204" pitchFamily="34" charset="0"/>
              <a:buChar char="•"/>
            </a:pPr>
            <a:r>
              <a:rPr lang="es-MX" sz="1200" dirty="0">
                <a:solidFill>
                  <a:schemeClr val="accent2"/>
                </a:solidFill>
                <a:latin typeface="Adelle" panose="02000503060000020004" pitchFamily="50" charset="0"/>
              </a:rPr>
              <a:t>Prensa</a:t>
            </a:r>
          </a:p>
          <a:p>
            <a:pPr marL="266700" lvl="1" indent="-266700">
              <a:buFont typeface="Arial" panose="020B0604020202020204" pitchFamily="34" charset="0"/>
              <a:buChar char="•"/>
            </a:pPr>
            <a:r>
              <a:rPr lang="es-MX" sz="1200" dirty="0">
                <a:solidFill>
                  <a:schemeClr val="accent2"/>
                </a:solidFill>
                <a:latin typeface="Adelle" panose="02000503060000020004" pitchFamily="50" charset="0"/>
              </a:rPr>
              <a:t>Comunicación interna con sindicato</a:t>
            </a:r>
          </a:p>
          <a:p>
            <a:pPr marL="266700" lvl="1" indent="-266700">
              <a:buFont typeface="Arial" panose="020B0604020202020204" pitchFamily="34" charset="0"/>
              <a:buChar char="•"/>
            </a:pPr>
            <a:r>
              <a:rPr lang="es-MX" sz="1200" dirty="0">
                <a:solidFill>
                  <a:schemeClr val="accent2"/>
                </a:solidFill>
                <a:latin typeface="Adelle" panose="02000503060000020004" pitchFamily="50" charset="0"/>
              </a:rPr>
              <a:t>Reunión 1:1 con entidades reguladoras / gobierno</a:t>
            </a:r>
          </a:p>
          <a:p>
            <a:pPr marL="266700" lvl="1" indent="-266700">
              <a:buFont typeface="Arial" panose="020B0604020202020204" pitchFamily="34" charset="0"/>
              <a:buChar char="•"/>
            </a:pPr>
            <a:r>
              <a:rPr lang="es-MX" sz="1200" dirty="0">
                <a:solidFill>
                  <a:schemeClr val="accent2"/>
                </a:solidFill>
                <a:latin typeface="Adelle" panose="02000503060000020004" pitchFamily="50" charset="0"/>
              </a:rPr>
              <a:t>Asociaciones gremiales</a:t>
            </a:r>
          </a:p>
          <a:p>
            <a:pPr marL="0" lvl="1"/>
            <a:endParaRPr lang="es-MX" sz="1600" b="1" dirty="0">
              <a:solidFill>
                <a:srgbClr val="676767"/>
              </a:solidFill>
              <a:latin typeface="Adelle" panose="02000503060000020004" pitchFamily="2" charset="0"/>
            </a:endParaRPr>
          </a:p>
        </p:txBody>
      </p:sp>
    </p:spTree>
    <p:extLst>
      <p:ext uri="{BB962C8B-B14F-4D97-AF65-F5344CB8AC3E}">
        <p14:creationId xmlns:p14="http://schemas.microsoft.com/office/powerpoint/2010/main" val="32506577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F663291-1CF6-4A21-A2F7-506916479448}"/>
              </a:ext>
            </a:extLst>
          </p:cNvPr>
          <p:cNvSpPr>
            <a:spLocks noGrp="1"/>
          </p:cNvSpPr>
          <p:nvPr>
            <p:ph type="title"/>
          </p:nvPr>
        </p:nvSpPr>
        <p:spPr/>
        <p:txBody>
          <a:bodyPr/>
          <a:lstStyle/>
          <a:p>
            <a:r>
              <a:rPr lang="es-MX" dirty="0"/>
              <a:t>Mapa de empatía</a:t>
            </a:r>
          </a:p>
        </p:txBody>
      </p:sp>
      <p:pic>
        <p:nvPicPr>
          <p:cNvPr id="1030" name="Picture 6" descr="https://innokabi.com/wp-content/uploads/2013/08/Mapa-de-empatia-blog-Innokabi-lean-startup.jpg">
            <a:extLst>
              <a:ext uri="{FF2B5EF4-FFF2-40B4-BE49-F238E27FC236}">
                <a16:creationId xmlns:a16="http://schemas.microsoft.com/office/drawing/2014/main" id="{9E5AE66A-BA25-4C05-9B91-B511AB0409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4904" y="2050025"/>
            <a:ext cx="4935831" cy="3232969"/>
          </a:xfrm>
          <a:prstGeom prst="rect">
            <a:avLst/>
          </a:prstGeom>
          <a:noFill/>
          <a:extLst>
            <a:ext uri="{909E8E84-426E-40DD-AFC4-6F175D3DCCD1}">
              <a14:hiddenFill xmlns:a14="http://schemas.microsoft.com/office/drawing/2010/main">
                <a:solidFill>
                  <a:srgbClr val="FFFFFF"/>
                </a:solidFill>
              </a14:hiddenFill>
            </a:ext>
          </a:extLst>
        </p:spPr>
      </p:pic>
      <p:sp>
        <p:nvSpPr>
          <p:cNvPr id="4" name="Rectángulo 3">
            <a:extLst>
              <a:ext uri="{FF2B5EF4-FFF2-40B4-BE49-F238E27FC236}">
                <a16:creationId xmlns:a16="http://schemas.microsoft.com/office/drawing/2014/main" id="{51A3F3C6-30EA-471A-90C1-349D2DFC31A0}"/>
              </a:ext>
            </a:extLst>
          </p:cNvPr>
          <p:cNvSpPr/>
          <p:nvPr/>
        </p:nvSpPr>
        <p:spPr>
          <a:xfrm>
            <a:off x="5820735" y="1813560"/>
            <a:ext cx="6096000" cy="4062651"/>
          </a:xfrm>
          <a:prstGeom prst="rect">
            <a:avLst/>
          </a:prstGeom>
        </p:spPr>
        <p:txBody>
          <a:bodyPr>
            <a:spAutoFit/>
          </a:bodyPr>
          <a:lstStyle/>
          <a:p>
            <a:pPr marL="0" lvl="1"/>
            <a:r>
              <a:rPr lang="es-MX" sz="1200" b="1" dirty="0">
                <a:solidFill>
                  <a:srgbClr val="676767"/>
                </a:solidFill>
                <a:latin typeface="Adelle" panose="02000503060000020004" pitchFamily="2" charset="0"/>
              </a:rPr>
              <a:t> </a:t>
            </a:r>
            <a:r>
              <a:rPr lang="es-MX" sz="1400" b="1" dirty="0"/>
              <a:t>¿Qué piensa y siente?</a:t>
            </a:r>
            <a:br>
              <a:rPr lang="es-MX" sz="1200" dirty="0"/>
            </a:br>
            <a:r>
              <a:rPr lang="es-MX" sz="1100" dirty="0"/>
              <a:t>¿</a:t>
            </a:r>
            <a:r>
              <a:rPr lang="es-MX" sz="1100" dirty="0">
                <a:solidFill>
                  <a:srgbClr val="676767"/>
                </a:solidFill>
                <a:latin typeface="Adelle" panose="02000503060000020004" pitchFamily="2" charset="0"/>
              </a:rPr>
              <a:t>Qué es lo que le motiva?</a:t>
            </a:r>
          </a:p>
          <a:p>
            <a:pPr marL="266700" lvl="1" indent="-266700">
              <a:buFont typeface="Arial" panose="020B0604020202020204" pitchFamily="34" charset="0"/>
              <a:buChar char="•"/>
            </a:pPr>
            <a:r>
              <a:rPr lang="es-MX" sz="1050" dirty="0">
                <a:solidFill>
                  <a:schemeClr val="accent2"/>
                </a:solidFill>
                <a:latin typeface="Adelle" panose="02000503060000020004" pitchFamily="50" charset="0"/>
              </a:rPr>
              <a:t>Ser la casa de empeño más grande de América Latina y la segunda más grande a nivel mundial. Además, la única casa de empeño del mundo en el que los remanentes operativos están destinados a la ayuda social a través del círculo virtuoso, de esta manera se convierte en una institución no lucrativa.</a:t>
            </a:r>
          </a:p>
          <a:p>
            <a:pPr marL="0" lvl="1"/>
            <a:r>
              <a:rPr lang="es-MX" sz="1100" dirty="0">
                <a:solidFill>
                  <a:srgbClr val="676767"/>
                </a:solidFill>
                <a:latin typeface="Adelle" panose="02000503060000020004" pitchFamily="2" charset="0"/>
              </a:rPr>
              <a:t>¿Cuáles son sus preocupaciones? ¿Qué le quita el sueño?</a:t>
            </a:r>
          </a:p>
          <a:p>
            <a:pPr marL="266700" lvl="1" indent="-266700">
              <a:buFont typeface="Arial" panose="020B0604020202020204" pitchFamily="34" charset="0"/>
              <a:buChar char="•"/>
            </a:pPr>
            <a:r>
              <a:rPr lang="es-MX" sz="1050" dirty="0">
                <a:solidFill>
                  <a:schemeClr val="accent2"/>
                </a:solidFill>
                <a:latin typeface="Adelle" panose="02000503060000020004" pitchFamily="50" charset="0"/>
              </a:rPr>
              <a:t>Garantizar que los procesos de valuadores sean correctos</a:t>
            </a:r>
          </a:p>
          <a:p>
            <a:pPr marL="266700" lvl="1" indent="-266700">
              <a:buFont typeface="Arial" panose="020B0604020202020204" pitchFamily="34" charset="0"/>
              <a:buChar char="•"/>
            </a:pPr>
            <a:r>
              <a:rPr lang="es-MX" sz="1050" dirty="0">
                <a:solidFill>
                  <a:schemeClr val="accent2"/>
                </a:solidFill>
                <a:latin typeface="Adelle" panose="02000503060000020004" pitchFamily="50" charset="0"/>
              </a:rPr>
              <a:t>Control del sindicato (tienen dos) y su comunicación con el sindicato</a:t>
            </a:r>
          </a:p>
          <a:p>
            <a:pPr marL="266700" lvl="1" indent="-266700">
              <a:buFont typeface="Arial" panose="020B0604020202020204" pitchFamily="34" charset="0"/>
              <a:buChar char="•"/>
            </a:pPr>
            <a:r>
              <a:rPr lang="es-MX" sz="1050" dirty="0">
                <a:solidFill>
                  <a:schemeClr val="accent2"/>
                </a:solidFill>
                <a:latin typeface="Adelle" panose="02000503060000020004" pitchFamily="50" charset="0"/>
              </a:rPr>
              <a:t>Desmitificar el empeño</a:t>
            </a:r>
          </a:p>
          <a:p>
            <a:pPr marL="266700" lvl="1" indent="-266700">
              <a:buFont typeface="Arial" panose="020B0604020202020204" pitchFamily="34" charset="0"/>
              <a:buChar char="•"/>
            </a:pPr>
            <a:r>
              <a:rPr lang="es-MX" sz="1050" dirty="0">
                <a:solidFill>
                  <a:schemeClr val="accent2"/>
                </a:solidFill>
                <a:latin typeface="Adelle" panose="02000503060000020004" pitchFamily="50" charset="0"/>
              </a:rPr>
              <a:t>Ser líder y referente del mercado por buenas prácticas</a:t>
            </a:r>
          </a:p>
          <a:p>
            <a:pPr marL="266700" lvl="1" indent="-266700">
              <a:buFont typeface="Arial" panose="020B0604020202020204" pitchFamily="34" charset="0"/>
              <a:buChar char="•"/>
            </a:pPr>
            <a:r>
              <a:rPr lang="es-MX" sz="1050" dirty="0">
                <a:solidFill>
                  <a:schemeClr val="accent2"/>
                </a:solidFill>
                <a:latin typeface="Adelle" panose="02000503060000020004" pitchFamily="50" charset="0"/>
              </a:rPr>
              <a:t>Aumentar ventas, crecer</a:t>
            </a:r>
          </a:p>
          <a:p>
            <a:pPr marL="0" lvl="1"/>
            <a:r>
              <a:rPr lang="es-MX" sz="1100" dirty="0">
                <a:solidFill>
                  <a:srgbClr val="676767"/>
                </a:solidFill>
                <a:latin typeface="Adelle" panose="02000503060000020004" pitchFamily="2" charset="0"/>
              </a:rPr>
              <a:t>¿Qué le conmueve?</a:t>
            </a:r>
          </a:p>
          <a:p>
            <a:pPr marL="266700" lvl="1" indent="-266700">
              <a:buFont typeface="Arial" panose="020B0604020202020204" pitchFamily="34" charset="0"/>
              <a:buChar char="•"/>
            </a:pPr>
            <a:r>
              <a:rPr lang="es-MX" sz="1050" dirty="0">
                <a:solidFill>
                  <a:schemeClr val="accent2"/>
                </a:solidFill>
                <a:latin typeface="Adelle" panose="02000503060000020004" pitchFamily="50" charset="0"/>
              </a:rPr>
              <a:t>El espíritu de seguir transformando a México con empeño. Javier de la Calle busca atender los grandes retos que enfrenta el  país; especialmente el combate a la pobreza, exclusión y desigualdad, así como cumplir los compromisos que adquirieron al adherirse al Pacto Mundial en 2016 y a la consecución de los Objetivos de Desarrollo Sostenible (ODS).  Todo, a través de su modelo del circulo virtuosos de ayuda.</a:t>
            </a:r>
          </a:p>
          <a:p>
            <a:pPr marL="0" lvl="1"/>
            <a:r>
              <a:rPr lang="es-MX" sz="1100" dirty="0">
                <a:solidFill>
                  <a:srgbClr val="676767"/>
                </a:solidFill>
                <a:latin typeface="Adelle" panose="02000503060000020004" pitchFamily="2" charset="0"/>
              </a:rPr>
              <a:t>¿Qué es lo que le importa realmente (aunque no lo diga)?</a:t>
            </a:r>
          </a:p>
          <a:p>
            <a:pPr marL="171450" lvl="1" indent="-171450">
              <a:buFont typeface="Arial" panose="020B0604020202020204" pitchFamily="34" charset="0"/>
              <a:buChar char="•"/>
            </a:pPr>
            <a:r>
              <a:rPr lang="es-MX" sz="1050" dirty="0">
                <a:solidFill>
                  <a:schemeClr val="accent2"/>
                </a:solidFill>
                <a:latin typeface="Adelle" panose="02000503060000020004" pitchFamily="50" charset="0"/>
              </a:rPr>
              <a:t>Sostenibilidad del negocio y llevarse bien con el sindicato sin que interfiera en la operación del negocio</a:t>
            </a:r>
            <a:endParaRPr lang="es-MX" sz="1100" dirty="0">
              <a:solidFill>
                <a:srgbClr val="676767"/>
              </a:solidFill>
              <a:latin typeface="Adelle" panose="02000503060000020004" pitchFamily="2" charset="0"/>
            </a:endParaRPr>
          </a:p>
          <a:p>
            <a:pPr marL="171450" indent="-171450">
              <a:buFont typeface="Arial" panose="020B0604020202020204" pitchFamily="34" charset="0"/>
              <a:buChar char="•"/>
            </a:pPr>
            <a:r>
              <a:rPr lang="es-MX" sz="1100" dirty="0">
                <a:solidFill>
                  <a:srgbClr val="676767"/>
                </a:solidFill>
                <a:latin typeface="Adelle" panose="02000503060000020004" pitchFamily="2" charset="0"/>
              </a:rPr>
              <a:t>¿Cuáles son sus sueños y aspiraciones?</a:t>
            </a:r>
            <a:br>
              <a:rPr lang="es-MX" sz="1100" dirty="0">
                <a:solidFill>
                  <a:srgbClr val="676767"/>
                </a:solidFill>
                <a:latin typeface="Adelle" panose="02000503060000020004" pitchFamily="2" charset="0"/>
              </a:rPr>
            </a:br>
            <a:r>
              <a:rPr lang="es-MX" sz="1050" dirty="0">
                <a:solidFill>
                  <a:schemeClr val="accent2"/>
                </a:solidFill>
                <a:latin typeface="Adelle" panose="02000503060000020004" pitchFamily="50" charset="0"/>
              </a:rPr>
              <a:t>Transformarse de una casa de empeño a una financiera que ofrece las tasas más bajas del mercado, revolucionar el mercado para economías medianas y bajas.</a:t>
            </a:r>
          </a:p>
        </p:txBody>
      </p:sp>
    </p:spTree>
    <p:extLst>
      <p:ext uri="{BB962C8B-B14F-4D97-AF65-F5344CB8AC3E}">
        <p14:creationId xmlns:p14="http://schemas.microsoft.com/office/powerpoint/2010/main" val="27237996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F663291-1CF6-4A21-A2F7-506916479448}"/>
              </a:ext>
            </a:extLst>
          </p:cNvPr>
          <p:cNvSpPr>
            <a:spLocks noGrp="1"/>
          </p:cNvSpPr>
          <p:nvPr>
            <p:ph type="title"/>
          </p:nvPr>
        </p:nvSpPr>
        <p:spPr/>
        <p:txBody>
          <a:bodyPr/>
          <a:lstStyle/>
          <a:p>
            <a:r>
              <a:rPr lang="es-MX" dirty="0"/>
              <a:t>Mapa de empatía</a:t>
            </a:r>
          </a:p>
        </p:txBody>
      </p:sp>
      <p:pic>
        <p:nvPicPr>
          <p:cNvPr id="1030" name="Picture 6" descr="https://innokabi.com/wp-content/uploads/2013/08/Mapa-de-empatia-blog-Innokabi-lean-startup.jpg">
            <a:extLst>
              <a:ext uri="{FF2B5EF4-FFF2-40B4-BE49-F238E27FC236}">
                <a16:creationId xmlns:a16="http://schemas.microsoft.com/office/drawing/2014/main" id="{9E5AE66A-BA25-4C05-9B91-B511AB0409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4904" y="2050025"/>
            <a:ext cx="4935831" cy="3232969"/>
          </a:xfrm>
          <a:prstGeom prst="rect">
            <a:avLst/>
          </a:prstGeom>
          <a:noFill/>
          <a:extLst>
            <a:ext uri="{909E8E84-426E-40DD-AFC4-6F175D3DCCD1}">
              <a14:hiddenFill xmlns:a14="http://schemas.microsoft.com/office/drawing/2010/main">
                <a:solidFill>
                  <a:srgbClr val="FFFFFF"/>
                </a:solidFill>
              </a14:hiddenFill>
            </a:ext>
          </a:extLst>
        </p:spPr>
      </p:pic>
      <p:sp>
        <p:nvSpPr>
          <p:cNvPr id="4" name="Rectángulo 3">
            <a:extLst>
              <a:ext uri="{FF2B5EF4-FFF2-40B4-BE49-F238E27FC236}">
                <a16:creationId xmlns:a16="http://schemas.microsoft.com/office/drawing/2014/main" id="{51A3F3C6-30EA-471A-90C1-349D2DFC31A0}"/>
              </a:ext>
            </a:extLst>
          </p:cNvPr>
          <p:cNvSpPr/>
          <p:nvPr/>
        </p:nvSpPr>
        <p:spPr>
          <a:xfrm>
            <a:off x="5820735" y="1813560"/>
            <a:ext cx="6096000" cy="3654847"/>
          </a:xfrm>
          <a:prstGeom prst="rect">
            <a:avLst/>
          </a:prstGeom>
        </p:spPr>
        <p:txBody>
          <a:bodyPr>
            <a:spAutoFit/>
          </a:bodyPr>
          <a:lstStyle/>
          <a:p>
            <a:pPr marL="0" lvl="1"/>
            <a:r>
              <a:rPr lang="es-MX" b="1" dirty="0">
                <a:solidFill>
                  <a:schemeClr val="bg1">
                    <a:lumMod val="50000"/>
                  </a:schemeClr>
                </a:solidFill>
              </a:rPr>
              <a:t>¿Qué dice y hace?</a:t>
            </a:r>
            <a:br>
              <a:rPr lang="es-MX" sz="1200" dirty="0">
                <a:solidFill>
                  <a:schemeClr val="bg1">
                    <a:lumMod val="50000"/>
                  </a:schemeClr>
                </a:solidFill>
              </a:rPr>
            </a:br>
            <a:r>
              <a:rPr lang="es-MX" sz="1400" dirty="0">
                <a:solidFill>
                  <a:schemeClr val="bg1">
                    <a:lumMod val="50000"/>
                  </a:schemeClr>
                </a:solidFill>
              </a:rPr>
              <a:t>¿Cómo se comporta habitualmente?</a:t>
            </a:r>
          </a:p>
          <a:p>
            <a:pPr marL="171450" lvl="1" indent="-171450">
              <a:buFont typeface="Arial" panose="020B0604020202020204" pitchFamily="34" charset="0"/>
              <a:buChar char="•"/>
            </a:pPr>
            <a:r>
              <a:rPr lang="es-MX" sz="1050" dirty="0">
                <a:solidFill>
                  <a:schemeClr val="accent2"/>
                </a:solidFill>
                <a:latin typeface="Adelle" panose="02000503060000020004" pitchFamily="50" charset="0"/>
              </a:rPr>
              <a:t>Comunicación reactiva y confusa, no comunica su círculo virtuoso de ayuda ni que la mayoría de sus remanentes operativos están destinados a apoyar la labor de Instituciones de Asistencia Privada</a:t>
            </a:r>
          </a:p>
          <a:p>
            <a:pPr marL="0" lvl="1"/>
            <a:br>
              <a:rPr lang="es-MX" sz="1050" dirty="0">
                <a:solidFill>
                  <a:schemeClr val="bg1">
                    <a:lumMod val="50000"/>
                  </a:schemeClr>
                </a:solidFill>
              </a:rPr>
            </a:br>
            <a:r>
              <a:rPr lang="es-MX" sz="1400" dirty="0">
                <a:solidFill>
                  <a:schemeClr val="bg1">
                    <a:lumMod val="50000"/>
                  </a:schemeClr>
                </a:solidFill>
              </a:rPr>
              <a:t>¿Qué dice que le importa?</a:t>
            </a:r>
          </a:p>
          <a:p>
            <a:pPr marL="171450" lvl="1" indent="-171450">
              <a:buFont typeface="Arial" panose="020B0604020202020204" pitchFamily="34" charset="0"/>
              <a:buChar char="•"/>
            </a:pPr>
            <a:r>
              <a:rPr lang="es-MX" sz="1050" dirty="0">
                <a:solidFill>
                  <a:schemeClr val="accent2"/>
                </a:solidFill>
                <a:latin typeface="Adelle" panose="02000503060000020004" pitchFamily="50" charset="0"/>
              </a:rPr>
              <a:t>Ser el referente del mercado</a:t>
            </a:r>
          </a:p>
          <a:p>
            <a:pPr marL="171450" lvl="1" indent="-171450">
              <a:buFont typeface="Arial" panose="020B0604020202020204" pitchFamily="34" charset="0"/>
              <a:buChar char="•"/>
            </a:pPr>
            <a:r>
              <a:rPr lang="es-MX" sz="1050" dirty="0">
                <a:solidFill>
                  <a:schemeClr val="accent2"/>
                </a:solidFill>
                <a:latin typeface="Adelle" panose="02000503060000020004" pitchFamily="50" charset="0"/>
              </a:rPr>
              <a:t>Desmitificar el empeño</a:t>
            </a:r>
          </a:p>
          <a:p>
            <a:pPr marL="171450" lvl="1" indent="-171450">
              <a:buFont typeface="Arial" panose="020B0604020202020204" pitchFamily="34" charset="0"/>
              <a:buChar char="•"/>
            </a:pPr>
            <a:r>
              <a:rPr lang="es-MX" sz="1050" dirty="0">
                <a:solidFill>
                  <a:schemeClr val="accent2"/>
                </a:solidFill>
                <a:latin typeface="Adelle" panose="02000503060000020004" pitchFamily="50" charset="0"/>
              </a:rPr>
              <a:t>Promover el préstamo prendario como una herramienta de financiamiento instantánea </a:t>
            </a:r>
          </a:p>
          <a:p>
            <a:pPr marL="0" lvl="1"/>
            <a:br>
              <a:rPr lang="es-MX" sz="1050" dirty="0">
                <a:solidFill>
                  <a:schemeClr val="bg1">
                    <a:lumMod val="50000"/>
                  </a:schemeClr>
                </a:solidFill>
              </a:rPr>
            </a:br>
            <a:r>
              <a:rPr lang="es-MX" sz="1400" dirty="0">
                <a:solidFill>
                  <a:schemeClr val="bg1">
                    <a:lumMod val="50000"/>
                  </a:schemeClr>
                </a:solidFill>
              </a:rPr>
              <a:t>¿Influencia a alguien?</a:t>
            </a:r>
          </a:p>
          <a:p>
            <a:pPr marL="171450" lvl="1" indent="-171450">
              <a:buFont typeface="Arial" panose="020B0604020202020204" pitchFamily="34" charset="0"/>
              <a:buChar char="•"/>
            </a:pPr>
            <a:r>
              <a:rPr lang="es-MX" sz="1050" dirty="0">
                <a:solidFill>
                  <a:schemeClr val="accent2"/>
                </a:solidFill>
                <a:latin typeface="Adelle" panose="02000503060000020004" pitchFamily="50" charset="0"/>
              </a:rPr>
              <a:t>El resto de casas de empeño</a:t>
            </a:r>
          </a:p>
          <a:p>
            <a:pPr marL="0" lvl="1"/>
            <a:br>
              <a:rPr lang="es-MX" sz="1050" dirty="0">
                <a:solidFill>
                  <a:schemeClr val="bg1">
                    <a:lumMod val="50000"/>
                  </a:schemeClr>
                </a:solidFill>
              </a:rPr>
            </a:br>
            <a:r>
              <a:rPr lang="es-MX" sz="1400" dirty="0">
                <a:solidFill>
                  <a:schemeClr val="bg1">
                    <a:lumMod val="50000"/>
                  </a:schemeClr>
                </a:solidFill>
              </a:rPr>
              <a:t>¿Existen diferencias entre lo que dice y piensa?</a:t>
            </a:r>
          </a:p>
          <a:p>
            <a:pPr marL="171450" lvl="1" indent="-171450">
              <a:buFont typeface="Arial" panose="020B0604020202020204" pitchFamily="34" charset="0"/>
              <a:buChar char="•"/>
            </a:pPr>
            <a:r>
              <a:rPr lang="es-MX" sz="1050" dirty="0">
                <a:solidFill>
                  <a:schemeClr val="accent2"/>
                </a:solidFill>
                <a:latin typeface="Adelle" panose="02000503060000020004" pitchFamily="50" charset="0"/>
              </a:rPr>
              <a:t>Si, es el representante de la casa de empeño líder pero no muestra sus fortalezas a través de valores al mercado ni buenas prácticas</a:t>
            </a:r>
          </a:p>
          <a:p>
            <a:pPr marL="171450" lvl="1" indent="-171450">
              <a:buFont typeface="Arial" panose="020B0604020202020204" pitchFamily="34" charset="0"/>
              <a:buChar char="•"/>
            </a:pPr>
            <a:r>
              <a:rPr lang="es-MX" sz="1050" dirty="0">
                <a:solidFill>
                  <a:schemeClr val="accent2"/>
                </a:solidFill>
                <a:latin typeface="Adelle" panose="02000503060000020004" pitchFamily="50" charset="0"/>
              </a:rPr>
              <a:t>Quiere contar historias de éxito pero no las transmiten.</a:t>
            </a:r>
          </a:p>
          <a:p>
            <a:pPr marL="171450" lvl="1" indent="-171450">
              <a:buFont typeface="Arial" panose="020B0604020202020204" pitchFamily="34" charset="0"/>
              <a:buChar char="•"/>
            </a:pPr>
            <a:r>
              <a:rPr lang="es-MX" sz="1050" dirty="0">
                <a:solidFill>
                  <a:schemeClr val="accent2"/>
                </a:solidFill>
                <a:latin typeface="Adelle" panose="02000503060000020004" pitchFamily="50" charset="0"/>
              </a:rPr>
              <a:t>Javier de la Calle es confuso en sus mensajes</a:t>
            </a:r>
          </a:p>
          <a:p>
            <a:pPr marL="0" lvl="1"/>
            <a:endParaRPr lang="es-MX" sz="1050" dirty="0">
              <a:solidFill>
                <a:schemeClr val="bg1">
                  <a:lumMod val="50000"/>
                </a:schemeClr>
              </a:solidFill>
              <a:latin typeface="Adelle" panose="02000503060000020004" pitchFamily="50" charset="0"/>
            </a:endParaRPr>
          </a:p>
        </p:txBody>
      </p:sp>
    </p:spTree>
    <p:extLst>
      <p:ext uri="{BB962C8B-B14F-4D97-AF65-F5344CB8AC3E}">
        <p14:creationId xmlns:p14="http://schemas.microsoft.com/office/powerpoint/2010/main" val="1465634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F663291-1CF6-4A21-A2F7-506916479448}"/>
              </a:ext>
            </a:extLst>
          </p:cNvPr>
          <p:cNvSpPr>
            <a:spLocks noGrp="1"/>
          </p:cNvSpPr>
          <p:nvPr>
            <p:ph type="title"/>
          </p:nvPr>
        </p:nvSpPr>
        <p:spPr/>
        <p:txBody>
          <a:bodyPr/>
          <a:lstStyle/>
          <a:p>
            <a:r>
              <a:rPr lang="es-MX" dirty="0"/>
              <a:t>Mapa de empatía</a:t>
            </a:r>
          </a:p>
        </p:txBody>
      </p:sp>
      <p:pic>
        <p:nvPicPr>
          <p:cNvPr id="1030" name="Picture 6" descr="https://innokabi.com/wp-content/uploads/2013/08/Mapa-de-empatia-blog-Innokabi-lean-startup.jpg">
            <a:extLst>
              <a:ext uri="{FF2B5EF4-FFF2-40B4-BE49-F238E27FC236}">
                <a16:creationId xmlns:a16="http://schemas.microsoft.com/office/drawing/2014/main" id="{9E5AE66A-BA25-4C05-9B91-B511AB0409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4904" y="2050025"/>
            <a:ext cx="4935831" cy="3232969"/>
          </a:xfrm>
          <a:prstGeom prst="rect">
            <a:avLst/>
          </a:prstGeom>
          <a:noFill/>
          <a:extLst>
            <a:ext uri="{909E8E84-426E-40DD-AFC4-6F175D3DCCD1}">
              <a14:hiddenFill xmlns:a14="http://schemas.microsoft.com/office/drawing/2010/main">
                <a:solidFill>
                  <a:srgbClr val="FFFFFF"/>
                </a:solidFill>
              </a14:hiddenFill>
            </a:ext>
          </a:extLst>
        </p:spPr>
      </p:pic>
      <p:sp>
        <p:nvSpPr>
          <p:cNvPr id="4" name="Rectángulo 3">
            <a:extLst>
              <a:ext uri="{FF2B5EF4-FFF2-40B4-BE49-F238E27FC236}">
                <a16:creationId xmlns:a16="http://schemas.microsoft.com/office/drawing/2014/main" id="{51A3F3C6-30EA-471A-90C1-349D2DFC31A0}"/>
              </a:ext>
            </a:extLst>
          </p:cNvPr>
          <p:cNvSpPr/>
          <p:nvPr/>
        </p:nvSpPr>
        <p:spPr>
          <a:xfrm>
            <a:off x="5820735" y="1813560"/>
            <a:ext cx="6096000" cy="3223959"/>
          </a:xfrm>
          <a:prstGeom prst="rect">
            <a:avLst/>
          </a:prstGeom>
        </p:spPr>
        <p:txBody>
          <a:bodyPr>
            <a:spAutoFit/>
          </a:bodyPr>
          <a:lstStyle/>
          <a:p>
            <a:pPr marL="0" lvl="1"/>
            <a:r>
              <a:rPr lang="es-MX" b="1" dirty="0">
                <a:solidFill>
                  <a:schemeClr val="bg1">
                    <a:lumMod val="50000"/>
                  </a:schemeClr>
                </a:solidFill>
              </a:rPr>
              <a:t>¿Qué esfuerzos hace? </a:t>
            </a:r>
            <a:br>
              <a:rPr lang="es-MX" b="1" dirty="0">
                <a:solidFill>
                  <a:schemeClr val="bg1">
                    <a:lumMod val="50000"/>
                  </a:schemeClr>
                </a:solidFill>
              </a:rPr>
            </a:br>
            <a:r>
              <a:rPr lang="es-MX" sz="1400" dirty="0">
                <a:solidFill>
                  <a:schemeClr val="bg1">
                    <a:lumMod val="50000"/>
                  </a:schemeClr>
                </a:solidFill>
              </a:rPr>
              <a:t>¿Cuáles son sus mayores frustraciones?</a:t>
            </a:r>
          </a:p>
          <a:p>
            <a:pPr marL="266700" lvl="1" indent="-266700">
              <a:buFont typeface="Arial" panose="020B0604020202020204" pitchFamily="34" charset="0"/>
              <a:buChar char="•"/>
            </a:pPr>
            <a:r>
              <a:rPr lang="es-MX" sz="1050" dirty="0">
                <a:solidFill>
                  <a:schemeClr val="accent2"/>
                </a:solidFill>
                <a:latin typeface="Adelle" panose="02000503060000020004" pitchFamily="50" charset="0"/>
              </a:rPr>
              <a:t>Que los confundan con una entidad de gobierno</a:t>
            </a:r>
          </a:p>
          <a:p>
            <a:pPr marL="266700" lvl="1" indent="-266700">
              <a:buFont typeface="Arial" panose="020B0604020202020204" pitchFamily="34" charset="0"/>
              <a:buChar char="•"/>
            </a:pPr>
            <a:r>
              <a:rPr lang="es-MX" sz="1050" dirty="0">
                <a:solidFill>
                  <a:schemeClr val="accent2"/>
                </a:solidFill>
                <a:latin typeface="Adelle" panose="02000503060000020004" pitchFamily="50" charset="0"/>
              </a:rPr>
              <a:t>Que es una de las instituciones de México que mayor dinero da a actividades sociales y es desconocido para el mercado</a:t>
            </a:r>
          </a:p>
          <a:p>
            <a:pPr marL="0" lvl="1"/>
            <a:br>
              <a:rPr lang="es-MX" sz="1400" dirty="0">
                <a:solidFill>
                  <a:schemeClr val="bg1">
                    <a:lumMod val="50000"/>
                  </a:schemeClr>
                </a:solidFill>
              </a:rPr>
            </a:br>
            <a:r>
              <a:rPr lang="es-MX" sz="1400" dirty="0">
                <a:solidFill>
                  <a:schemeClr val="bg1">
                    <a:lumMod val="50000"/>
                  </a:schemeClr>
                </a:solidFill>
              </a:rPr>
              <a:t>¿Qué obstáculos encuentra para satisfacer sus deseos o necesidades?</a:t>
            </a:r>
          </a:p>
          <a:p>
            <a:pPr marL="266700" lvl="1" indent="-266700">
              <a:buFont typeface="Arial" panose="020B0604020202020204" pitchFamily="34" charset="0"/>
              <a:buChar char="•"/>
            </a:pPr>
            <a:r>
              <a:rPr lang="es-MX" sz="1050" dirty="0">
                <a:solidFill>
                  <a:schemeClr val="accent2"/>
                </a:solidFill>
                <a:latin typeface="Adelle" panose="02000503060000020004" pitchFamily="50" charset="0"/>
              </a:rPr>
              <a:t>Mala reputación del empeño</a:t>
            </a:r>
          </a:p>
          <a:p>
            <a:pPr marL="266700" lvl="1" indent="-266700">
              <a:buFont typeface="Arial" panose="020B0604020202020204" pitchFamily="34" charset="0"/>
              <a:buChar char="•"/>
            </a:pPr>
            <a:r>
              <a:rPr lang="es-MX" sz="1050" dirty="0">
                <a:solidFill>
                  <a:schemeClr val="accent2"/>
                </a:solidFill>
                <a:latin typeface="Adelle" panose="02000503060000020004" pitchFamily="50" charset="0"/>
              </a:rPr>
              <a:t>Desconocimiento del origen, sus más de 240 años hacen que parezca una institución de gobierno arcaica</a:t>
            </a:r>
          </a:p>
          <a:p>
            <a:pPr marL="266700" lvl="1" indent="-266700">
              <a:buFont typeface="Arial" panose="020B0604020202020204" pitchFamily="34" charset="0"/>
              <a:buChar char="•"/>
            </a:pPr>
            <a:r>
              <a:rPr lang="es-MX" sz="1050" dirty="0">
                <a:solidFill>
                  <a:schemeClr val="accent2"/>
                </a:solidFill>
                <a:latin typeface="Adelle" panose="02000503060000020004" pitchFamily="50" charset="0"/>
              </a:rPr>
              <a:t>Que existe la percepción que el empeño es para los pobres</a:t>
            </a:r>
          </a:p>
          <a:p>
            <a:pPr marL="266700" lvl="1" indent="-266700">
              <a:buFont typeface="Arial" panose="020B0604020202020204" pitchFamily="34" charset="0"/>
              <a:buChar char="•"/>
            </a:pPr>
            <a:r>
              <a:rPr lang="es-MX" sz="1050" dirty="0">
                <a:solidFill>
                  <a:schemeClr val="accent2"/>
                </a:solidFill>
                <a:latin typeface="Adelle" panose="02000503060000020004" pitchFamily="50" charset="0"/>
              </a:rPr>
              <a:t>Que las casa de empeño roban</a:t>
            </a:r>
          </a:p>
          <a:p>
            <a:pPr marL="0" lvl="1"/>
            <a:br>
              <a:rPr lang="es-MX" sz="1400" dirty="0">
                <a:solidFill>
                  <a:schemeClr val="bg1">
                    <a:lumMod val="50000"/>
                  </a:schemeClr>
                </a:solidFill>
              </a:rPr>
            </a:br>
            <a:r>
              <a:rPr lang="es-MX" sz="1400" dirty="0">
                <a:solidFill>
                  <a:schemeClr val="bg1">
                    <a:lumMod val="50000"/>
                  </a:schemeClr>
                </a:solidFill>
              </a:rPr>
              <a:t>¿Qué riesgos teme asumir?</a:t>
            </a:r>
          </a:p>
          <a:p>
            <a:pPr marL="266700" lvl="1" indent="-266700">
              <a:buFont typeface="Arial" panose="020B0604020202020204" pitchFamily="34" charset="0"/>
              <a:buChar char="•"/>
            </a:pPr>
            <a:r>
              <a:rPr lang="es-MX" sz="1050" dirty="0">
                <a:solidFill>
                  <a:schemeClr val="accent2"/>
                </a:solidFill>
                <a:latin typeface="Adelle" panose="02000503060000020004" pitchFamily="50" charset="0"/>
              </a:rPr>
              <a:t>Liderar el debate sobre la mala reputación de las casas de empeño</a:t>
            </a:r>
          </a:p>
          <a:p>
            <a:pPr marL="266700" lvl="1" indent="-266700">
              <a:buFont typeface="Arial" panose="020B0604020202020204" pitchFamily="34" charset="0"/>
              <a:buChar char="•"/>
            </a:pPr>
            <a:r>
              <a:rPr lang="es-MX" sz="1050" dirty="0">
                <a:solidFill>
                  <a:schemeClr val="accent2"/>
                </a:solidFill>
                <a:latin typeface="Adelle" panose="02000503060000020004" pitchFamily="50" charset="0"/>
              </a:rPr>
              <a:t>Lucha de poder-conflicto con el sindicato.</a:t>
            </a:r>
          </a:p>
          <a:p>
            <a:pPr marL="0" lvl="1"/>
            <a:endParaRPr lang="es-MX" sz="1050" dirty="0">
              <a:solidFill>
                <a:schemeClr val="bg1">
                  <a:lumMod val="50000"/>
                </a:schemeClr>
              </a:solidFill>
              <a:latin typeface="Adelle" panose="02000503060000020004" pitchFamily="50" charset="0"/>
            </a:endParaRPr>
          </a:p>
        </p:txBody>
      </p:sp>
    </p:spTree>
    <p:extLst>
      <p:ext uri="{BB962C8B-B14F-4D97-AF65-F5344CB8AC3E}">
        <p14:creationId xmlns:p14="http://schemas.microsoft.com/office/powerpoint/2010/main" val="25613691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F663291-1CF6-4A21-A2F7-506916479448}"/>
              </a:ext>
            </a:extLst>
          </p:cNvPr>
          <p:cNvSpPr>
            <a:spLocks noGrp="1"/>
          </p:cNvSpPr>
          <p:nvPr>
            <p:ph type="title"/>
          </p:nvPr>
        </p:nvSpPr>
        <p:spPr/>
        <p:txBody>
          <a:bodyPr/>
          <a:lstStyle/>
          <a:p>
            <a:r>
              <a:rPr lang="es-MX" dirty="0"/>
              <a:t>Mapa de empatía</a:t>
            </a:r>
          </a:p>
        </p:txBody>
      </p:sp>
      <p:pic>
        <p:nvPicPr>
          <p:cNvPr id="1030" name="Picture 6" descr="https://innokabi.com/wp-content/uploads/2013/08/Mapa-de-empatia-blog-Innokabi-lean-startup.jpg">
            <a:extLst>
              <a:ext uri="{FF2B5EF4-FFF2-40B4-BE49-F238E27FC236}">
                <a16:creationId xmlns:a16="http://schemas.microsoft.com/office/drawing/2014/main" id="{9E5AE66A-BA25-4C05-9B91-B511AB0409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4904" y="2050025"/>
            <a:ext cx="4935831" cy="3232969"/>
          </a:xfrm>
          <a:prstGeom prst="rect">
            <a:avLst/>
          </a:prstGeom>
          <a:noFill/>
          <a:extLst>
            <a:ext uri="{909E8E84-426E-40DD-AFC4-6F175D3DCCD1}">
              <a14:hiddenFill xmlns:a14="http://schemas.microsoft.com/office/drawing/2010/main">
                <a:solidFill>
                  <a:srgbClr val="FFFFFF"/>
                </a:solidFill>
              </a14:hiddenFill>
            </a:ext>
          </a:extLst>
        </p:spPr>
      </p:pic>
      <p:sp>
        <p:nvSpPr>
          <p:cNvPr id="4" name="Rectángulo 3">
            <a:extLst>
              <a:ext uri="{FF2B5EF4-FFF2-40B4-BE49-F238E27FC236}">
                <a16:creationId xmlns:a16="http://schemas.microsoft.com/office/drawing/2014/main" id="{51A3F3C6-30EA-471A-90C1-349D2DFC31A0}"/>
              </a:ext>
            </a:extLst>
          </p:cNvPr>
          <p:cNvSpPr/>
          <p:nvPr/>
        </p:nvSpPr>
        <p:spPr>
          <a:xfrm>
            <a:off x="5820735" y="1813560"/>
            <a:ext cx="6096000" cy="4355038"/>
          </a:xfrm>
          <a:prstGeom prst="rect">
            <a:avLst/>
          </a:prstGeom>
        </p:spPr>
        <p:txBody>
          <a:bodyPr>
            <a:spAutoFit/>
          </a:bodyPr>
          <a:lstStyle/>
          <a:p>
            <a:pPr marL="0" lvl="1"/>
            <a:r>
              <a:rPr lang="es-MX" b="1" dirty="0">
                <a:solidFill>
                  <a:schemeClr val="bg1">
                    <a:lumMod val="50000"/>
                  </a:schemeClr>
                </a:solidFill>
              </a:rPr>
              <a:t>¿Qué resultados obtiene? </a:t>
            </a:r>
            <a:br>
              <a:rPr lang="es-MX" dirty="0">
                <a:solidFill>
                  <a:schemeClr val="bg1">
                    <a:lumMod val="50000"/>
                  </a:schemeClr>
                </a:solidFill>
              </a:rPr>
            </a:br>
            <a:r>
              <a:rPr lang="es-MX" sz="1400" dirty="0">
                <a:solidFill>
                  <a:schemeClr val="bg1">
                    <a:lumMod val="50000"/>
                  </a:schemeClr>
                </a:solidFill>
              </a:rPr>
              <a:t>¿Qué desea o necesita conseguir?</a:t>
            </a:r>
          </a:p>
          <a:p>
            <a:pPr marL="171450" lvl="1" indent="-171450">
              <a:buFont typeface="Arial" panose="020B0604020202020204" pitchFamily="34" charset="0"/>
              <a:buChar char="•"/>
            </a:pPr>
            <a:r>
              <a:rPr lang="es-MX" sz="1050" dirty="0">
                <a:solidFill>
                  <a:schemeClr val="accent2"/>
                </a:solidFill>
                <a:latin typeface="Adelle" panose="02000503060000020004" pitchFamily="50" charset="0"/>
              </a:rPr>
              <a:t>Ser el referente</a:t>
            </a:r>
          </a:p>
          <a:p>
            <a:pPr marL="171450" lvl="1" indent="-171450">
              <a:buFont typeface="Arial" panose="020B0604020202020204" pitchFamily="34" charset="0"/>
              <a:buChar char="•"/>
            </a:pPr>
            <a:r>
              <a:rPr lang="es-MX" sz="1050" dirty="0">
                <a:solidFill>
                  <a:schemeClr val="accent2"/>
                </a:solidFill>
                <a:latin typeface="Adelle" panose="02000503060000020004" pitchFamily="50" charset="0"/>
              </a:rPr>
              <a:t>Desmitificar el empeño</a:t>
            </a:r>
          </a:p>
          <a:p>
            <a:pPr marL="171450" lvl="1" indent="-171450">
              <a:buFont typeface="Arial" panose="020B0604020202020204" pitchFamily="34" charset="0"/>
              <a:buChar char="•"/>
            </a:pPr>
            <a:r>
              <a:rPr lang="es-MX" sz="1050" dirty="0">
                <a:solidFill>
                  <a:schemeClr val="accent2"/>
                </a:solidFill>
                <a:latin typeface="Adelle" panose="02000503060000020004" pitchFamily="50" charset="0"/>
              </a:rPr>
              <a:t>Posicionar el préstamo prendario como una alternativa para el financiamiento de las economías familiares, y de los empresarios.</a:t>
            </a:r>
          </a:p>
          <a:p>
            <a:pPr marL="0" lvl="1"/>
            <a:br>
              <a:rPr lang="es-MX" sz="1400" dirty="0">
                <a:solidFill>
                  <a:schemeClr val="bg1">
                    <a:lumMod val="50000"/>
                  </a:schemeClr>
                </a:solidFill>
              </a:rPr>
            </a:br>
            <a:r>
              <a:rPr lang="es-MX" sz="1400" dirty="0">
                <a:solidFill>
                  <a:schemeClr val="bg1">
                    <a:lumMod val="50000"/>
                  </a:schemeClr>
                </a:solidFill>
              </a:rPr>
              <a:t>¿Qué baremos tiene para el éxito?</a:t>
            </a:r>
          </a:p>
          <a:p>
            <a:pPr marL="171450" lvl="1" indent="-171450">
              <a:buFont typeface="Arial" panose="020B0604020202020204" pitchFamily="34" charset="0"/>
              <a:buChar char="•"/>
            </a:pPr>
            <a:r>
              <a:rPr lang="es-MX" sz="1050" dirty="0">
                <a:solidFill>
                  <a:schemeClr val="accent2"/>
                </a:solidFill>
                <a:latin typeface="Adelle" panose="02000503060000020004" pitchFamily="50" charset="0"/>
              </a:rPr>
              <a:t>Ser reconocido como el referente en crédito prendario en México, desmitificando el empeño y dando a conocer las actividades e inversiones de impacto social de la Institución.</a:t>
            </a:r>
          </a:p>
          <a:p>
            <a:pPr marL="171450" lvl="1" indent="-171450">
              <a:buFont typeface="Arial" panose="020B0604020202020204" pitchFamily="34" charset="0"/>
              <a:buChar char="•"/>
            </a:pPr>
            <a:r>
              <a:rPr lang="es-MX" sz="1050" dirty="0">
                <a:solidFill>
                  <a:schemeClr val="accent2"/>
                </a:solidFill>
                <a:latin typeface="Adelle" panose="02000503060000020004" pitchFamily="50" charset="0"/>
              </a:rPr>
              <a:t>Aumento de clientes en sucursales de todo el país</a:t>
            </a:r>
          </a:p>
          <a:p>
            <a:pPr marL="171450" lvl="1" indent="-171450">
              <a:buFont typeface="Arial" panose="020B0604020202020204" pitchFamily="34" charset="0"/>
              <a:buChar char="•"/>
            </a:pPr>
            <a:r>
              <a:rPr lang="es-MX" sz="1050" dirty="0" err="1">
                <a:solidFill>
                  <a:schemeClr val="accent2"/>
                </a:solidFill>
                <a:latin typeface="Adelle" panose="02000503060000020004" pitchFamily="50" charset="0"/>
              </a:rPr>
              <a:t>Reputation</a:t>
            </a:r>
            <a:r>
              <a:rPr lang="es-MX" sz="1050" dirty="0">
                <a:solidFill>
                  <a:schemeClr val="accent2"/>
                </a:solidFill>
                <a:latin typeface="Adelle" panose="02000503060000020004" pitchFamily="50" charset="0"/>
              </a:rPr>
              <a:t> </a:t>
            </a:r>
            <a:r>
              <a:rPr lang="es-MX" sz="1050" dirty="0" err="1">
                <a:solidFill>
                  <a:schemeClr val="accent2"/>
                </a:solidFill>
                <a:latin typeface="Adelle" panose="02000503060000020004" pitchFamily="50" charset="0"/>
              </a:rPr>
              <a:t>Relevance</a:t>
            </a:r>
            <a:endParaRPr lang="es-MX" sz="1050" dirty="0">
              <a:solidFill>
                <a:schemeClr val="accent2"/>
              </a:solidFill>
              <a:latin typeface="Adelle" panose="02000503060000020004" pitchFamily="50" charset="0"/>
            </a:endParaRPr>
          </a:p>
          <a:p>
            <a:pPr marL="0" lvl="1"/>
            <a:br>
              <a:rPr lang="es-MX" sz="1400" dirty="0">
                <a:solidFill>
                  <a:schemeClr val="bg1">
                    <a:lumMod val="50000"/>
                  </a:schemeClr>
                </a:solidFill>
              </a:rPr>
            </a:br>
            <a:r>
              <a:rPr lang="es-MX" sz="1400" dirty="0">
                <a:solidFill>
                  <a:schemeClr val="bg1">
                    <a:lumMod val="50000"/>
                  </a:schemeClr>
                </a:solidFill>
              </a:rPr>
              <a:t>¿Qué estrategias podría utilizar para alcanzar sus objetivos?</a:t>
            </a:r>
          </a:p>
          <a:p>
            <a:pPr marL="171450" lvl="1" indent="-171450">
              <a:buFont typeface="Arial" panose="020B0604020202020204" pitchFamily="34" charset="0"/>
              <a:buChar char="•"/>
            </a:pPr>
            <a:r>
              <a:rPr lang="es-MX" sz="1050" dirty="0">
                <a:solidFill>
                  <a:schemeClr val="accent2"/>
                </a:solidFill>
                <a:latin typeface="Adelle" panose="02000503060000020004" pitchFamily="50" charset="0"/>
              </a:rPr>
              <a:t>Una estrategia 360 grados basada en 4 componentes:</a:t>
            </a:r>
          </a:p>
          <a:p>
            <a:pPr marL="628650" lvl="2" indent="-171450">
              <a:buFont typeface="Arial" panose="020B0604020202020204" pitchFamily="34" charset="0"/>
              <a:buChar char="•"/>
            </a:pPr>
            <a:r>
              <a:rPr lang="es-MX" sz="1050" dirty="0">
                <a:solidFill>
                  <a:schemeClr val="accent2"/>
                </a:solidFill>
                <a:latin typeface="Adelle" panose="02000503060000020004" pitchFamily="50" charset="0"/>
              </a:rPr>
              <a:t>Nuevo </a:t>
            </a:r>
            <a:r>
              <a:rPr lang="es-MX" sz="1050" dirty="0" err="1">
                <a:solidFill>
                  <a:schemeClr val="accent2"/>
                </a:solidFill>
                <a:latin typeface="Adelle" panose="02000503060000020004" pitchFamily="50" charset="0"/>
              </a:rPr>
              <a:t>storytelling</a:t>
            </a:r>
            <a:r>
              <a:rPr lang="es-MX" sz="1050" dirty="0">
                <a:solidFill>
                  <a:schemeClr val="accent2"/>
                </a:solidFill>
                <a:latin typeface="Adelle" panose="02000503060000020004" pitchFamily="50" charset="0"/>
              </a:rPr>
              <a:t> de inversión social y préstamo prendario</a:t>
            </a:r>
          </a:p>
          <a:p>
            <a:pPr marL="628650" lvl="2" indent="-171450">
              <a:buFont typeface="Arial" panose="020B0604020202020204" pitchFamily="34" charset="0"/>
              <a:buChar char="•"/>
            </a:pPr>
            <a:r>
              <a:rPr lang="es-MX" sz="1050" dirty="0">
                <a:solidFill>
                  <a:schemeClr val="accent2"/>
                </a:solidFill>
                <a:latin typeface="Adelle" panose="02000503060000020004" pitchFamily="50" charset="0"/>
              </a:rPr>
              <a:t>Creación de historias nacionales y locales de éxito gracias al préstamo prendario</a:t>
            </a:r>
          </a:p>
          <a:p>
            <a:pPr marL="628650" lvl="2" indent="-171450">
              <a:buFont typeface="Arial" panose="020B0604020202020204" pitchFamily="34" charset="0"/>
              <a:buChar char="•"/>
            </a:pPr>
            <a:r>
              <a:rPr lang="es-MX" sz="1050" dirty="0">
                <a:solidFill>
                  <a:schemeClr val="accent2"/>
                </a:solidFill>
                <a:latin typeface="Adelle" panose="02000503060000020004" pitchFamily="50" charset="0"/>
              </a:rPr>
              <a:t>Generación de experiencias</a:t>
            </a:r>
          </a:p>
          <a:p>
            <a:pPr marL="628650" lvl="2" indent="-171450">
              <a:buFont typeface="Arial" panose="020B0604020202020204" pitchFamily="34" charset="0"/>
              <a:buChar char="•"/>
            </a:pPr>
            <a:r>
              <a:rPr lang="es-MX" sz="1050" dirty="0">
                <a:solidFill>
                  <a:schemeClr val="accent2"/>
                </a:solidFill>
                <a:latin typeface="Adelle" panose="02000503060000020004" pitchFamily="50" charset="0"/>
              </a:rPr>
              <a:t>Posicionamiento institucional a través de voceros de la compañía y con medios de comunicación</a:t>
            </a:r>
          </a:p>
          <a:p>
            <a:pPr marL="628650" lvl="2" indent="-171450">
              <a:buFont typeface="Arial" panose="020B0604020202020204" pitchFamily="34" charset="0"/>
              <a:buChar char="•"/>
            </a:pPr>
            <a:endParaRPr lang="es-MX" sz="1050" dirty="0">
              <a:solidFill>
                <a:schemeClr val="accent2"/>
              </a:solidFill>
              <a:latin typeface="Adelle" panose="02000503060000020004" pitchFamily="50" charset="0"/>
            </a:endParaRPr>
          </a:p>
          <a:p>
            <a:pPr marL="457200" lvl="2"/>
            <a:r>
              <a:rPr lang="es-MX" sz="1050" dirty="0">
                <a:solidFill>
                  <a:schemeClr val="accent2"/>
                </a:solidFill>
                <a:latin typeface="Adelle" panose="02000503060000020004" pitchFamily="50" charset="0"/>
              </a:rPr>
              <a:t>Todo lo anterior nos va a permitir generar notoriedad y notabilidad en el mercado, ser referentes a la vez que se blinda a la compañía ante cualquier crisis y se construye la reputación de una institución de más de 200 años.</a:t>
            </a:r>
          </a:p>
        </p:txBody>
      </p:sp>
    </p:spTree>
    <p:extLst>
      <p:ext uri="{BB962C8B-B14F-4D97-AF65-F5344CB8AC3E}">
        <p14:creationId xmlns:p14="http://schemas.microsoft.com/office/powerpoint/2010/main" val="36600786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F003F611-2A11-452F-9F16-A28CF418815E}"/>
              </a:ext>
            </a:extLst>
          </p:cNvPr>
          <p:cNvSpPr>
            <a:spLocks noGrp="1"/>
          </p:cNvSpPr>
          <p:nvPr>
            <p:ph type="title"/>
          </p:nvPr>
        </p:nvSpPr>
        <p:spPr>
          <a:xfrm>
            <a:off x="4410074" y="1375409"/>
            <a:ext cx="6391275" cy="2286000"/>
          </a:xfrm>
        </p:spPr>
        <p:txBody>
          <a:bodyPr>
            <a:normAutofit/>
          </a:bodyPr>
          <a:lstStyle/>
          <a:p>
            <a:r>
              <a:rPr lang="es-MX" sz="4800" b="1" dirty="0">
                <a:solidFill>
                  <a:schemeClr val="accent1"/>
                </a:solidFill>
              </a:rPr>
              <a:t> LA PROPUESTA DE VALOR ACTUAL</a:t>
            </a:r>
          </a:p>
        </p:txBody>
      </p:sp>
    </p:spTree>
    <p:extLst>
      <p:ext uri="{BB962C8B-B14F-4D97-AF65-F5344CB8AC3E}">
        <p14:creationId xmlns:p14="http://schemas.microsoft.com/office/powerpoint/2010/main" val="32642575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F663291-1CF6-4A21-A2F7-506916479448}"/>
              </a:ext>
            </a:extLst>
          </p:cNvPr>
          <p:cNvSpPr>
            <a:spLocks noGrp="1"/>
          </p:cNvSpPr>
          <p:nvPr>
            <p:ph type="title"/>
          </p:nvPr>
        </p:nvSpPr>
        <p:spPr/>
        <p:txBody>
          <a:bodyPr/>
          <a:lstStyle/>
          <a:p>
            <a:r>
              <a:rPr lang="es-MX" dirty="0"/>
              <a:t>La propuesta de valor actual</a:t>
            </a:r>
          </a:p>
        </p:txBody>
      </p:sp>
      <p:graphicFrame>
        <p:nvGraphicFramePr>
          <p:cNvPr id="21" name="Marcador de contenido 4">
            <a:extLst>
              <a:ext uri="{FF2B5EF4-FFF2-40B4-BE49-F238E27FC236}">
                <a16:creationId xmlns:a16="http://schemas.microsoft.com/office/drawing/2014/main" id="{5DD39ACE-CDFE-40F4-BDE6-17B1E329ABC6}"/>
              </a:ext>
            </a:extLst>
          </p:cNvPr>
          <p:cNvGraphicFramePr>
            <a:graphicFrameLocks/>
          </p:cNvGraphicFramePr>
          <p:nvPr>
            <p:extLst>
              <p:ext uri="{D42A27DB-BD31-4B8C-83A1-F6EECF244321}">
                <p14:modId xmlns:p14="http://schemas.microsoft.com/office/powerpoint/2010/main" val="1866898897"/>
              </p:ext>
            </p:extLst>
          </p:nvPr>
        </p:nvGraphicFramePr>
        <p:xfrm>
          <a:off x="6642339" y="2741489"/>
          <a:ext cx="2615221" cy="26741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2" name="Cerrar llave 21">
            <a:extLst>
              <a:ext uri="{FF2B5EF4-FFF2-40B4-BE49-F238E27FC236}">
                <a16:creationId xmlns:a16="http://schemas.microsoft.com/office/drawing/2014/main" id="{344F433A-3A79-4C07-918A-1F507FE2D678}"/>
              </a:ext>
            </a:extLst>
          </p:cNvPr>
          <p:cNvSpPr/>
          <p:nvPr/>
        </p:nvSpPr>
        <p:spPr>
          <a:xfrm>
            <a:off x="9345744" y="2391890"/>
            <a:ext cx="124993" cy="2878850"/>
          </a:xfrm>
          <a:prstGeom prst="rightBrace">
            <a:avLst/>
          </a:prstGeom>
          <a:ln w="19050">
            <a:solidFill>
              <a:srgbClr val="FFC000"/>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s-MX" sz="1200" dirty="0">
              <a:latin typeface="Adelle" panose="02000503060000020004" pitchFamily="50" charset="0"/>
            </a:endParaRPr>
          </a:p>
        </p:txBody>
      </p:sp>
      <p:sp>
        <p:nvSpPr>
          <p:cNvPr id="23" name="Rectángulo 22">
            <a:extLst>
              <a:ext uri="{FF2B5EF4-FFF2-40B4-BE49-F238E27FC236}">
                <a16:creationId xmlns:a16="http://schemas.microsoft.com/office/drawing/2014/main" id="{1B1210EF-3E6E-41BF-ACA4-F2C81BFD0D47}"/>
              </a:ext>
            </a:extLst>
          </p:cNvPr>
          <p:cNvSpPr/>
          <p:nvPr/>
        </p:nvSpPr>
        <p:spPr>
          <a:xfrm>
            <a:off x="9942708" y="2526179"/>
            <a:ext cx="1586488" cy="969370"/>
          </a:xfrm>
          <a:prstGeom prst="rect">
            <a:avLst/>
          </a:prstGeom>
          <a:solidFill>
            <a:schemeClr val="accent2"/>
          </a:solidFill>
          <a:ln>
            <a:noFill/>
          </a:ln>
          <a:effectLst>
            <a:outerShdw blurRad="63500" sx="102000" sy="102000" algn="ctr"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1200" b="1" dirty="0">
                <a:latin typeface="Adelle" panose="02000503060000020004" pitchFamily="50" charset="0"/>
              </a:rPr>
              <a:t>NOTORIEDAD</a:t>
            </a:r>
          </a:p>
        </p:txBody>
      </p:sp>
      <p:sp>
        <p:nvSpPr>
          <p:cNvPr id="24" name="Rectángulo 23">
            <a:extLst>
              <a:ext uri="{FF2B5EF4-FFF2-40B4-BE49-F238E27FC236}">
                <a16:creationId xmlns:a16="http://schemas.microsoft.com/office/drawing/2014/main" id="{752B8E3B-734D-445A-A7A4-285493619DB9}"/>
              </a:ext>
            </a:extLst>
          </p:cNvPr>
          <p:cNvSpPr/>
          <p:nvPr/>
        </p:nvSpPr>
        <p:spPr>
          <a:xfrm>
            <a:off x="9942708" y="4116169"/>
            <a:ext cx="1586488" cy="969370"/>
          </a:xfrm>
          <a:prstGeom prst="rect">
            <a:avLst/>
          </a:prstGeom>
          <a:solidFill>
            <a:schemeClr val="accent2"/>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s-MX" sz="1200" b="1" dirty="0">
                <a:latin typeface="Adelle" panose="02000503060000020004" pitchFamily="50" charset="0"/>
              </a:rPr>
              <a:t>NOTABILIDAD</a:t>
            </a:r>
            <a:endParaRPr lang="en-US" sz="1200" b="1" dirty="0">
              <a:latin typeface="Adelle" panose="02000503060000020004" pitchFamily="50" charset="0"/>
            </a:endParaRPr>
          </a:p>
        </p:txBody>
      </p:sp>
      <p:pic>
        <p:nvPicPr>
          <p:cNvPr id="1026" name="Picture 2" descr="Resultado de imagen para circulo virtuoso de ayuda nacional monte de piedad">
            <a:extLst>
              <a:ext uri="{FF2B5EF4-FFF2-40B4-BE49-F238E27FC236}">
                <a16:creationId xmlns:a16="http://schemas.microsoft.com/office/drawing/2014/main" id="{89BE8E5C-42BC-478B-9080-7486487307E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8483" y="2741489"/>
            <a:ext cx="2727026" cy="2015103"/>
          </a:xfrm>
          <a:prstGeom prst="rect">
            <a:avLst/>
          </a:prstGeom>
          <a:noFill/>
          <a:extLst>
            <a:ext uri="{909E8E84-426E-40DD-AFC4-6F175D3DCCD1}">
              <a14:hiddenFill xmlns:a14="http://schemas.microsoft.com/office/drawing/2010/main">
                <a:solidFill>
                  <a:srgbClr val="FFFFFF"/>
                </a:solidFill>
              </a14:hiddenFill>
            </a:ext>
          </a:extLst>
        </p:spPr>
      </p:pic>
      <p:sp>
        <p:nvSpPr>
          <p:cNvPr id="4" name="Flecha: a la derecha 3">
            <a:extLst>
              <a:ext uri="{FF2B5EF4-FFF2-40B4-BE49-F238E27FC236}">
                <a16:creationId xmlns:a16="http://schemas.microsoft.com/office/drawing/2014/main" id="{C0B11109-9CE8-4BBC-A204-89F39F513C0E}"/>
              </a:ext>
            </a:extLst>
          </p:cNvPr>
          <p:cNvSpPr/>
          <p:nvPr/>
        </p:nvSpPr>
        <p:spPr>
          <a:xfrm>
            <a:off x="3105509" y="3322032"/>
            <a:ext cx="3278038" cy="85401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25" name="CuadroTexto 24">
            <a:extLst>
              <a:ext uri="{FF2B5EF4-FFF2-40B4-BE49-F238E27FC236}">
                <a16:creationId xmlns:a16="http://schemas.microsoft.com/office/drawing/2014/main" id="{D41F8D5E-D364-41D9-A6CB-B76C3AA9A14A}"/>
              </a:ext>
            </a:extLst>
          </p:cNvPr>
          <p:cNvSpPr txBox="1"/>
          <p:nvPr/>
        </p:nvSpPr>
        <p:spPr>
          <a:xfrm>
            <a:off x="3253236" y="3482608"/>
            <a:ext cx="2579299" cy="523220"/>
          </a:xfrm>
          <a:prstGeom prst="rect">
            <a:avLst/>
          </a:prstGeom>
          <a:noFill/>
        </p:spPr>
        <p:txBody>
          <a:bodyPr wrap="square" rtlCol="0">
            <a:spAutoFit/>
          </a:bodyPr>
          <a:lstStyle/>
          <a:p>
            <a:r>
              <a:rPr lang="es-MX" sz="1400" b="1" dirty="0">
                <a:solidFill>
                  <a:schemeClr val="bg1"/>
                </a:solidFill>
              </a:rPr>
              <a:t>Contar el Círculo Virtuoso de Ayuda a través de </a:t>
            </a:r>
          </a:p>
        </p:txBody>
      </p:sp>
    </p:spTree>
    <p:extLst>
      <p:ext uri="{BB962C8B-B14F-4D97-AF65-F5344CB8AC3E}">
        <p14:creationId xmlns:p14="http://schemas.microsoft.com/office/powerpoint/2010/main" val="30322052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F003F611-2A11-452F-9F16-A28CF418815E}"/>
              </a:ext>
            </a:extLst>
          </p:cNvPr>
          <p:cNvSpPr>
            <a:spLocks noGrp="1"/>
          </p:cNvSpPr>
          <p:nvPr>
            <p:ph type="title"/>
          </p:nvPr>
        </p:nvSpPr>
        <p:spPr>
          <a:xfrm>
            <a:off x="4410074" y="1375409"/>
            <a:ext cx="6391275" cy="2286000"/>
          </a:xfrm>
        </p:spPr>
        <p:txBody>
          <a:bodyPr>
            <a:normAutofit/>
          </a:bodyPr>
          <a:lstStyle/>
          <a:p>
            <a:r>
              <a:rPr lang="es-MX" sz="4800" b="1" dirty="0">
                <a:solidFill>
                  <a:schemeClr val="accent1"/>
                </a:solidFill>
              </a:rPr>
              <a:t>NUEVA PROPUESTA DE VALOR</a:t>
            </a:r>
          </a:p>
        </p:txBody>
      </p:sp>
    </p:spTree>
    <p:extLst>
      <p:ext uri="{BB962C8B-B14F-4D97-AF65-F5344CB8AC3E}">
        <p14:creationId xmlns:p14="http://schemas.microsoft.com/office/powerpoint/2010/main" val="10019675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CF22BA-4EEB-40DD-8239-B2D70036B3A7}"/>
              </a:ext>
            </a:extLst>
          </p:cNvPr>
          <p:cNvSpPr>
            <a:spLocks noGrp="1"/>
          </p:cNvSpPr>
          <p:nvPr>
            <p:ph type="title"/>
          </p:nvPr>
        </p:nvSpPr>
        <p:spPr/>
        <p:txBody>
          <a:bodyPr/>
          <a:lstStyle/>
          <a:p>
            <a:r>
              <a:rPr lang="es-MX" dirty="0"/>
              <a:t>Nueva propuesta de valor</a:t>
            </a:r>
          </a:p>
        </p:txBody>
      </p:sp>
      <p:sp>
        <p:nvSpPr>
          <p:cNvPr id="4" name="Rectángulo 3">
            <a:extLst>
              <a:ext uri="{FF2B5EF4-FFF2-40B4-BE49-F238E27FC236}">
                <a16:creationId xmlns:a16="http://schemas.microsoft.com/office/drawing/2014/main" id="{0E74A0C4-81D4-4AA5-9A5F-5F0AD7969E68}"/>
              </a:ext>
            </a:extLst>
          </p:cNvPr>
          <p:cNvSpPr/>
          <p:nvPr/>
        </p:nvSpPr>
        <p:spPr>
          <a:xfrm>
            <a:off x="-812752" y="3895725"/>
            <a:ext cx="13817503" cy="707886"/>
          </a:xfrm>
          <a:prstGeom prst="rect">
            <a:avLst/>
          </a:prstGeom>
        </p:spPr>
        <p:txBody>
          <a:bodyPr wrap="square">
            <a:spAutoFit/>
          </a:bodyPr>
          <a:lstStyle/>
          <a:p>
            <a:pPr algn="ctr" defTabSz="412750"/>
            <a:r>
              <a:rPr lang="es-ES_tradnl" sz="4000" b="1" kern="0" dirty="0">
                <a:solidFill>
                  <a:srgbClr val="800000"/>
                </a:solidFill>
                <a:effectLst>
                  <a:outerShdw blurRad="38100" dist="38100" dir="2700000" algn="tl">
                    <a:srgbClr val="000000">
                      <a:alpha val="43137"/>
                    </a:srgbClr>
                  </a:outerShdw>
                </a:effectLst>
                <a:latin typeface="Adelle" panose="02000503060000020004" pitchFamily="50" charset="0"/>
                <a:ea typeface="Humanist 777 Bold BT"/>
                <a:cs typeface="Avenir Black"/>
                <a:sym typeface="Humanist 777 Bold BT"/>
              </a:rPr>
              <a:t>1</a:t>
            </a:r>
            <a:r>
              <a:rPr lang="es-ES_tradnl" sz="4000" kern="0" dirty="0">
                <a:solidFill>
                  <a:srgbClr val="FFFFFF"/>
                </a:solidFill>
                <a:effectLst>
                  <a:outerShdw blurRad="38100" dist="38100" dir="2700000" algn="tl">
                    <a:srgbClr val="000000">
                      <a:alpha val="43137"/>
                    </a:srgbClr>
                  </a:outerShdw>
                </a:effectLst>
                <a:latin typeface="Adelle" panose="02000503060000020004" pitchFamily="50" charset="0"/>
                <a:ea typeface="Humanist 777 Bold BT"/>
                <a:cs typeface="Avenir Black"/>
                <a:sym typeface="Humanist 777 Bold BT"/>
              </a:rPr>
              <a:t> </a:t>
            </a:r>
            <a:r>
              <a:rPr lang="es-ES_tradnl" sz="4000" kern="0" dirty="0">
                <a:solidFill>
                  <a:schemeClr val="accent1">
                    <a:lumMod val="75000"/>
                  </a:schemeClr>
                </a:solidFill>
                <a:effectLst>
                  <a:outerShdw blurRad="38100" dist="38100" dir="2700000" algn="tl">
                    <a:srgbClr val="000000">
                      <a:alpha val="43137"/>
                    </a:srgbClr>
                  </a:outerShdw>
                </a:effectLst>
                <a:latin typeface="Adelle" panose="02000503060000020004" pitchFamily="50" charset="0"/>
                <a:ea typeface="Humanist 777 Bold BT"/>
                <a:cs typeface="Avenir Black"/>
                <a:sym typeface="Humanist 777 Bold BT"/>
              </a:rPr>
              <a:t>Historia</a:t>
            </a:r>
            <a:r>
              <a:rPr lang="es-ES_tradnl" sz="4000" kern="0" dirty="0">
                <a:solidFill>
                  <a:srgbClr val="FFFFFF"/>
                </a:solidFill>
                <a:effectLst>
                  <a:outerShdw blurRad="38100" dist="38100" dir="2700000" algn="tl">
                    <a:srgbClr val="000000">
                      <a:alpha val="43137"/>
                    </a:srgbClr>
                  </a:outerShdw>
                </a:effectLst>
                <a:latin typeface="Adelle" panose="02000503060000020004" pitchFamily="50" charset="0"/>
                <a:ea typeface="Humanist 777 Bold BT"/>
                <a:cs typeface="Avenir Black"/>
                <a:sym typeface="Humanist 777 Bold BT"/>
              </a:rPr>
              <a:t> </a:t>
            </a:r>
            <a:r>
              <a:rPr lang="es-ES_tradnl" sz="4000" b="1" kern="0" dirty="0">
                <a:solidFill>
                  <a:srgbClr val="FFFFFF"/>
                </a:solidFill>
                <a:effectLst>
                  <a:outerShdw blurRad="38100" dist="38100" dir="2700000" algn="tl">
                    <a:srgbClr val="000000">
                      <a:alpha val="43137"/>
                    </a:srgbClr>
                  </a:outerShdw>
                </a:effectLst>
                <a:latin typeface="Adelle" panose="02000503060000020004" pitchFamily="50" charset="0"/>
                <a:ea typeface="Humanist 777 Bold BT"/>
                <a:cs typeface="Avenir Black"/>
                <a:sym typeface="Humanist 777 Bold BT"/>
              </a:rPr>
              <a:t>+</a:t>
            </a:r>
            <a:r>
              <a:rPr lang="es-ES_tradnl" sz="4000" kern="0" dirty="0">
                <a:solidFill>
                  <a:srgbClr val="FFFFFF"/>
                </a:solidFill>
                <a:effectLst>
                  <a:outerShdw blurRad="38100" dist="38100" dir="2700000" algn="tl">
                    <a:srgbClr val="000000">
                      <a:alpha val="43137"/>
                    </a:srgbClr>
                  </a:outerShdw>
                </a:effectLst>
                <a:latin typeface="Adelle" panose="02000503060000020004" pitchFamily="50" charset="0"/>
                <a:ea typeface="Humanist 777 Bold BT"/>
                <a:cs typeface="Avenir Black"/>
                <a:sym typeface="Humanist 777 Bold BT"/>
              </a:rPr>
              <a:t> </a:t>
            </a:r>
            <a:r>
              <a:rPr lang="es-ES_tradnl" sz="4000" b="1" kern="0" dirty="0">
                <a:solidFill>
                  <a:srgbClr val="800000"/>
                </a:solidFill>
                <a:effectLst>
                  <a:outerShdw blurRad="38100" dist="38100" dir="2700000" algn="tl">
                    <a:srgbClr val="000000">
                      <a:alpha val="43137"/>
                    </a:srgbClr>
                  </a:outerShdw>
                </a:effectLst>
                <a:latin typeface="Adelle" panose="02000503060000020004" pitchFamily="50" charset="0"/>
                <a:ea typeface="Humanist 777 Bold BT"/>
                <a:cs typeface="Avenir Black"/>
                <a:sym typeface="Humanist 777 Bold BT"/>
              </a:rPr>
              <a:t>1</a:t>
            </a:r>
            <a:r>
              <a:rPr lang="es-ES_tradnl" sz="4000" kern="0" dirty="0">
                <a:solidFill>
                  <a:srgbClr val="FFFFFF"/>
                </a:solidFill>
                <a:effectLst>
                  <a:outerShdw blurRad="38100" dist="38100" dir="2700000" algn="tl">
                    <a:srgbClr val="000000">
                      <a:alpha val="43137"/>
                    </a:srgbClr>
                  </a:outerShdw>
                </a:effectLst>
                <a:latin typeface="Adelle" panose="02000503060000020004" pitchFamily="50" charset="0"/>
                <a:ea typeface="Humanist 777 Bold BT"/>
                <a:cs typeface="Avenir Black"/>
                <a:sym typeface="Humanist 777 Bold BT"/>
              </a:rPr>
              <a:t> </a:t>
            </a:r>
            <a:r>
              <a:rPr lang="es-ES_tradnl" sz="4000" kern="0" dirty="0">
                <a:solidFill>
                  <a:schemeClr val="accent1">
                    <a:lumMod val="75000"/>
                  </a:schemeClr>
                </a:solidFill>
                <a:effectLst>
                  <a:outerShdw blurRad="38100" dist="38100" dir="2700000" algn="tl">
                    <a:srgbClr val="000000">
                      <a:alpha val="43137"/>
                    </a:srgbClr>
                  </a:outerShdw>
                </a:effectLst>
                <a:latin typeface="Adelle" panose="02000503060000020004" pitchFamily="50" charset="0"/>
                <a:ea typeface="Humanist 777 Bold BT"/>
                <a:cs typeface="Avenir Black"/>
                <a:sym typeface="Humanist 777 Bold BT"/>
              </a:rPr>
              <a:t>Plan</a:t>
            </a:r>
            <a:r>
              <a:rPr lang="es-ES_tradnl" sz="4000" kern="0" dirty="0">
                <a:solidFill>
                  <a:srgbClr val="FFFFFF"/>
                </a:solidFill>
                <a:effectLst>
                  <a:outerShdw blurRad="38100" dist="38100" dir="2700000" algn="tl">
                    <a:srgbClr val="000000">
                      <a:alpha val="43137"/>
                    </a:srgbClr>
                  </a:outerShdw>
                </a:effectLst>
                <a:latin typeface="Adelle" panose="02000503060000020004" pitchFamily="50" charset="0"/>
                <a:ea typeface="Humanist 777 Bold BT"/>
                <a:cs typeface="Avenir Black"/>
                <a:sym typeface="Humanist 777 Bold BT"/>
              </a:rPr>
              <a:t> </a:t>
            </a:r>
            <a:r>
              <a:rPr lang="es-ES_tradnl" sz="4000" b="1" kern="0" dirty="0">
                <a:solidFill>
                  <a:srgbClr val="FFFFFF"/>
                </a:solidFill>
                <a:effectLst>
                  <a:outerShdw blurRad="38100" dist="38100" dir="2700000" algn="tl">
                    <a:srgbClr val="000000">
                      <a:alpha val="43137"/>
                    </a:srgbClr>
                  </a:outerShdw>
                </a:effectLst>
                <a:latin typeface="Adelle" panose="02000503060000020004" pitchFamily="50" charset="0"/>
                <a:ea typeface="Humanist 777 Bold BT"/>
                <a:cs typeface="Avenir Black"/>
                <a:sym typeface="Humanist 777 Bold BT"/>
              </a:rPr>
              <a:t>+</a:t>
            </a:r>
            <a:r>
              <a:rPr lang="es-ES_tradnl" sz="4000" kern="0" dirty="0">
                <a:solidFill>
                  <a:srgbClr val="FFFFFF"/>
                </a:solidFill>
                <a:effectLst>
                  <a:outerShdw blurRad="38100" dist="38100" dir="2700000" algn="tl">
                    <a:srgbClr val="000000">
                      <a:alpha val="43137"/>
                    </a:srgbClr>
                  </a:outerShdw>
                </a:effectLst>
                <a:latin typeface="Adelle" panose="02000503060000020004" pitchFamily="50" charset="0"/>
                <a:ea typeface="Humanist 777 Bold BT"/>
                <a:cs typeface="Avenir Black"/>
                <a:sym typeface="Humanist 777 Bold BT"/>
              </a:rPr>
              <a:t> </a:t>
            </a:r>
            <a:r>
              <a:rPr lang="es-ES_tradnl" sz="4000" b="1" kern="0" dirty="0">
                <a:solidFill>
                  <a:srgbClr val="800000"/>
                </a:solidFill>
                <a:effectLst>
                  <a:outerShdw blurRad="38100" dist="38100" dir="2700000" algn="tl">
                    <a:srgbClr val="000000">
                      <a:alpha val="43137"/>
                    </a:srgbClr>
                  </a:outerShdw>
                </a:effectLst>
                <a:latin typeface="Adelle" panose="02000503060000020004" pitchFamily="50" charset="0"/>
                <a:ea typeface="Humanist 777 Bold BT"/>
                <a:cs typeface="Avenir Black"/>
                <a:sym typeface="Humanist 777 Bold BT"/>
              </a:rPr>
              <a:t>1</a:t>
            </a:r>
            <a:r>
              <a:rPr lang="es-ES_tradnl" sz="4000" kern="0" dirty="0">
                <a:solidFill>
                  <a:srgbClr val="FFFFFF"/>
                </a:solidFill>
                <a:effectLst>
                  <a:outerShdw blurRad="38100" dist="38100" dir="2700000" algn="tl">
                    <a:srgbClr val="000000">
                      <a:alpha val="43137"/>
                    </a:srgbClr>
                  </a:outerShdw>
                </a:effectLst>
                <a:latin typeface="Adelle" panose="02000503060000020004" pitchFamily="50" charset="0"/>
                <a:ea typeface="Humanist 777 Bold BT"/>
                <a:cs typeface="Avenir Black"/>
                <a:sym typeface="Humanist 777 Bold BT"/>
              </a:rPr>
              <a:t> </a:t>
            </a:r>
            <a:r>
              <a:rPr lang="es-ES_tradnl" sz="4000" kern="0" dirty="0">
                <a:solidFill>
                  <a:schemeClr val="accent1">
                    <a:lumMod val="75000"/>
                  </a:schemeClr>
                </a:solidFill>
                <a:effectLst>
                  <a:outerShdw blurRad="38100" dist="38100" dir="2700000" algn="tl">
                    <a:srgbClr val="000000">
                      <a:alpha val="43137"/>
                    </a:srgbClr>
                  </a:outerShdw>
                </a:effectLst>
                <a:latin typeface="Adelle" panose="02000503060000020004" pitchFamily="50" charset="0"/>
                <a:ea typeface="Humanist 777 Bold BT"/>
                <a:cs typeface="Avenir Black"/>
                <a:sym typeface="Humanist 777 Bold BT"/>
              </a:rPr>
              <a:t>Equipo</a:t>
            </a:r>
            <a:endParaRPr lang="es-ES" sz="4000" kern="0" dirty="0">
              <a:solidFill>
                <a:schemeClr val="accent1">
                  <a:lumMod val="75000"/>
                </a:schemeClr>
              </a:solidFill>
              <a:effectLst>
                <a:outerShdw blurRad="38100" dist="38100" dir="2700000" algn="tl">
                  <a:srgbClr val="000000">
                    <a:alpha val="43137"/>
                  </a:srgbClr>
                </a:outerShdw>
              </a:effectLst>
              <a:latin typeface="Adelle" panose="02000503060000020004" pitchFamily="50" charset="0"/>
              <a:sym typeface="Helvetica Light"/>
            </a:endParaRPr>
          </a:p>
        </p:txBody>
      </p:sp>
      <p:sp>
        <p:nvSpPr>
          <p:cNvPr id="5" name="Rectángulo 4">
            <a:extLst>
              <a:ext uri="{FF2B5EF4-FFF2-40B4-BE49-F238E27FC236}">
                <a16:creationId xmlns:a16="http://schemas.microsoft.com/office/drawing/2014/main" id="{A978558E-09A6-4D5A-BE29-BBB3AA54084C}"/>
              </a:ext>
            </a:extLst>
          </p:cNvPr>
          <p:cNvSpPr/>
          <p:nvPr/>
        </p:nvSpPr>
        <p:spPr>
          <a:xfrm>
            <a:off x="439050" y="2572548"/>
            <a:ext cx="3959737" cy="482183"/>
          </a:xfrm>
          <a:prstGeom prst="rect">
            <a:avLst/>
          </a:prstGeom>
          <a:solidFill>
            <a:srgbClr val="FFFFFF">
              <a:alpha val="74000"/>
            </a:srgbClr>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25400" tIns="25400" rIns="25400" bIns="25400" numCol="1" spcCol="38100" rtlCol="0" anchor="ctr">
            <a:spAutoFit/>
          </a:bodyPr>
          <a:lstStyle/>
          <a:p>
            <a:pPr algn="ctr" defTabSz="412750" latinLnBrk="1" hangingPunct="0"/>
            <a:r>
              <a:rPr lang="es-ES" sz="2800" kern="0" dirty="0">
                <a:solidFill>
                  <a:schemeClr val="accent1">
                    <a:lumMod val="75000"/>
                  </a:schemeClr>
                </a:solidFill>
                <a:latin typeface="Adelle" panose="02000503060000020004" pitchFamily="50" charset="0"/>
                <a:sym typeface="Helvetica Light"/>
              </a:rPr>
              <a:t>Ampliar</a:t>
            </a:r>
          </a:p>
        </p:txBody>
      </p:sp>
      <p:sp>
        <p:nvSpPr>
          <p:cNvPr id="6" name="Rectángulo 5">
            <a:extLst>
              <a:ext uri="{FF2B5EF4-FFF2-40B4-BE49-F238E27FC236}">
                <a16:creationId xmlns:a16="http://schemas.microsoft.com/office/drawing/2014/main" id="{24CDD755-E703-4BCC-ABB3-6060076534AE}"/>
              </a:ext>
            </a:extLst>
          </p:cNvPr>
          <p:cNvSpPr/>
          <p:nvPr/>
        </p:nvSpPr>
        <p:spPr>
          <a:xfrm>
            <a:off x="1373506" y="3104276"/>
            <a:ext cx="2396629" cy="559127"/>
          </a:xfrm>
          <a:prstGeom prst="rect">
            <a:avLst/>
          </a:prstGeom>
          <a:solidFill>
            <a:schemeClr val="accent1">
              <a:lumMod val="75000"/>
              <a:alpha val="74000"/>
            </a:schemeClr>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25400" tIns="25400" rIns="25400" bIns="25400" numCol="1" spcCol="38100" rtlCol="0" anchor="ctr">
            <a:spAutoFit/>
          </a:bodyPr>
          <a:lstStyle/>
          <a:p>
            <a:pPr algn="ctr" defTabSz="412750" latinLnBrk="1" hangingPunct="0"/>
            <a:r>
              <a:rPr lang="es-ES" sz="1100" i="1" kern="0" dirty="0">
                <a:solidFill>
                  <a:srgbClr val="FFFFFF"/>
                </a:solidFill>
                <a:latin typeface="Adelle" panose="02000503060000020004" pitchFamily="50" charset="0"/>
                <a:sym typeface="Helvetica Light"/>
              </a:rPr>
              <a:t>Core Business</a:t>
            </a:r>
          </a:p>
          <a:p>
            <a:pPr algn="ctr" defTabSz="412750" latinLnBrk="1" hangingPunct="0"/>
            <a:r>
              <a:rPr lang="es-ES" sz="1100" kern="0" dirty="0">
                <a:solidFill>
                  <a:srgbClr val="FFFFFF"/>
                </a:solidFill>
                <a:latin typeface="Adelle" panose="02000503060000020004" pitchFamily="50" charset="0"/>
                <a:sym typeface="Helvetica Light"/>
              </a:rPr>
              <a:t>Acciones de Inversión Social</a:t>
            </a:r>
          </a:p>
          <a:p>
            <a:pPr algn="ctr" defTabSz="412750" latinLnBrk="1" hangingPunct="0"/>
            <a:r>
              <a:rPr lang="es-ES" sz="1100" kern="0" dirty="0">
                <a:solidFill>
                  <a:srgbClr val="FFFFFF"/>
                </a:solidFill>
                <a:latin typeface="Adelle" panose="02000503060000020004" pitchFamily="50" charset="0"/>
                <a:sym typeface="Helvetica Light"/>
              </a:rPr>
              <a:t>Actividades de sostenibilidad</a:t>
            </a:r>
          </a:p>
        </p:txBody>
      </p:sp>
      <p:cxnSp>
        <p:nvCxnSpPr>
          <p:cNvPr id="7" name="Conector recto 6">
            <a:extLst>
              <a:ext uri="{FF2B5EF4-FFF2-40B4-BE49-F238E27FC236}">
                <a16:creationId xmlns:a16="http://schemas.microsoft.com/office/drawing/2014/main" id="{918A6115-2932-47D0-A3A7-BEEB08161370}"/>
              </a:ext>
            </a:extLst>
          </p:cNvPr>
          <p:cNvCxnSpPr>
            <a:cxnSpLocks/>
          </p:cNvCxnSpPr>
          <p:nvPr/>
        </p:nvCxnSpPr>
        <p:spPr>
          <a:xfrm>
            <a:off x="38034" y="3924638"/>
            <a:ext cx="12091829" cy="0"/>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8" name="Rectángulo 7">
            <a:extLst>
              <a:ext uri="{FF2B5EF4-FFF2-40B4-BE49-F238E27FC236}">
                <a16:creationId xmlns:a16="http://schemas.microsoft.com/office/drawing/2014/main" id="{1BB0C7CC-524C-4E45-970F-64E6A6E5DBF6}"/>
              </a:ext>
            </a:extLst>
          </p:cNvPr>
          <p:cNvSpPr/>
          <p:nvPr/>
        </p:nvSpPr>
        <p:spPr>
          <a:xfrm>
            <a:off x="3912324" y="2572548"/>
            <a:ext cx="3959737" cy="482183"/>
          </a:xfrm>
          <a:prstGeom prst="rect">
            <a:avLst/>
          </a:prstGeom>
          <a:solidFill>
            <a:srgbClr val="FFFFFF">
              <a:alpha val="74000"/>
            </a:srgbClr>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25400" tIns="25400" rIns="25400" bIns="25400" numCol="1" spcCol="38100" rtlCol="0" anchor="ctr">
            <a:spAutoFit/>
          </a:bodyPr>
          <a:lstStyle/>
          <a:p>
            <a:pPr algn="ctr" defTabSz="412750" latinLnBrk="1" hangingPunct="0"/>
            <a:r>
              <a:rPr lang="es-ES" sz="2800" kern="0" dirty="0">
                <a:solidFill>
                  <a:schemeClr val="accent1">
                    <a:lumMod val="75000"/>
                  </a:schemeClr>
                </a:solidFill>
                <a:latin typeface="Adelle" panose="02000503060000020004" pitchFamily="50" charset="0"/>
                <a:sym typeface="Helvetica Light"/>
              </a:rPr>
              <a:t>Neutralizar </a:t>
            </a:r>
          </a:p>
        </p:txBody>
      </p:sp>
      <p:sp>
        <p:nvSpPr>
          <p:cNvPr id="9" name="Rectángulo 8">
            <a:extLst>
              <a:ext uri="{FF2B5EF4-FFF2-40B4-BE49-F238E27FC236}">
                <a16:creationId xmlns:a16="http://schemas.microsoft.com/office/drawing/2014/main" id="{D9EFABDF-10D5-4F76-B379-394686B12617}"/>
              </a:ext>
            </a:extLst>
          </p:cNvPr>
          <p:cNvSpPr/>
          <p:nvPr/>
        </p:nvSpPr>
        <p:spPr>
          <a:xfrm>
            <a:off x="7793215" y="2502248"/>
            <a:ext cx="3959737" cy="482183"/>
          </a:xfrm>
          <a:prstGeom prst="rect">
            <a:avLst/>
          </a:prstGeom>
          <a:solidFill>
            <a:srgbClr val="FFFFFF">
              <a:alpha val="74000"/>
            </a:srgbClr>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25400" tIns="25400" rIns="25400" bIns="25400" numCol="1" spcCol="38100" rtlCol="0" anchor="ctr">
            <a:spAutoFit/>
          </a:bodyPr>
          <a:lstStyle/>
          <a:p>
            <a:pPr algn="ctr" defTabSz="412750" latinLnBrk="1" hangingPunct="0"/>
            <a:r>
              <a:rPr lang="es-ES" sz="2800" kern="0" dirty="0">
                <a:solidFill>
                  <a:schemeClr val="accent1">
                    <a:lumMod val="75000"/>
                  </a:schemeClr>
                </a:solidFill>
                <a:latin typeface="Adelle" panose="02000503060000020004" pitchFamily="50" charset="0"/>
                <a:sym typeface="Helvetica Light"/>
              </a:rPr>
              <a:t>Movilizar</a:t>
            </a:r>
          </a:p>
        </p:txBody>
      </p:sp>
      <p:sp>
        <p:nvSpPr>
          <p:cNvPr id="10" name="Rectángulo 9">
            <a:extLst>
              <a:ext uri="{FF2B5EF4-FFF2-40B4-BE49-F238E27FC236}">
                <a16:creationId xmlns:a16="http://schemas.microsoft.com/office/drawing/2014/main" id="{C6A93C30-4B16-49F6-B00F-6351F8C9CDDD}"/>
              </a:ext>
            </a:extLst>
          </p:cNvPr>
          <p:cNvSpPr/>
          <p:nvPr/>
        </p:nvSpPr>
        <p:spPr>
          <a:xfrm>
            <a:off x="4698383" y="3090803"/>
            <a:ext cx="2795235" cy="559127"/>
          </a:xfrm>
          <a:prstGeom prst="rect">
            <a:avLst/>
          </a:prstGeom>
          <a:solidFill>
            <a:schemeClr val="accent1">
              <a:lumMod val="75000"/>
              <a:alpha val="74000"/>
            </a:schemeClr>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25400" tIns="25400" rIns="25400" bIns="25400" numCol="1" spcCol="38100" rtlCol="0" anchor="ctr">
            <a:spAutoFit/>
          </a:bodyPr>
          <a:lstStyle/>
          <a:p>
            <a:pPr algn="ctr" defTabSz="412750" latinLnBrk="1" hangingPunct="0"/>
            <a:r>
              <a:rPr lang="es-ES" sz="1100" kern="0" dirty="0">
                <a:solidFill>
                  <a:srgbClr val="FFFFFF"/>
                </a:solidFill>
                <a:latin typeface="Adelle" panose="02000503060000020004" pitchFamily="50" charset="0"/>
                <a:sym typeface="Helvetica Light"/>
              </a:rPr>
              <a:t>Mitos sobre el crédito prendario</a:t>
            </a:r>
          </a:p>
          <a:p>
            <a:pPr algn="ctr" defTabSz="412750" latinLnBrk="1" hangingPunct="0"/>
            <a:r>
              <a:rPr lang="es-ES" sz="1100" kern="0" dirty="0">
                <a:solidFill>
                  <a:srgbClr val="FFFFFF"/>
                </a:solidFill>
                <a:latin typeface="Adelle" panose="02000503060000020004" pitchFamily="50" charset="0"/>
                <a:sym typeface="Helvetica Light"/>
              </a:rPr>
              <a:t>Desconocimiento sobre NMP</a:t>
            </a:r>
          </a:p>
          <a:p>
            <a:pPr algn="ctr" defTabSz="412750" latinLnBrk="1" hangingPunct="0"/>
            <a:r>
              <a:rPr lang="es-ES" sz="1100" kern="0" dirty="0">
                <a:solidFill>
                  <a:srgbClr val="FFFFFF"/>
                </a:solidFill>
                <a:latin typeface="Adelle" panose="02000503060000020004" pitchFamily="50" charset="0"/>
                <a:sym typeface="Helvetica Light"/>
              </a:rPr>
              <a:t>Concepto de usurero </a:t>
            </a:r>
          </a:p>
        </p:txBody>
      </p:sp>
      <p:sp>
        <p:nvSpPr>
          <p:cNvPr id="11" name="Rectángulo 10">
            <a:extLst>
              <a:ext uri="{FF2B5EF4-FFF2-40B4-BE49-F238E27FC236}">
                <a16:creationId xmlns:a16="http://schemas.microsoft.com/office/drawing/2014/main" id="{CAF2403B-DE06-4F43-A54F-5BE6B0E68821}"/>
              </a:ext>
            </a:extLst>
          </p:cNvPr>
          <p:cNvSpPr/>
          <p:nvPr/>
        </p:nvSpPr>
        <p:spPr>
          <a:xfrm>
            <a:off x="8134351" y="3090803"/>
            <a:ext cx="2849035" cy="559127"/>
          </a:xfrm>
          <a:prstGeom prst="rect">
            <a:avLst/>
          </a:prstGeom>
          <a:solidFill>
            <a:schemeClr val="accent1">
              <a:lumMod val="75000"/>
              <a:alpha val="74000"/>
            </a:schemeClr>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25400" tIns="25400" rIns="25400" bIns="25400" numCol="1" spcCol="38100" rtlCol="0" anchor="ctr">
            <a:spAutoFit/>
          </a:bodyPr>
          <a:lstStyle/>
          <a:p>
            <a:pPr algn="ctr" defTabSz="412750" latinLnBrk="1" hangingPunct="0"/>
            <a:r>
              <a:rPr lang="es-ES" sz="1100" kern="0" dirty="0">
                <a:solidFill>
                  <a:srgbClr val="FFFFFF"/>
                </a:solidFill>
                <a:latin typeface="Adelle" panose="02000503060000020004" pitchFamily="50" charset="0"/>
                <a:sym typeface="Helvetica Light"/>
              </a:rPr>
              <a:t>Líderes de opinión</a:t>
            </a:r>
          </a:p>
          <a:p>
            <a:pPr algn="ctr" defTabSz="412750" latinLnBrk="1" hangingPunct="0"/>
            <a:r>
              <a:rPr lang="es-ES" sz="1100" kern="0" dirty="0">
                <a:solidFill>
                  <a:srgbClr val="FFFFFF"/>
                </a:solidFill>
                <a:latin typeface="Adelle" panose="02000503060000020004" pitchFamily="50" charset="0"/>
                <a:sym typeface="Helvetica Light"/>
              </a:rPr>
              <a:t>Historias institucionales</a:t>
            </a:r>
          </a:p>
          <a:p>
            <a:pPr algn="ctr" defTabSz="412750" latinLnBrk="1" hangingPunct="0"/>
            <a:r>
              <a:rPr lang="es-ES" sz="1100" kern="0" dirty="0">
                <a:solidFill>
                  <a:srgbClr val="FFFFFF"/>
                </a:solidFill>
                <a:latin typeface="Adelle" panose="02000503060000020004" pitchFamily="50" charset="0"/>
                <a:sym typeface="Helvetica Light"/>
              </a:rPr>
              <a:t>Institución de Asistencia Privada</a:t>
            </a:r>
          </a:p>
        </p:txBody>
      </p:sp>
      <p:cxnSp>
        <p:nvCxnSpPr>
          <p:cNvPr id="13" name="Conector recto 12">
            <a:extLst>
              <a:ext uri="{FF2B5EF4-FFF2-40B4-BE49-F238E27FC236}">
                <a16:creationId xmlns:a16="http://schemas.microsoft.com/office/drawing/2014/main" id="{A6F3747F-67CA-4105-93A0-4B833AB0AA1B}"/>
              </a:ext>
            </a:extLst>
          </p:cNvPr>
          <p:cNvCxnSpPr>
            <a:cxnSpLocks/>
          </p:cNvCxnSpPr>
          <p:nvPr/>
        </p:nvCxnSpPr>
        <p:spPr>
          <a:xfrm>
            <a:off x="-66741" y="4877138"/>
            <a:ext cx="12091829" cy="0"/>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14" name="Rectángulo 13">
            <a:extLst>
              <a:ext uri="{FF2B5EF4-FFF2-40B4-BE49-F238E27FC236}">
                <a16:creationId xmlns:a16="http://schemas.microsoft.com/office/drawing/2014/main" id="{F570C0F2-DF17-4E0C-A422-AB08C764B213}"/>
              </a:ext>
            </a:extLst>
          </p:cNvPr>
          <p:cNvSpPr/>
          <p:nvPr/>
        </p:nvSpPr>
        <p:spPr>
          <a:xfrm>
            <a:off x="3421564" y="5514905"/>
            <a:ext cx="1954446" cy="369332"/>
          </a:xfrm>
          <a:prstGeom prst="rect">
            <a:avLst/>
          </a:prstGeom>
        </p:spPr>
        <p:txBody>
          <a:bodyPr wrap="none">
            <a:spAutoFit/>
          </a:bodyPr>
          <a:lstStyle/>
          <a:p>
            <a:r>
              <a:rPr lang="es-MX" dirty="0"/>
              <a:t>Aumentar ingresos</a:t>
            </a:r>
          </a:p>
        </p:txBody>
      </p:sp>
      <p:sp>
        <p:nvSpPr>
          <p:cNvPr id="15" name="Triángulo isósceles 14">
            <a:extLst>
              <a:ext uri="{FF2B5EF4-FFF2-40B4-BE49-F238E27FC236}">
                <a16:creationId xmlns:a16="http://schemas.microsoft.com/office/drawing/2014/main" id="{0B2AFE15-4D29-4295-8681-9B4ED6B8A2CA}"/>
              </a:ext>
            </a:extLst>
          </p:cNvPr>
          <p:cNvSpPr/>
          <p:nvPr/>
        </p:nvSpPr>
        <p:spPr>
          <a:xfrm rot="10800000">
            <a:off x="5568342" y="4942805"/>
            <a:ext cx="323850" cy="415721"/>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16" name="Rectángulo 15">
            <a:extLst>
              <a:ext uri="{FF2B5EF4-FFF2-40B4-BE49-F238E27FC236}">
                <a16:creationId xmlns:a16="http://schemas.microsoft.com/office/drawing/2014/main" id="{44C1B51B-8765-48F8-9634-0D7A47A4883E}"/>
              </a:ext>
            </a:extLst>
          </p:cNvPr>
          <p:cNvSpPr/>
          <p:nvPr/>
        </p:nvSpPr>
        <p:spPr>
          <a:xfrm>
            <a:off x="5610736" y="5516760"/>
            <a:ext cx="2261325" cy="369332"/>
          </a:xfrm>
          <a:prstGeom prst="rect">
            <a:avLst/>
          </a:prstGeom>
        </p:spPr>
        <p:txBody>
          <a:bodyPr wrap="none">
            <a:spAutoFit/>
          </a:bodyPr>
          <a:lstStyle/>
          <a:p>
            <a:r>
              <a:rPr lang="es-MX" dirty="0"/>
              <a:t>Aumentar satisfacción</a:t>
            </a:r>
          </a:p>
        </p:txBody>
      </p:sp>
      <p:sp>
        <p:nvSpPr>
          <p:cNvPr id="17" name="Rectángulo 16">
            <a:extLst>
              <a:ext uri="{FF2B5EF4-FFF2-40B4-BE49-F238E27FC236}">
                <a16:creationId xmlns:a16="http://schemas.microsoft.com/office/drawing/2014/main" id="{52021834-FC86-40AF-BDA3-032986DB117D}"/>
              </a:ext>
            </a:extLst>
          </p:cNvPr>
          <p:cNvSpPr/>
          <p:nvPr/>
        </p:nvSpPr>
        <p:spPr>
          <a:xfrm>
            <a:off x="8106787" y="5514905"/>
            <a:ext cx="2037674" cy="369332"/>
          </a:xfrm>
          <a:prstGeom prst="rect">
            <a:avLst/>
          </a:prstGeom>
        </p:spPr>
        <p:txBody>
          <a:bodyPr wrap="none">
            <a:spAutoFit/>
          </a:bodyPr>
          <a:lstStyle/>
          <a:p>
            <a:r>
              <a:rPr lang="es-MX" dirty="0"/>
              <a:t>Lograr como cliente</a:t>
            </a:r>
          </a:p>
        </p:txBody>
      </p:sp>
    </p:spTree>
    <p:extLst>
      <p:ext uri="{BB962C8B-B14F-4D97-AF65-F5344CB8AC3E}">
        <p14:creationId xmlns:p14="http://schemas.microsoft.com/office/powerpoint/2010/main" val="5124871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AD6817-5CB1-4B90-A3AB-9E47D960A567}"/>
              </a:ext>
            </a:extLst>
          </p:cNvPr>
          <p:cNvSpPr>
            <a:spLocks noGrp="1"/>
          </p:cNvSpPr>
          <p:nvPr>
            <p:ph type="title"/>
          </p:nvPr>
        </p:nvSpPr>
        <p:spPr/>
        <p:txBody>
          <a:bodyPr>
            <a:normAutofit fontScale="90000"/>
          </a:bodyPr>
          <a:lstStyle/>
          <a:p>
            <a:r>
              <a:rPr lang="es-MX" sz="3200" dirty="0"/>
              <a:t>Nueva propuesta de valor: </a:t>
            </a:r>
            <a:br>
              <a:rPr lang="es-MX" sz="3200" dirty="0"/>
            </a:br>
            <a:r>
              <a:rPr lang="es-MX" b="1" dirty="0">
                <a:solidFill>
                  <a:schemeClr val="accent1"/>
                </a:solidFill>
              </a:rPr>
              <a:t>LOS EJECUTIVOS OCUPANDO UN NUEVO ROL</a:t>
            </a:r>
          </a:p>
        </p:txBody>
      </p:sp>
      <p:sp>
        <p:nvSpPr>
          <p:cNvPr id="3" name="Rectángulo 2">
            <a:extLst>
              <a:ext uri="{FF2B5EF4-FFF2-40B4-BE49-F238E27FC236}">
                <a16:creationId xmlns:a16="http://schemas.microsoft.com/office/drawing/2014/main" id="{68FBE93B-9C1A-46F8-8C3D-AF46BF01FC03}"/>
              </a:ext>
            </a:extLst>
          </p:cNvPr>
          <p:cNvSpPr/>
          <p:nvPr/>
        </p:nvSpPr>
        <p:spPr>
          <a:xfrm>
            <a:off x="1028699" y="1871960"/>
            <a:ext cx="9877425" cy="369332"/>
          </a:xfrm>
          <a:prstGeom prst="rect">
            <a:avLst/>
          </a:prstGeom>
        </p:spPr>
        <p:txBody>
          <a:bodyPr wrap="square">
            <a:spAutoFit/>
          </a:bodyPr>
          <a:lstStyle/>
          <a:p>
            <a:r>
              <a:rPr lang="es-MX" dirty="0">
                <a:solidFill>
                  <a:srgbClr val="595555"/>
                </a:solidFill>
                <a:latin typeface="Adelle" panose="02000503060000020004" pitchFamily="50" charset="0"/>
              </a:rPr>
              <a:t>JAVIER DE LA CALLE COMO LA  </a:t>
            </a:r>
            <a:r>
              <a:rPr lang="es-MX" b="1" dirty="0">
                <a:solidFill>
                  <a:schemeClr val="accent1"/>
                </a:solidFill>
                <a:latin typeface="Adelle" panose="02000503060000020004" pitchFamily="50" charset="0"/>
              </a:rPr>
              <a:t>CARA DEL ÉXITO</a:t>
            </a:r>
            <a:r>
              <a:rPr lang="es-MX" dirty="0">
                <a:solidFill>
                  <a:schemeClr val="tx1">
                    <a:lumMod val="65000"/>
                    <a:lumOff val="35000"/>
                  </a:schemeClr>
                </a:solidFill>
                <a:latin typeface="Adelle" panose="02000503060000020004" pitchFamily="50" charset="0"/>
              </a:rPr>
              <a:t>, UN VERDADERO </a:t>
            </a:r>
            <a:r>
              <a:rPr lang="es-MX" b="1" dirty="0">
                <a:solidFill>
                  <a:schemeClr val="accent1"/>
                </a:solidFill>
                <a:latin typeface="Adelle" panose="02000503060000020004" pitchFamily="50" charset="0"/>
              </a:rPr>
              <a:t>LÍDER GLOBAL</a:t>
            </a:r>
          </a:p>
        </p:txBody>
      </p:sp>
      <p:sp>
        <p:nvSpPr>
          <p:cNvPr id="23" name="CuadroTexto 22">
            <a:extLst>
              <a:ext uri="{FF2B5EF4-FFF2-40B4-BE49-F238E27FC236}">
                <a16:creationId xmlns:a16="http://schemas.microsoft.com/office/drawing/2014/main" id="{D5B5B871-3075-434F-BD19-E01EDE02EF8F}"/>
              </a:ext>
            </a:extLst>
          </p:cNvPr>
          <p:cNvSpPr txBox="1"/>
          <p:nvPr/>
        </p:nvSpPr>
        <p:spPr>
          <a:xfrm>
            <a:off x="1086403" y="4151968"/>
            <a:ext cx="3027394" cy="307777"/>
          </a:xfrm>
          <a:prstGeom prst="rect">
            <a:avLst/>
          </a:prstGeom>
          <a:noFill/>
        </p:spPr>
        <p:txBody>
          <a:bodyPr wrap="square" rtlCol="0">
            <a:spAutoFit/>
          </a:bodyPr>
          <a:lstStyle/>
          <a:p>
            <a:r>
              <a:rPr lang="es-MX" sz="1400" b="1" dirty="0">
                <a:solidFill>
                  <a:srgbClr val="800000"/>
                </a:solidFill>
                <a:latin typeface="Adelle" panose="02000503060000020004" pitchFamily="50" charset="0"/>
              </a:rPr>
              <a:t>JAVIER DE LA CALLE</a:t>
            </a:r>
          </a:p>
        </p:txBody>
      </p:sp>
      <p:sp>
        <p:nvSpPr>
          <p:cNvPr id="24" name="CuadroTexto 23">
            <a:extLst>
              <a:ext uri="{FF2B5EF4-FFF2-40B4-BE49-F238E27FC236}">
                <a16:creationId xmlns:a16="http://schemas.microsoft.com/office/drawing/2014/main" id="{41DC331B-3CDC-4E34-8B05-DEF61F167FA1}"/>
              </a:ext>
            </a:extLst>
          </p:cNvPr>
          <p:cNvSpPr txBox="1"/>
          <p:nvPr/>
        </p:nvSpPr>
        <p:spPr>
          <a:xfrm>
            <a:off x="361950" y="4398180"/>
            <a:ext cx="3576962" cy="276999"/>
          </a:xfrm>
          <a:prstGeom prst="rect">
            <a:avLst/>
          </a:prstGeom>
          <a:noFill/>
        </p:spPr>
        <p:txBody>
          <a:bodyPr wrap="square" rtlCol="0">
            <a:spAutoFit/>
          </a:bodyPr>
          <a:lstStyle/>
          <a:p>
            <a:pPr algn="ctr"/>
            <a:r>
              <a:rPr lang="es-MX" sz="1200" dirty="0">
                <a:solidFill>
                  <a:srgbClr val="595555"/>
                </a:solidFill>
                <a:latin typeface="Adelle" panose="02000503060000020004" pitchFamily="50" charset="0"/>
              </a:rPr>
              <a:t>DIRECTOR GENERAL</a:t>
            </a:r>
          </a:p>
        </p:txBody>
      </p:sp>
      <p:sp>
        <p:nvSpPr>
          <p:cNvPr id="32" name="CuadroTexto 31">
            <a:extLst>
              <a:ext uri="{FF2B5EF4-FFF2-40B4-BE49-F238E27FC236}">
                <a16:creationId xmlns:a16="http://schemas.microsoft.com/office/drawing/2014/main" id="{1180A4DF-E102-4F5C-A7B3-B2E3805BAD91}"/>
              </a:ext>
            </a:extLst>
          </p:cNvPr>
          <p:cNvSpPr txBox="1"/>
          <p:nvPr/>
        </p:nvSpPr>
        <p:spPr>
          <a:xfrm>
            <a:off x="3142872" y="2553670"/>
            <a:ext cx="7596554" cy="3462486"/>
          </a:xfrm>
          <a:prstGeom prst="rect">
            <a:avLst/>
          </a:prstGeom>
          <a:noFill/>
        </p:spPr>
        <p:txBody>
          <a:bodyPr wrap="square" rtlCol="0">
            <a:spAutoFit/>
          </a:bodyPr>
          <a:lstStyle/>
          <a:p>
            <a:pPr marL="171450" indent="-171450">
              <a:buFont typeface="Arial" panose="020B0604020202020204" pitchFamily="34" charset="0"/>
              <a:buChar char="•"/>
            </a:pPr>
            <a:r>
              <a:rPr lang="es-ES" sz="1100" b="1" dirty="0">
                <a:solidFill>
                  <a:srgbClr val="595555"/>
                </a:solidFill>
                <a:latin typeface="Adelle" panose="02000503060000020004" pitchFamily="50" charset="0"/>
              </a:rPr>
              <a:t>Entrevistas de perfil: </a:t>
            </a:r>
            <a:r>
              <a:rPr lang="es-ES" sz="1100" dirty="0">
                <a:solidFill>
                  <a:srgbClr val="595555"/>
                </a:solidFill>
                <a:latin typeface="Adelle" panose="02000503060000020004" pitchFamily="50" charset="0"/>
              </a:rPr>
              <a:t>Se propone llevar a cabo una entrevista al trimestre que posicione a NMP como la institución líder en préstamo prendario y en temas vinculados a los beneficios del crédito prendario como una herramienta de financiamiento. Algunos medios propuesto son:</a:t>
            </a:r>
          </a:p>
          <a:p>
            <a:pPr marL="742950" lvl="2" indent="-285750">
              <a:buClr>
                <a:srgbClr val="FFC000"/>
              </a:buClr>
              <a:buFont typeface="Symbol" panose="05050102010706020507" pitchFamily="18" charset="2"/>
              <a:buChar char="-"/>
            </a:pPr>
            <a:r>
              <a:rPr lang="es-MX" sz="1050" b="1" dirty="0">
                <a:solidFill>
                  <a:schemeClr val="accent1"/>
                </a:solidFill>
                <a:latin typeface="Adelle" panose="02000503060000020004" pitchFamily="50" charset="0"/>
                <a:ea typeface="Times New Roman" panose="02020603050405020304" pitchFamily="18" charset="0"/>
                <a:cs typeface="Arial" panose="020B0604020202020204" pitchFamily="34" charset="0"/>
              </a:rPr>
              <a:t>4Q18: </a:t>
            </a:r>
            <a:r>
              <a:rPr lang="es-MX" sz="1050" dirty="0">
                <a:solidFill>
                  <a:srgbClr val="595959"/>
                </a:solidFill>
                <a:latin typeface="Adelle" panose="02000503060000020004" pitchFamily="50" charset="0"/>
                <a:ea typeface="Times New Roman" panose="02020603050405020304" pitchFamily="18" charset="0"/>
                <a:cs typeface="Arial" panose="020B0604020202020204" pitchFamily="34" charset="0"/>
              </a:rPr>
              <a:t>El Universal </a:t>
            </a:r>
          </a:p>
          <a:p>
            <a:pPr marL="742950" lvl="2" indent="-285750">
              <a:buClr>
                <a:srgbClr val="FFC000"/>
              </a:buClr>
              <a:buFont typeface="Symbol" panose="05050102010706020507" pitchFamily="18" charset="2"/>
              <a:buChar char="-"/>
            </a:pPr>
            <a:r>
              <a:rPr lang="es-MX" sz="1050" b="1" dirty="0">
                <a:solidFill>
                  <a:schemeClr val="accent1"/>
                </a:solidFill>
                <a:latin typeface="Adelle" panose="02000503060000020004" pitchFamily="50" charset="0"/>
                <a:ea typeface="Times New Roman" panose="02020603050405020304" pitchFamily="18" charset="0"/>
                <a:cs typeface="Arial" panose="020B0604020202020204" pitchFamily="34" charset="0"/>
              </a:rPr>
              <a:t>1Q19: </a:t>
            </a:r>
            <a:r>
              <a:rPr lang="es-MX" sz="1050" dirty="0">
                <a:solidFill>
                  <a:srgbClr val="595959"/>
                </a:solidFill>
                <a:latin typeface="Adelle" panose="02000503060000020004" pitchFamily="50" charset="0"/>
                <a:ea typeface="Times New Roman" panose="02020603050405020304" pitchFamily="18" charset="0"/>
                <a:cs typeface="Arial" panose="020B0604020202020204" pitchFamily="34" charset="0"/>
              </a:rPr>
              <a:t>El Financiero</a:t>
            </a:r>
          </a:p>
          <a:p>
            <a:pPr marL="742950" lvl="2" indent="-285750">
              <a:buClr>
                <a:srgbClr val="FFC000"/>
              </a:buClr>
              <a:buFont typeface="Symbol" panose="05050102010706020507" pitchFamily="18" charset="2"/>
              <a:buChar char="-"/>
            </a:pPr>
            <a:r>
              <a:rPr lang="es-MX" sz="1050" b="1" dirty="0">
                <a:solidFill>
                  <a:schemeClr val="accent1"/>
                </a:solidFill>
                <a:latin typeface="Adelle" panose="02000503060000020004" pitchFamily="50" charset="0"/>
                <a:ea typeface="Times New Roman" panose="02020603050405020304" pitchFamily="18" charset="0"/>
                <a:cs typeface="Arial" panose="020B0604020202020204" pitchFamily="34" charset="0"/>
              </a:rPr>
              <a:t>2Q19: </a:t>
            </a:r>
            <a:r>
              <a:rPr lang="es-MX" sz="1050" dirty="0">
                <a:solidFill>
                  <a:srgbClr val="595959"/>
                </a:solidFill>
                <a:latin typeface="Adelle" panose="02000503060000020004" pitchFamily="50" charset="0"/>
                <a:ea typeface="Times New Roman" panose="02020603050405020304" pitchFamily="18" charset="0"/>
                <a:cs typeface="Arial" panose="020B0604020202020204" pitchFamily="34" charset="0"/>
              </a:rPr>
              <a:t>Excélsior</a:t>
            </a:r>
          </a:p>
          <a:p>
            <a:pPr marL="742950" lvl="2" indent="-285750">
              <a:buClr>
                <a:srgbClr val="FFC000"/>
              </a:buClr>
              <a:buFont typeface="Symbol" panose="05050102010706020507" pitchFamily="18" charset="2"/>
              <a:buChar char="-"/>
            </a:pPr>
            <a:r>
              <a:rPr lang="es-MX" sz="1050" b="1" dirty="0">
                <a:solidFill>
                  <a:schemeClr val="accent1"/>
                </a:solidFill>
                <a:latin typeface="Adelle" panose="02000503060000020004" pitchFamily="50" charset="0"/>
                <a:ea typeface="Times New Roman" panose="02020603050405020304" pitchFamily="18" charset="0"/>
                <a:cs typeface="Arial" panose="020B0604020202020204" pitchFamily="34" charset="0"/>
              </a:rPr>
              <a:t>3Q19: </a:t>
            </a:r>
            <a:r>
              <a:rPr lang="es-MX" sz="1050" dirty="0">
                <a:solidFill>
                  <a:srgbClr val="595959"/>
                </a:solidFill>
                <a:latin typeface="Adelle" panose="02000503060000020004" pitchFamily="50" charset="0"/>
                <a:ea typeface="Times New Roman" panose="02020603050405020304" pitchFamily="18" charset="0"/>
                <a:cs typeface="Arial" panose="020B0604020202020204" pitchFamily="34" charset="0"/>
              </a:rPr>
              <a:t>Milenio</a:t>
            </a:r>
          </a:p>
          <a:p>
            <a:pPr marL="171450" indent="-171450">
              <a:buFont typeface="Arial" panose="020B0604020202020204" pitchFamily="34" charset="0"/>
              <a:buChar char="•"/>
            </a:pPr>
            <a:endParaRPr lang="es-MX" sz="600" dirty="0">
              <a:solidFill>
                <a:schemeClr val="tx1">
                  <a:lumMod val="65000"/>
                  <a:lumOff val="35000"/>
                </a:schemeClr>
              </a:solidFill>
              <a:latin typeface="Adelle" panose="02000503060000020004" pitchFamily="50" charset="0"/>
            </a:endParaRPr>
          </a:p>
          <a:p>
            <a:pPr marL="171450" indent="-171450">
              <a:buFont typeface="Arial" panose="020B0604020202020204" pitchFamily="34" charset="0"/>
              <a:buChar char="•"/>
            </a:pPr>
            <a:r>
              <a:rPr lang="es-ES" sz="1100" b="1" dirty="0">
                <a:solidFill>
                  <a:srgbClr val="595555"/>
                </a:solidFill>
                <a:latin typeface="Adelle" panose="02000503060000020004" pitchFamily="50" charset="0"/>
              </a:rPr>
              <a:t>Encuentros 1:1: </a:t>
            </a:r>
            <a:r>
              <a:rPr lang="es-ES" sz="1100" dirty="0">
                <a:solidFill>
                  <a:srgbClr val="595555"/>
                </a:solidFill>
                <a:latin typeface="Adelle" panose="02000503060000020004" pitchFamily="50" charset="0"/>
              </a:rPr>
              <a:t>Se propone llevar a cabo dos desayunos por trimestre con líderes de </a:t>
            </a:r>
            <a:r>
              <a:rPr lang="es-MX" sz="1100" dirty="0">
                <a:solidFill>
                  <a:srgbClr val="595555"/>
                </a:solidFill>
                <a:latin typeface="Adelle" panose="02000503060000020004" pitchFamily="50" charset="0"/>
              </a:rPr>
              <a:t>opinión en medios de comunicación en México, enfocados en negocios y finanzas para que conozcan al decano, la importancia de la educación superior en México, así como su opinión sobre temas coyunturales clave para el país. Los encuentros que se proponen, a confirmar según disponibilidad de los líderes de opinión son:</a:t>
            </a:r>
          </a:p>
          <a:p>
            <a:pPr marL="742950" lvl="2" indent="-285750">
              <a:buClr>
                <a:srgbClr val="FFC000"/>
              </a:buClr>
              <a:buFont typeface="Symbol" panose="05050102010706020507" pitchFamily="18" charset="2"/>
              <a:buChar char="-"/>
            </a:pPr>
            <a:r>
              <a:rPr lang="es-MX" sz="1050" b="1" dirty="0">
                <a:solidFill>
                  <a:schemeClr val="accent1"/>
                </a:solidFill>
                <a:latin typeface="Adelle" panose="02000503060000020004" pitchFamily="50" charset="0"/>
                <a:ea typeface="Times New Roman" panose="02020603050405020304" pitchFamily="18" charset="0"/>
                <a:cs typeface="Arial" panose="020B0604020202020204" pitchFamily="34" charset="0"/>
              </a:rPr>
              <a:t>1Q19: </a:t>
            </a:r>
            <a:r>
              <a:rPr lang="es-ES" sz="1050" dirty="0">
                <a:solidFill>
                  <a:srgbClr val="595555"/>
                </a:solidFill>
                <a:latin typeface="Adelle" panose="02000503060000020004" pitchFamily="50" charset="0"/>
                <a:ea typeface="Times New Roman" panose="02020603050405020304" pitchFamily="18" charset="0"/>
                <a:cs typeface="Arial" panose="020B0604020202020204" pitchFamily="34" charset="0"/>
              </a:rPr>
              <a:t>Hugo González de Milenio y </a:t>
            </a:r>
            <a:r>
              <a:rPr lang="es-MX" sz="1050" dirty="0">
                <a:solidFill>
                  <a:srgbClr val="595555"/>
                </a:solidFill>
                <a:latin typeface="Adelle" panose="02000503060000020004" pitchFamily="50" charset="0"/>
                <a:ea typeface="Times New Roman" panose="02020603050405020304" pitchFamily="18" charset="0"/>
                <a:cs typeface="Arial" panose="020B0604020202020204" pitchFamily="34" charset="0"/>
              </a:rPr>
              <a:t>Julio Pilotzi de El Economista y 24 Horas</a:t>
            </a:r>
          </a:p>
          <a:p>
            <a:pPr marL="742950" lvl="2" indent="-285750">
              <a:buClr>
                <a:srgbClr val="FFC000"/>
              </a:buClr>
              <a:buFont typeface="Symbol" panose="05050102010706020507" pitchFamily="18" charset="2"/>
              <a:buChar char="-"/>
            </a:pPr>
            <a:r>
              <a:rPr lang="es-MX" sz="1050" b="1" dirty="0">
                <a:solidFill>
                  <a:schemeClr val="accent1"/>
                </a:solidFill>
                <a:latin typeface="Adelle" panose="02000503060000020004" pitchFamily="50" charset="0"/>
                <a:ea typeface="Times New Roman" panose="02020603050405020304" pitchFamily="18" charset="0"/>
                <a:cs typeface="Arial" panose="020B0604020202020204" pitchFamily="34" charset="0"/>
              </a:rPr>
              <a:t>2Q19: </a:t>
            </a:r>
            <a:r>
              <a:rPr lang="es-ES" sz="1050" dirty="0">
                <a:solidFill>
                  <a:srgbClr val="595555"/>
                </a:solidFill>
                <a:latin typeface="Adelle" panose="02000503060000020004" pitchFamily="50" charset="0"/>
                <a:ea typeface="Times New Roman" panose="02020603050405020304" pitchFamily="18" charset="0"/>
                <a:cs typeface="Arial" panose="020B0604020202020204" pitchFamily="34" charset="0"/>
              </a:rPr>
              <a:t>Roberto Aguilar de El Sol de México y </a:t>
            </a:r>
            <a:r>
              <a:rPr lang="es-MX" sz="1050" dirty="0">
                <a:solidFill>
                  <a:srgbClr val="595555"/>
                </a:solidFill>
                <a:latin typeface="Adelle" panose="02000503060000020004" pitchFamily="50" charset="0"/>
                <a:ea typeface="Times New Roman" panose="02020603050405020304" pitchFamily="18" charset="0"/>
                <a:cs typeface="Arial" panose="020B0604020202020204" pitchFamily="34" charset="0"/>
              </a:rPr>
              <a:t>Alberto Barranco de El Universal</a:t>
            </a:r>
          </a:p>
          <a:p>
            <a:pPr marL="742950" lvl="2" indent="-285750">
              <a:buFont typeface="Courier New" panose="02070309020205020404" pitchFamily="49" charset="0"/>
              <a:buChar char="o"/>
            </a:pPr>
            <a:endParaRPr lang="es-MX" sz="800" dirty="0">
              <a:solidFill>
                <a:schemeClr val="tx1">
                  <a:lumMod val="65000"/>
                  <a:lumOff val="35000"/>
                </a:schemeClr>
              </a:solidFill>
              <a:latin typeface="Adelle" panose="02000503060000020004" pitchFamily="50" charset="0"/>
            </a:endParaRPr>
          </a:p>
          <a:p>
            <a:pPr marL="171450" indent="-171450">
              <a:buFont typeface="Arial" panose="020B0604020202020204" pitchFamily="34" charset="0"/>
              <a:buChar char="•"/>
            </a:pPr>
            <a:r>
              <a:rPr lang="es-ES" sz="1100" b="1" dirty="0">
                <a:solidFill>
                  <a:srgbClr val="595555"/>
                </a:solidFill>
                <a:latin typeface="Adelle" panose="02000503060000020004" pitchFamily="50" charset="0"/>
              </a:rPr>
              <a:t>Artículos de opinión: </a:t>
            </a:r>
            <a:r>
              <a:rPr lang="es-ES" sz="1100" dirty="0">
                <a:solidFill>
                  <a:srgbClr val="595555"/>
                </a:solidFill>
                <a:latin typeface="Adelle" panose="02000503060000020004" pitchFamily="50" charset="0"/>
              </a:rPr>
              <a:t>Se sugiere gestionar dos artículos firmados por el director general, para que estos sean publicados en dos de los principales medios de comunicación en México y  destaquen no sólo por la audiencia a la que llegan, sino también por su reputación en el mundo de la comunicación. A continuación, se proponen los siguientes temas:</a:t>
            </a:r>
          </a:p>
          <a:p>
            <a:pPr marL="742950" lvl="2" indent="-285750">
              <a:buFont typeface="Symbol" panose="05050102010706020507" pitchFamily="18" charset="2"/>
              <a:buChar char="-"/>
            </a:pPr>
            <a:r>
              <a:rPr lang="es-MX" sz="1050" b="1" dirty="0">
                <a:solidFill>
                  <a:schemeClr val="accent1"/>
                </a:solidFill>
                <a:latin typeface="Adelle" panose="02000503060000020004" pitchFamily="50" charset="0"/>
                <a:ea typeface="Times New Roman" panose="02020603050405020304" pitchFamily="18" charset="0"/>
                <a:cs typeface="Arial" panose="020B0604020202020204" pitchFamily="34" charset="0"/>
              </a:rPr>
              <a:t>1Q19: </a:t>
            </a:r>
            <a:r>
              <a:rPr lang="es-MX" sz="1050" dirty="0">
                <a:solidFill>
                  <a:srgbClr val="595555"/>
                </a:solidFill>
                <a:latin typeface="Adelle" panose="02000503060000020004" pitchFamily="50" charset="0"/>
                <a:ea typeface="Times New Roman" panose="02020603050405020304" pitchFamily="18" charset="0"/>
                <a:cs typeface="Arial" panose="020B0604020202020204" pitchFamily="34" charset="0"/>
              </a:rPr>
              <a:t>Mitos y realidades del crédito prendario</a:t>
            </a:r>
          </a:p>
          <a:p>
            <a:pPr marL="742950" lvl="2" indent="-285750">
              <a:buClr>
                <a:srgbClr val="800000"/>
              </a:buClr>
              <a:buFont typeface="Symbol" panose="05050102010706020507" pitchFamily="18" charset="2"/>
              <a:buChar char="-"/>
            </a:pPr>
            <a:r>
              <a:rPr lang="es-MX" sz="1050" b="1" dirty="0">
                <a:solidFill>
                  <a:schemeClr val="accent1"/>
                </a:solidFill>
                <a:latin typeface="Adelle" panose="02000503060000020004" pitchFamily="50" charset="0"/>
                <a:ea typeface="Times New Roman" panose="02020603050405020304" pitchFamily="18" charset="0"/>
                <a:cs typeface="Arial" panose="020B0604020202020204" pitchFamily="34" charset="0"/>
              </a:rPr>
              <a:t>2Q19: </a:t>
            </a:r>
            <a:r>
              <a:rPr lang="es-MX" sz="1050" dirty="0">
                <a:solidFill>
                  <a:srgbClr val="595555"/>
                </a:solidFill>
                <a:latin typeface="Adelle" panose="02000503060000020004" pitchFamily="50" charset="0"/>
                <a:ea typeface="Times New Roman" panose="02020603050405020304" pitchFamily="18" charset="0"/>
                <a:cs typeface="Arial" panose="020B0604020202020204" pitchFamily="34" charset="0"/>
              </a:rPr>
              <a:t>Nuevas y diferentes formas de sanear tu economía y disponer de efectivo</a:t>
            </a:r>
            <a:endParaRPr lang="es-ES" sz="1200" dirty="0">
              <a:solidFill>
                <a:srgbClr val="595555"/>
              </a:solidFill>
              <a:latin typeface="Adelle" panose="02000503060000020004" pitchFamily="50" charset="0"/>
            </a:endParaRPr>
          </a:p>
        </p:txBody>
      </p:sp>
      <p:pic>
        <p:nvPicPr>
          <p:cNvPr id="33" name="Picture 2" descr="Resultado de imagen para javier de la calle nacional monte de piedad">
            <a:extLst>
              <a:ext uri="{FF2B5EF4-FFF2-40B4-BE49-F238E27FC236}">
                <a16:creationId xmlns:a16="http://schemas.microsoft.com/office/drawing/2014/main" id="{EEB1C802-3446-47DE-ABF1-8D7872771AC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0383" t="1" r="22694" b="34030"/>
          <a:stretch/>
        </p:blipFill>
        <p:spPr bwMode="auto">
          <a:xfrm>
            <a:off x="1297424" y="2654007"/>
            <a:ext cx="1605078" cy="1491134"/>
          </a:xfrm>
          <a:prstGeom prst="flowChartConnector">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12448692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AD6817-5CB1-4B90-A3AB-9E47D960A567}"/>
              </a:ext>
            </a:extLst>
          </p:cNvPr>
          <p:cNvSpPr>
            <a:spLocks noGrp="1"/>
          </p:cNvSpPr>
          <p:nvPr>
            <p:ph type="title"/>
          </p:nvPr>
        </p:nvSpPr>
        <p:spPr/>
        <p:txBody>
          <a:bodyPr>
            <a:normAutofit/>
          </a:bodyPr>
          <a:lstStyle/>
          <a:p>
            <a:r>
              <a:rPr lang="es-MX" sz="3200" dirty="0"/>
              <a:t>Nueva propuesta de valor: </a:t>
            </a:r>
            <a:br>
              <a:rPr lang="es-MX" sz="3200" dirty="0"/>
            </a:br>
            <a:r>
              <a:rPr lang="es-MX" b="1" dirty="0">
                <a:solidFill>
                  <a:schemeClr val="accent1"/>
                </a:solidFill>
              </a:rPr>
              <a:t>Atraer la atención de la opinión pública</a:t>
            </a:r>
          </a:p>
        </p:txBody>
      </p:sp>
      <p:sp>
        <p:nvSpPr>
          <p:cNvPr id="4" name="Rectángulo redondeado 7">
            <a:extLst>
              <a:ext uri="{FF2B5EF4-FFF2-40B4-BE49-F238E27FC236}">
                <a16:creationId xmlns:a16="http://schemas.microsoft.com/office/drawing/2014/main" id="{BCADC1D3-DCA3-44C5-8822-C1E155B2FA50}"/>
              </a:ext>
            </a:extLst>
          </p:cNvPr>
          <p:cNvSpPr/>
          <p:nvPr/>
        </p:nvSpPr>
        <p:spPr>
          <a:xfrm>
            <a:off x="2459734" y="1826097"/>
            <a:ext cx="4681955" cy="777531"/>
          </a:xfrm>
          <a:prstGeom prst="roundRect">
            <a:avLst/>
          </a:prstGeom>
          <a:noFill/>
          <a:ln w="12700" cmpd="sng">
            <a:solidFill>
              <a:srgbClr val="800000"/>
            </a:solidFill>
            <a:prstDash val="soli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sz="1400" dirty="0">
              <a:solidFill>
                <a:srgbClr val="CB333B"/>
              </a:solidFill>
              <a:latin typeface="Adelle" panose="02000503060000020004" pitchFamily="50" charset="0"/>
            </a:endParaRPr>
          </a:p>
        </p:txBody>
      </p:sp>
      <p:sp>
        <p:nvSpPr>
          <p:cNvPr id="5" name="CuadroTexto 4">
            <a:extLst>
              <a:ext uri="{FF2B5EF4-FFF2-40B4-BE49-F238E27FC236}">
                <a16:creationId xmlns:a16="http://schemas.microsoft.com/office/drawing/2014/main" id="{0D14CB76-BA93-43EC-B359-4C0A474D884D}"/>
              </a:ext>
            </a:extLst>
          </p:cNvPr>
          <p:cNvSpPr txBox="1"/>
          <p:nvPr/>
        </p:nvSpPr>
        <p:spPr>
          <a:xfrm>
            <a:off x="2442923" y="1835111"/>
            <a:ext cx="4681954" cy="1077218"/>
          </a:xfrm>
          <a:prstGeom prst="rect">
            <a:avLst/>
          </a:prstGeom>
          <a:noFill/>
          <a:ln>
            <a:noFill/>
          </a:ln>
        </p:spPr>
        <p:txBody>
          <a:bodyPr wrap="square" rtlCol="0">
            <a:spAutoFit/>
          </a:bodyPr>
          <a:lstStyle/>
          <a:p>
            <a:endParaRPr lang="es-ES" sz="1400" dirty="0">
              <a:solidFill>
                <a:srgbClr val="A69F88"/>
              </a:solidFill>
              <a:latin typeface="Adelle" panose="02000503060000020004" pitchFamily="50" charset="0"/>
              <a:cs typeface="Adelle"/>
            </a:endParaRPr>
          </a:p>
          <a:p>
            <a:pPr algn="ctr"/>
            <a:r>
              <a:rPr lang="es-ES" sz="1200" dirty="0">
                <a:solidFill>
                  <a:srgbClr val="595555"/>
                </a:solidFill>
                <a:latin typeface="Adelle" panose="02000503060000020004" pitchFamily="50" charset="0"/>
              </a:rPr>
              <a:t>Contenidos directos, que apoyen a la comunidad en la comprensión y tomas de decisiones sobre el préstamo prendario</a:t>
            </a:r>
          </a:p>
          <a:p>
            <a:pPr algn="ctr"/>
            <a:endParaRPr lang="es-ES" sz="1400" dirty="0">
              <a:solidFill>
                <a:srgbClr val="A69F88"/>
              </a:solidFill>
              <a:latin typeface="Adelle" panose="02000503060000020004" pitchFamily="50" charset="0"/>
              <a:cs typeface="Adelle"/>
            </a:endParaRPr>
          </a:p>
        </p:txBody>
      </p:sp>
      <p:sp>
        <p:nvSpPr>
          <p:cNvPr id="6" name="Rectángulo redondeado 11">
            <a:extLst>
              <a:ext uri="{FF2B5EF4-FFF2-40B4-BE49-F238E27FC236}">
                <a16:creationId xmlns:a16="http://schemas.microsoft.com/office/drawing/2014/main" id="{D2FA5AD8-C005-41E5-99C4-5042F2FF892B}"/>
              </a:ext>
            </a:extLst>
          </p:cNvPr>
          <p:cNvSpPr/>
          <p:nvPr/>
        </p:nvSpPr>
        <p:spPr>
          <a:xfrm>
            <a:off x="3782567" y="1772446"/>
            <a:ext cx="1798081" cy="231197"/>
          </a:xfrm>
          <a:prstGeom prst="roundRect">
            <a:avLst/>
          </a:prstGeom>
          <a:solidFill>
            <a:srgbClr val="800000"/>
          </a:solidFill>
          <a:ln w="3175" cmpd="sng">
            <a:solidFill>
              <a:srgbClr val="800000"/>
            </a:solidFill>
            <a:prstDash val="dash"/>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sz="1400" dirty="0">
              <a:solidFill>
                <a:schemeClr val="bg1"/>
              </a:solidFill>
              <a:latin typeface="Adelle" panose="02000503060000020004" pitchFamily="50" charset="0"/>
            </a:endParaRPr>
          </a:p>
        </p:txBody>
      </p:sp>
      <p:sp>
        <p:nvSpPr>
          <p:cNvPr id="7" name="CuadroTexto 6">
            <a:extLst>
              <a:ext uri="{FF2B5EF4-FFF2-40B4-BE49-F238E27FC236}">
                <a16:creationId xmlns:a16="http://schemas.microsoft.com/office/drawing/2014/main" id="{62E10D08-59E3-4CB5-B709-FF7F8FD124A0}"/>
              </a:ext>
            </a:extLst>
          </p:cNvPr>
          <p:cNvSpPr txBox="1"/>
          <p:nvPr/>
        </p:nvSpPr>
        <p:spPr>
          <a:xfrm>
            <a:off x="4008866" y="1765724"/>
            <a:ext cx="1919999" cy="276999"/>
          </a:xfrm>
          <a:prstGeom prst="rect">
            <a:avLst/>
          </a:prstGeom>
          <a:noFill/>
          <a:ln>
            <a:noFill/>
          </a:ln>
        </p:spPr>
        <p:txBody>
          <a:bodyPr wrap="square" rtlCol="0">
            <a:spAutoFit/>
          </a:bodyPr>
          <a:lstStyle/>
          <a:p>
            <a:r>
              <a:rPr lang="es-ES" sz="1200" b="1" dirty="0">
                <a:solidFill>
                  <a:schemeClr val="bg1"/>
                </a:solidFill>
                <a:latin typeface="Adelle" panose="02000503060000020004" pitchFamily="50" charset="0"/>
                <a:cs typeface="Adelle"/>
              </a:rPr>
              <a:t>Personalización</a:t>
            </a:r>
            <a:endParaRPr lang="es-ES" sz="1600" b="1" dirty="0">
              <a:solidFill>
                <a:schemeClr val="bg1"/>
              </a:solidFill>
              <a:latin typeface="Adelle" panose="02000503060000020004" pitchFamily="50" charset="0"/>
              <a:cs typeface="Adelle"/>
            </a:endParaRPr>
          </a:p>
        </p:txBody>
      </p:sp>
      <p:cxnSp>
        <p:nvCxnSpPr>
          <p:cNvPr id="8" name="Conector angular 17">
            <a:extLst>
              <a:ext uri="{FF2B5EF4-FFF2-40B4-BE49-F238E27FC236}">
                <a16:creationId xmlns:a16="http://schemas.microsoft.com/office/drawing/2014/main" id="{552F276E-7718-4E34-8928-8F096DC39205}"/>
              </a:ext>
            </a:extLst>
          </p:cNvPr>
          <p:cNvCxnSpPr/>
          <p:nvPr/>
        </p:nvCxnSpPr>
        <p:spPr>
          <a:xfrm rot="5400000">
            <a:off x="-273531" y="3291636"/>
            <a:ext cx="3704089" cy="1479632"/>
          </a:xfrm>
          <a:prstGeom prst="bentConnector4">
            <a:avLst>
              <a:gd name="adj1" fmla="val 103"/>
              <a:gd name="adj2" fmla="val 135087"/>
            </a:avLst>
          </a:prstGeom>
          <a:ln w="19050" cmpd="sng">
            <a:solidFill>
              <a:schemeClr val="accent1">
                <a:lumMod val="50000"/>
              </a:schemeClr>
            </a:solidFill>
            <a:prstDash val="dash"/>
            <a:headEnd type="arrow"/>
            <a:tailEnd type="arrow"/>
          </a:ln>
        </p:spPr>
        <p:style>
          <a:lnRef idx="2">
            <a:schemeClr val="accent1"/>
          </a:lnRef>
          <a:fillRef idx="0">
            <a:schemeClr val="accent1"/>
          </a:fillRef>
          <a:effectRef idx="1">
            <a:schemeClr val="accent1"/>
          </a:effectRef>
          <a:fontRef idx="minor">
            <a:schemeClr val="tx1"/>
          </a:fontRef>
        </p:style>
      </p:cxnSp>
      <p:cxnSp>
        <p:nvCxnSpPr>
          <p:cNvPr id="9" name="Conector angular 18">
            <a:extLst>
              <a:ext uri="{FF2B5EF4-FFF2-40B4-BE49-F238E27FC236}">
                <a16:creationId xmlns:a16="http://schemas.microsoft.com/office/drawing/2014/main" id="{09178686-F5AB-484A-A674-5FD4CF134833}"/>
              </a:ext>
            </a:extLst>
          </p:cNvPr>
          <p:cNvCxnSpPr/>
          <p:nvPr/>
        </p:nvCxnSpPr>
        <p:spPr>
          <a:xfrm rot="16200000" flipH="1">
            <a:off x="6118359" y="3268053"/>
            <a:ext cx="3743848" cy="1566556"/>
          </a:xfrm>
          <a:prstGeom prst="bentConnector4">
            <a:avLst>
              <a:gd name="adj1" fmla="val -52"/>
              <a:gd name="adj2" fmla="val 132595"/>
            </a:avLst>
          </a:prstGeom>
          <a:ln w="19050" cmpd="sng">
            <a:solidFill>
              <a:schemeClr val="accent1">
                <a:lumMod val="50000"/>
              </a:schemeClr>
            </a:solidFill>
            <a:prstDash val="dash"/>
            <a:headEnd type="arrow"/>
            <a:tailEnd type="arrow"/>
          </a:ln>
        </p:spPr>
        <p:style>
          <a:lnRef idx="2">
            <a:schemeClr val="accent1"/>
          </a:lnRef>
          <a:fillRef idx="0">
            <a:schemeClr val="accent1"/>
          </a:fillRef>
          <a:effectRef idx="1">
            <a:schemeClr val="accent1"/>
          </a:effectRef>
          <a:fontRef idx="minor">
            <a:schemeClr val="tx1"/>
          </a:fontRef>
        </p:style>
      </p:cxnSp>
      <p:sp>
        <p:nvSpPr>
          <p:cNvPr id="11" name="Cheurón 60">
            <a:extLst>
              <a:ext uri="{FF2B5EF4-FFF2-40B4-BE49-F238E27FC236}">
                <a16:creationId xmlns:a16="http://schemas.microsoft.com/office/drawing/2014/main" id="{9100C957-3EDA-46ED-97D5-1FBCFE6C71F1}"/>
              </a:ext>
            </a:extLst>
          </p:cNvPr>
          <p:cNvSpPr/>
          <p:nvPr/>
        </p:nvSpPr>
        <p:spPr>
          <a:xfrm>
            <a:off x="9495676" y="3325601"/>
            <a:ext cx="381248" cy="1146408"/>
          </a:xfrm>
          <a:prstGeom prst="chevron">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CuadroTexto 11">
            <a:extLst>
              <a:ext uri="{FF2B5EF4-FFF2-40B4-BE49-F238E27FC236}">
                <a16:creationId xmlns:a16="http://schemas.microsoft.com/office/drawing/2014/main" id="{D92B10C2-0162-4364-9EAC-ECF84A7B1261}"/>
              </a:ext>
            </a:extLst>
          </p:cNvPr>
          <p:cNvSpPr txBox="1"/>
          <p:nvPr/>
        </p:nvSpPr>
        <p:spPr>
          <a:xfrm>
            <a:off x="9895694" y="3325601"/>
            <a:ext cx="2290194" cy="1200329"/>
          </a:xfrm>
          <a:prstGeom prst="rect">
            <a:avLst/>
          </a:prstGeom>
          <a:noFill/>
        </p:spPr>
        <p:txBody>
          <a:bodyPr wrap="square" rtlCol="0">
            <a:spAutoFit/>
          </a:bodyPr>
          <a:lstStyle/>
          <a:p>
            <a:pPr marL="285750" indent="-285750">
              <a:buClr>
                <a:srgbClr val="800000"/>
              </a:buClr>
              <a:buFont typeface="Arial" panose="020B0604020202020204" pitchFamily="34" charset="0"/>
              <a:buChar char="•"/>
            </a:pPr>
            <a:r>
              <a:rPr lang="es-ES" sz="1200" dirty="0">
                <a:solidFill>
                  <a:srgbClr val="595555"/>
                </a:solidFill>
                <a:latin typeface="Adelle" panose="02000503060000020004" pitchFamily="50" charset="0"/>
              </a:rPr>
              <a:t>Clientes</a:t>
            </a:r>
          </a:p>
          <a:p>
            <a:pPr marL="285750" indent="-285750">
              <a:buClr>
                <a:srgbClr val="800000"/>
              </a:buClr>
              <a:buFont typeface="Arial" panose="020B0604020202020204" pitchFamily="34" charset="0"/>
              <a:buChar char="•"/>
            </a:pPr>
            <a:r>
              <a:rPr lang="es-ES" sz="1200" dirty="0">
                <a:solidFill>
                  <a:srgbClr val="595555"/>
                </a:solidFill>
                <a:latin typeface="Adelle" panose="02000503060000020004" pitchFamily="50" charset="0"/>
              </a:rPr>
              <a:t>Prospectos</a:t>
            </a:r>
          </a:p>
          <a:p>
            <a:pPr marL="285750" indent="-285750">
              <a:buClr>
                <a:srgbClr val="800000"/>
              </a:buClr>
              <a:buFont typeface="Arial" panose="020B0604020202020204" pitchFamily="34" charset="0"/>
              <a:buChar char="•"/>
            </a:pPr>
            <a:r>
              <a:rPr lang="es-ES" sz="1200" dirty="0">
                <a:solidFill>
                  <a:srgbClr val="595555"/>
                </a:solidFill>
                <a:latin typeface="Adelle" panose="02000503060000020004" pitchFamily="50" charset="0"/>
              </a:rPr>
              <a:t>Medios de comunicación</a:t>
            </a:r>
          </a:p>
          <a:p>
            <a:pPr marL="285750" indent="-285750">
              <a:buClr>
                <a:srgbClr val="800000"/>
              </a:buClr>
              <a:buFont typeface="Arial" panose="020B0604020202020204" pitchFamily="34" charset="0"/>
              <a:buChar char="•"/>
            </a:pPr>
            <a:r>
              <a:rPr lang="es-ES" sz="1200" dirty="0">
                <a:solidFill>
                  <a:srgbClr val="595555"/>
                </a:solidFill>
                <a:latin typeface="Adelle" panose="02000503060000020004" pitchFamily="50" charset="0"/>
              </a:rPr>
              <a:t>Líderes de opinión</a:t>
            </a:r>
          </a:p>
          <a:p>
            <a:pPr marL="285750" indent="-285750">
              <a:buClr>
                <a:srgbClr val="800000"/>
              </a:buClr>
              <a:buFont typeface="Arial" panose="020B0604020202020204" pitchFamily="34" charset="0"/>
              <a:buChar char="•"/>
            </a:pPr>
            <a:r>
              <a:rPr lang="es-ES" sz="1200" dirty="0">
                <a:solidFill>
                  <a:srgbClr val="595555"/>
                </a:solidFill>
                <a:latin typeface="Adelle" panose="02000503060000020004" pitchFamily="50" charset="0"/>
              </a:rPr>
              <a:t>Sociedad</a:t>
            </a:r>
          </a:p>
          <a:p>
            <a:pPr marL="285750" indent="-285750">
              <a:buClr>
                <a:srgbClr val="800000"/>
              </a:buClr>
              <a:buFont typeface="Arial" panose="020B0604020202020204" pitchFamily="34" charset="0"/>
              <a:buChar char="•"/>
            </a:pPr>
            <a:r>
              <a:rPr lang="es-ES" sz="1200" dirty="0">
                <a:solidFill>
                  <a:srgbClr val="595555"/>
                </a:solidFill>
                <a:latin typeface="Adelle" panose="02000503060000020004" pitchFamily="50" charset="0"/>
              </a:rPr>
              <a:t>Conversación digital</a:t>
            </a:r>
          </a:p>
        </p:txBody>
      </p:sp>
      <p:sp>
        <p:nvSpPr>
          <p:cNvPr id="13" name="Rectángulo redondeado 9">
            <a:extLst>
              <a:ext uri="{FF2B5EF4-FFF2-40B4-BE49-F238E27FC236}">
                <a16:creationId xmlns:a16="http://schemas.microsoft.com/office/drawing/2014/main" id="{58ED0EA5-41C0-4367-B2DB-21563D8A4FE2}"/>
              </a:ext>
            </a:extLst>
          </p:cNvPr>
          <p:cNvSpPr/>
          <p:nvPr/>
        </p:nvSpPr>
        <p:spPr>
          <a:xfrm>
            <a:off x="827330" y="2908248"/>
            <a:ext cx="2475929" cy="169670"/>
          </a:xfrm>
          <a:prstGeom prst="round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200" dirty="0">
                <a:latin typeface="Adelle" panose="02000503060000020004" pitchFamily="50" charset="0"/>
              </a:rPr>
              <a:t>Corto plazo</a:t>
            </a:r>
          </a:p>
        </p:txBody>
      </p:sp>
      <p:sp>
        <p:nvSpPr>
          <p:cNvPr id="14" name="Rectángulo redondeado 27">
            <a:extLst>
              <a:ext uri="{FF2B5EF4-FFF2-40B4-BE49-F238E27FC236}">
                <a16:creationId xmlns:a16="http://schemas.microsoft.com/office/drawing/2014/main" id="{AFC9FAAD-1084-4A0F-B804-EABA4E996969}"/>
              </a:ext>
            </a:extLst>
          </p:cNvPr>
          <p:cNvSpPr/>
          <p:nvPr/>
        </p:nvSpPr>
        <p:spPr>
          <a:xfrm>
            <a:off x="3532831" y="2912201"/>
            <a:ext cx="2475929" cy="169670"/>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200" dirty="0">
                <a:latin typeface="Adelle" panose="02000503060000020004" pitchFamily="50" charset="0"/>
              </a:rPr>
              <a:t> Mediano plazo</a:t>
            </a:r>
          </a:p>
        </p:txBody>
      </p:sp>
      <p:sp>
        <p:nvSpPr>
          <p:cNvPr id="15" name="Rectángulo redondeado 28">
            <a:extLst>
              <a:ext uri="{FF2B5EF4-FFF2-40B4-BE49-F238E27FC236}">
                <a16:creationId xmlns:a16="http://schemas.microsoft.com/office/drawing/2014/main" id="{D24C7AD6-5D10-4B98-8729-8B4064B87FF8}"/>
              </a:ext>
            </a:extLst>
          </p:cNvPr>
          <p:cNvSpPr/>
          <p:nvPr/>
        </p:nvSpPr>
        <p:spPr>
          <a:xfrm>
            <a:off x="6161160" y="2916226"/>
            <a:ext cx="2475929" cy="169670"/>
          </a:xfrm>
          <a:prstGeom prst="round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200" dirty="0">
                <a:latin typeface="Adelle" panose="02000503060000020004" pitchFamily="50" charset="0"/>
              </a:rPr>
              <a:t>Largo plazo</a:t>
            </a:r>
          </a:p>
        </p:txBody>
      </p:sp>
      <p:sp>
        <p:nvSpPr>
          <p:cNvPr id="16" name="Rectángulo redondeado 10">
            <a:extLst>
              <a:ext uri="{FF2B5EF4-FFF2-40B4-BE49-F238E27FC236}">
                <a16:creationId xmlns:a16="http://schemas.microsoft.com/office/drawing/2014/main" id="{A0B19578-60BA-40BB-8A98-348AABB23EAB}"/>
              </a:ext>
            </a:extLst>
          </p:cNvPr>
          <p:cNvSpPr/>
          <p:nvPr/>
        </p:nvSpPr>
        <p:spPr>
          <a:xfrm>
            <a:off x="821831" y="3448637"/>
            <a:ext cx="2481427" cy="2083934"/>
          </a:xfrm>
          <a:prstGeom prst="round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Clr>
                <a:schemeClr val="accent1">
                  <a:lumMod val="75000"/>
                </a:schemeClr>
              </a:buClr>
              <a:buFont typeface="Arial" panose="020B0604020202020204" pitchFamily="34" charset="0"/>
              <a:buChar char="•"/>
            </a:pPr>
            <a:r>
              <a:rPr lang="es-ES" sz="1000" i="1" dirty="0">
                <a:solidFill>
                  <a:srgbClr val="595555"/>
                </a:solidFill>
                <a:latin typeface="Adelle" panose="02000503060000020004" pitchFamily="50" charset="0"/>
              </a:rPr>
              <a:t>Media Training</a:t>
            </a:r>
          </a:p>
          <a:p>
            <a:pPr marL="171450" indent="-171450">
              <a:buClr>
                <a:schemeClr val="accent1">
                  <a:lumMod val="75000"/>
                </a:schemeClr>
              </a:buClr>
              <a:buFont typeface="Arial" panose="020B0604020202020204" pitchFamily="34" charset="0"/>
              <a:buChar char="•"/>
            </a:pPr>
            <a:r>
              <a:rPr lang="es-ES" sz="1000" dirty="0">
                <a:solidFill>
                  <a:srgbClr val="595555"/>
                </a:solidFill>
                <a:latin typeface="Adelle" panose="02000503060000020004" pitchFamily="50" charset="0"/>
              </a:rPr>
              <a:t>Contenido para medios</a:t>
            </a:r>
          </a:p>
          <a:p>
            <a:pPr marL="628650" lvl="1" indent="-171450">
              <a:buClr>
                <a:schemeClr val="accent1">
                  <a:lumMod val="75000"/>
                </a:schemeClr>
              </a:buClr>
              <a:buFont typeface="Courier New" panose="02070309020205020404" pitchFamily="49" charset="0"/>
              <a:buChar char="o"/>
            </a:pPr>
            <a:r>
              <a:rPr lang="es-ES" sz="900" dirty="0">
                <a:solidFill>
                  <a:srgbClr val="595555"/>
                </a:solidFill>
                <a:latin typeface="Adelle" panose="02000503060000020004" pitchFamily="50" charset="0"/>
              </a:rPr>
              <a:t>Contenidos editoriales</a:t>
            </a:r>
          </a:p>
          <a:p>
            <a:pPr marL="171450" indent="-171450">
              <a:buClr>
                <a:schemeClr val="accent1">
                  <a:lumMod val="75000"/>
                </a:schemeClr>
              </a:buClr>
              <a:buFont typeface="Arial" panose="020B0604020202020204" pitchFamily="34" charset="0"/>
              <a:buChar char="•"/>
            </a:pPr>
            <a:r>
              <a:rPr lang="es-ES" sz="1000" dirty="0">
                <a:solidFill>
                  <a:srgbClr val="595555"/>
                </a:solidFill>
                <a:latin typeface="Adelle" panose="02000503060000020004" pitchFamily="50" charset="0"/>
              </a:rPr>
              <a:t>Mesa de análisis del sector prendario e Inversión Social </a:t>
            </a:r>
          </a:p>
          <a:p>
            <a:pPr marL="171450" indent="-171450">
              <a:buClr>
                <a:schemeClr val="accent1">
                  <a:lumMod val="75000"/>
                </a:schemeClr>
              </a:buClr>
              <a:buFont typeface="Arial" panose="020B0604020202020204" pitchFamily="34" charset="0"/>
              <a:buChar char="•"/>
            </a:pPr>
            <a:r>
              <a:rPr lang="es-ES" sz="1000" dirty="0">
                <a:solidFill>
                  <a:srgbClr val="595555"/>
                </a:solidFill>
                <a:latin typeface="Adelle" panose="02000503060000020004" pitchFamily="50" charset="0"/>
              </a:rPr>
              <a:t>Informe de Sostenibilidad</a:t>
            </a:r>
          </a:p>
          <a:p>
            <a:pPr marL="171450" indent="-171450">
              <a:buClr>
                <a:schemeClr val="accent1">
                  <a:lumMod val="75000"/>
                </a:schemeClr>
              </a:buClr>
              <a:buFont typeface="Arial" panose="020B0604020202020204" pitchFamily="34" charset="0"/>
              <a:buChar char="•"/>
            </a:pPr>
            <a:r>
              <a:rPr lang="es-ES" sz="1000" dirty="0">
                <a:solidFill>
                  <a:srgbClr val="595555"/>
                </a:solidFill>
                <a:latin typeface="Adelle" panose="02000503060000020004" pitchFamily="50" charset="0"/>
              </a:rPr>
              <a:t>Sector prendario</a:t>
            </a:r>
          </a:p>
          <a:p>
            <a:pPr marL="171450" indent="-171450">
              <a:buClr>
                <a:schemeClr val="accent1">
                  <a:lumMod val="75000"/>
                </a:schemeClr>
              </a:buClr>
              <a:buFont typeface="Arial" panose="020B0604020202020204" pitchFamily="34" charset="0"/>
              <a:buChar char="•"/>
            </a:pPr>
            <a:r>
              <a:rPr lang="es-ES" sz="1000" dirty="0">
                <a:solidFill>
                  <a:srgbClr val="595555"/>
                </a:solidFill>
                <a:latin typeface="Adelle" panose="02000503060000020004" pitchFamily="50" charset="0"/>
              </a:rPr>
              <a:t>Dar a conocer alternativas de financiación </a:t>
            </a:r>
          </a:p>
        </p:txBody>
      </p:sp>
      <p:sp>
        <p:nvSpPr>
          <p:cNvPr id="17" name="Rectángulo redondeado 31">
            <a:extLst>
              <a:ext uri="{FF2B5EF4-FFF2-40B4-BE49-F238E27FC236}">
                <a16:creationId xmlns:a16="http://schemas.microsoft.com/office/drawing/2014/main" id="{7790BAF9-E04C-4D16-BE7F-82EB4B0167DB}"/>
              </a:ext>
            </a:extLst>
          </p:cNvPr>
          <p:cNvSpPr/>
          <p:nvPr/>
        </p:nvSpPr>
        <p:spPr>
          <a:xfrm>
            <a:off x="3458943" y="3448637"/>
            <a:ext cx="2552041" cy="2083934"/>
          </a:xfrm>
          <a:prstGeom prst="round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Clr>
                <a:srgbClr val="00B050"/>
              </a:buClr>
              <a:buFont typeface="Arial" panose="020B0604020202020204" pitchFamily="34" charset="0"/>
              <a:buChar char="•"/>
            </a:pPr>
            <a:r>
              <a:rPr lang="es-ES" sz="1000" dirty="0">
                <a:solidFill>
                  <a:srgbClr val="595555"/>
                </a:solidFill>
                <a:latin typeface="Adelle" panose="02000503060000020004" pitchFamily="50" charset="0"/>
              </a:rPr>
              <a:t>Entrevistas con Equipo Directivo</a:t>
            </a:r>
          </a:p>
          <a:p>
            <a:pPr marL="628650" lvl="1" indent="-171450">
              <a:buClr>
                <a:srgbClr val="00B050"/>
              </a:buClr>
              <a:buFont typeface="Courier New" panose="02070309020205020404" pitchFamily="49" charset="0"/>
              <a:buChar char="o"/>
            </a:pPr>
            <a:r>
              <a:rPr lang="es-ES" sz="900" dirty="0">
                <a:solidFill>
                  <a:srgbClr val="595555"/>
                </a:solidFill>
                <a:latin typeface="Adelle" panose="02000503060000020004" pitchFamily="50" charset="0"/>
              </a:rPr>
              <a:t>Javier de la Calle</a:t>
            </a:r>
          </a:p>
          <a:p>
            <a:pPr marL="628650" lvl="1" indent="-171450">
              <a:buClr>
                <a:srgbClr val="00B050"/>
              </a:buClr>
              <a:buFont typeface="Courier New" panose="02070309020205020404" pitchFamily="49" charset="0"/>
              <a:buChar char="o"/>
            </a:pPr>
            <a:r>
              <a:rPr lang="es-ES" sz="900" dirty="0">
                <a:solidFill>
                  <a:srgbClr val="595555"/>
                </a:solidFill>
                <a:latin typeface="Adelle" panose="02000503060000020004" pitchFamily="50" charset="0"/>
              </a:rPr>
              <a:t>Carlos Castillón </a:t>
            </a:r>
          </a:p>
          <a:p>
            <a:pPr marL="628650" lvl="1" indent="-171450">
              <a:buClr>
                <a:srgbClr val="00B050"/>
              </a:buClr>
              <a:buFont typeface="Courier New" panose="02070309020205020404" pitchFamily="49" charset="0"/>
              <a:buChar char="o"/>
            </a:pPr>
            <a:r>
              <a:rPr lang="es-ES" sz="900" dirty="0">
                <a:solidFill>
                  <a:srgbClr val="595555"/>
                </a:solidFill>
                <a:latin typeface="Adelle" panose="02000503060000020004" pitchFamily="50" charset="0"/>
              </a:rPr>
              <a:t>Marisol Fernández</a:t>
            </a:r>
          </a:p>
          <a:p>
            <a:pPr marL="628650" lvl="1" indent="-171450">
              <a:buClr>
                <a:srgbClr val="00B050"/>
              </a:buClr>
              <a:buFont typeface="Courier New" panose="02070309020205020404" pitchFamily="49" charset="0"/>
              <a:buChar char="o"/>
            </a:pPr>
            <a:r>
              <a:rPr lang="es-ES" sz="900" dirty="0">
                <a:solidFill>
                  <a:srgbClr val="595555"/>
                </a:solidFill>
                <a:latin typeface="Adelle" panose="02000503060000020004" pitchFamily="50" charset="0"/>
              </a:rPr>
              <a:t>Gustavo Hernández </a:t>
            </a:r>
          </a:p>
          <a:p>
            <a:pPr marL="171450" indent="-171450">
              <a:buClr>
                <a:srgbClr val="00B050"/>
              </a:buClr>
              <a:buFont typeface="Arial" panose="020B0604020202020204" pitchFamily="34" charset="0"/>
              <a:buChar char="•"/>
            </a:pPr>
            <a:r>
              <a:rPr lang="es-ES" sz="1000" dirty="0">
                <a:solidFill>
                  <a:srgbClr val="595555"/>
                </a:solidFill>
                <a:latin typeface="Adelle" panose="02000503060000020004" pitchFamily="50" charset="0"/>
              </a:rPr>
              <a:t>Experiencias del sector prendario:</a:t>
            </a:r>
            <a:endParaRPr lang="es-ES" sz="900" dirty="0">
              <a:solidFill>
                <a:srgbClr val="595555"/>
              </a:solidFill>
              <a:latin typeface="Adelle" panose="02000503060000020004" pitchFamily="50" charset="0"/>
            </a:endParaRPr>
          </a:p>
          <a:p>
            <a:pPr marL="685800" lvl="1" indent="-228600">
              <a:buClr>
                <a:srgbClr val="00B050"/>
              </a:buClr>
              <a:buFont typeface="Courier New" panose="02070309020205020404" pitchFamily="49" charset="0"/>
              <a:buChar char="o"/>
            </a:pPr>
            <a:r>
              <a:rPr lang="es-ES" sz="900" dirty="0">
                <a:solidFill>
                  <a:srgbClr val="595555"/>
                </a:solidFill>
                <a:latin typeface="Adelle" panose="02000503060000020004" pitchFamily="50" charset="0"/>
              </a:rPr>
              <a:t>Valuador por un día</a:t>
            </a:r>
          </a:p>
          <a:p>
            <a:pPr marL="171450" indent="-171450">
              <a:buClr>
                <a:srgbClr val="00B050"/>
              </a:buClr>
              <a:buFont typeface="Arial" panose="020B0604020202020204" pitchFamily="34" charset="0"/>
              <a:buChar char="•"/>
            </a:pPr>
            <a:r>
              <a:rPr lang="es-ES" sz="1000" dirty="0">
                <a:solidFill>
                  <a:srgbClr val="595555"/>
                </a:solidFill>
                <a:latin typeface="Adelle" panose="02000503060000020004" pitchFamily="50" charset="0"/>
              </a:rPr>
              <a:t>Difusión de alianzas y acciones de inversión social</a:t>
            </a:r>
          </a:p>
          <a:p>
            <a:pPr marL="628650" lvl="1" indent="-171450">
              <a:buClr>
                <a:srgbClr val="00B050"/>
              </a:buClr>
              <a:buFont typeface="Courier New" panose="02070309020205020404" pitchFamily="49" charset="0"/>
              <a:buChar char="o"/>
            </a:pPr>
            <a:r>
              <a:rPr lang="es-ES" sz="900" dirty="0">
                <a:solidFill>
                  <a:srgbClr val="595555"/>
                </a:solidFill>
                <a:latin typeface="Adelle" panose="02000503060000020004" pitchFamily="50" charset="0"/>
              </a:rPr>
              <a:t>Visita a IAPS y Alianza con PNUD</a:t>
            </a:r>
          </a:p>
        </p:txBody>
      </p:sp>
      <p:sp>
        <p:nvSpPr>
          <p:cNvPr id="18" name="Rectángulo redondeado 32">
            <a:extLst>
              <a:ext uri="{FF2B5EF4-FFF2-40B4-BE49-F238E27FC236}">
                <a16:creationId xmlns:a16="http://schemas.microsoft.com/office/drawing/2014/main" id="{853C1A2D-1624-4C77-8D0B-CC51ADE9088F}"/>
              </a:ext>
            </a:extLst>
          </p:cNvPr>
          <p:cNvSpPr/>
          <p:nvPr/>
        </p:nvSpPr>
        <p:spPr>
          <a:xfrm>
            <a:off x="6155662" y="3445644"/>
            <a:ext cx="2481427" cy="950493"/>
          </a:xfrm>
          <a:prstGeom prst="roundRect">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Clr>
                <a:schemeClr val="accent2">
                  <a:lumMod val="75000"/>
                </a:schemeClr>
              </a:buClr>
              <a:buFont typeface="Arial" panose="020B0604020202020204" pitchFamily="34" charset="0"/>
              <a:buChar char="•"/>
            </a:pPr>
            <a:r>
              <a:rPr lang="es-ES" sz="1000" dirty="0">
                <a:solidFill>
                  <a:srgbClr val="595555"/>
                </a:solidFill>
                <a:latin typeface="Adelle" panose="02000503060000020004" pitchFamily="50" charset="0"/>
              </a:rPr>
              <a:t>Campaña de reposicionamiento</a:t>
            </a:r>
          </a:p>
          <a:p>
            <a:pPr marL="628650" lvl="1" indent="-171450">
              <a:buClr>
                <a:schemeClr val="accent2">
                  <a:lumMod val="75000"/>
                </a:schemeClr>
              </a:buClr>
              <a:buFont typeface="Courier New" panose="02070309020205020404" pitchFamily="49" charset="0"/>
              <a:buChar char="o"/>
            </a:pPr>
            <a:r>
              <a:rPr lang="es-ES" sz="1000" dirty="0">
                <a:solidFill>
                  <a:srgbClr val="595555"/>
                </a:solidFill>
                <a:latin typeface="Adelle" panose="02000503060000020004" pitchFamily="50" charset="0"/>
              </a:rPr>
              <a:t>#</a:t>
            </a:r>
            <a:r>
              <a:rPr lang="es-ES" sz="900" dirty="0">
                <a:solidFill>
                  <a:srgbClr val="595555"/>
                </a:solidFill>
                <a:latin typeface="Adelle" panose="02000503060000020004" pitchFamily="50" charset="0"/>
              </a:rPr>
              <a:t>GenteConEmpeño</a:t>
            </a:r>
          </a:p>
          <a:p>
            <a:pPr marL="628650" lvl="1" indent="-171450">
              <a:buClr>
                <a:schemeClr val="accent2">
                  <a:lumMod val="75000"/>
                </a:schemeClr>
              </a:buClr>
              <a:buFont typeface="Courier New" panose="02070309020205020404" pitchFamily="49" charset="0"/>
              <a:buChar char="o"/>
            </a:pPr>
            <a:r>
              <a:rPr lang="es-ES" sz="900" dirty="0">
                <a:solidFill>
                  <a:srgbClr val="595555"/>
                </a:solidFill>
                <a:latin typeface="Adelle" panose="02000503060000020004" pitchFamily="50" charset="0"/>
              </a:rPr>
              <a:t>Plan digital</a:t>
            </a:r>
          </a:p>
        </p:txBody>
      </p:sp>
      <p:sp>
        <p:nvSpPr>
          <p:cNvPr id="19" name="Rectángulo redondeado 10">
            <a:extLst>
              <a:ext uri="{FF2B5EF4-FFF2-40B4-BE49-F238E27FC236}">
                <a16:creationId xmlns:a16="http://schemas.microsoft.com/office/drawing/2014/main" id="{D82AFFE9-ECE1-44AA-9E12-503B65B3EBDE}"/>
              </a:ext>
            </a:extLst>
          </p:cNvPr>
          <p:cNvSpPr/>
          <p:nvPr/>
        </p:nvSpPr>
        <p:spPr>
          <a:xfrm>
            <a:off x="876792" y="5656606"/>
            <a:ext cx="7879958" cy="453782"/>
          </a:xfrm>
          <a:prstGeom prst="round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lgn="ctr">
              <a:buClr>
                <a:schemeClr val="accent1">
                  <a:lumMod val="75000"/>
                </a:schemeClr>
              </a:buClr>
              <a:buFont typeface="Arial" panose="020B0604020202020204" pitchFamily="34" charset="0"/>
              <a:buChar char="•"/>
            </a:pPr>
            <a:r>
              <a:rPr lang="es-ES" sz="1000" dirty="0">
                <a:solidFill>
                  <a:srgbClr val="595555"/>
                </a:solidFill>
                <a:latin typeface="Adelle" panose="02000503060000020004" pitchFamily="50" charset="0"/>
              </a:rPr>
              <a:t>Identificación de oportunidades en medios de comunicación</a:t>
            </a:r>
          </a:p>
          <a:p>
            <a:pPr marL="171450" indent="-171450" algn="ctr">
              <a:buClr>
                <a:schemeClr val="accent1">
                  <a:lumMod val="75000"/>
                </a:schemeClr>
              </a:buClr>
              <a:buFont typeface="Arial" panose="020B0604020202020204" pitchFamily="34" charset="0"/>
              <a:buChar char="•"/>
            </a:pPr>
            <a:r>
              <a:rPr lang="es-ES" sz="1000" i="1" dirty="0">
                <a:solidFill>
                  <a:srgbClr val="595555"/>
                </a:solidFill>
                <a:latin typeface="Adelle" panose="02000503060000020004" pitchFamily="50" charset="0"/>
              </a:rPr>
              <a:t>Monitoreo de información</a:t>
            </a:r>
            <a:endParaRPr lang="es-ES" sz="1000" dirty="0">
              <a:solidFill>
                <a:srgbClr val="595555"/>
              </a:solidFill>
              <a:latin typeface="Adelle" panose="02000503060000020004" pitchFamily="50" charset="0"/>
            </a:endParaRPr>
          </a:p>
        </p:txBody>
      </p:sp>
      <p:sp>
        <p:nvSpPr>
          <p:cNvPr id="20" name="Rectángulo redondeado 19">
            <a:extLst>
              <a:ext uri="{FF2B5EF4-FFF2-40B4-BE49-F238E27FC236}">
                <a16:creationId xmlns:a16="http://schemas.microsoft.com/office/drawing/2014/main" id="{7D98EEC6-6E81-40F3-900B-6D4205FB72FC}"/>
              </a:ext>
            </a:extLst>
          </p:cNvPr>
          <p:cNvSpPr/>
          <p:nvPr/>
        </p:nvSpPr>
        <p:spPr>
          <a:xfrm>
            <a:off x="827330" y="3154923"/>
            <a:ext cx="2475929" cy="169670"/>
          </a:xfrm>
          <a:prstGeom prst="round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200" dirty="0">
                <a:latin typeface="Adelle" panose="02000503060000020004" pitchFamily="50" charset="0"/>
              </a:rPr>
              <a:t>4Q 2018</a:t>
            </a:r>
          </a:p>
        </p:txBody>
      </p:sp>
      <p:sp>
        <p:nvSpPr>
          <p:cNvPr id="21" name="Rectángulo redondeado 20">
            <a:extLst>
              <a:ext uri="{FF2B5EF4-FFF2-40B4-BE49-F238E27FC236}">
                <a16:creationId xmlns:a16="http://schemas.microsoft.com/office/drawing/2014/main" id="{73AED70A-F328-4208-AE88-A5DD8349F17C}"/>
              </a:ext>
            </a:extLst>
          </p:cNvPr>
          <p:cNvSpPr/>
          <p:nvPr/>
        </p:nvSpPr>
        <p:spPr>
          <a:xfrm>
            <a:off x="3532830" y="3155931"/>
            <a:ext cx="2475929" cy="169670"/>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200" dirty="0">
                <a:latin typeface="Adelle" panose="02000503060000020004" pitchFamily="50" charset="0"/>
              </a:rPr>
              <a:t>1Q 2098</a:t>
            </a:r>
          </a:p>
        </p:txBody>
      </p:sp>
      <p:sp>
        <p:nvSpPr>
          <p:cNvPr id="22" name="Rectángulo redondeado 21">
            <a:extLst>
              <a:ext uri="{FF2B5EF4-FFF2-40B4-BE49-F238E27FC236}">
                <a16:creationId xmlns:a16="http://schemas.microsoft.com/office/drawing/2014/main" id="{2FDC14F5-45DE-4972-BD2C-306E0D63FCD8}"/>
              </a:ext>
            </a:extLst>
          </p:cNvPr>
          <p:cNvSpPr/>
          <p:nvPr/>
        </p:nvSpPr>
        <p:spPr>
          <a:xfrm>
            <a:off x="6155662" y="3154153"/>
            <a:ext cx="2475929" cy="169670"/>
          </a:xfrm>
          <a:prstGeom prst="round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200" dirty="0">
                <a:latin typeface="Adelle" panose="02000503060000020004" pitchFamily="50" charset="0"/>
              </a:rPr>
              <a:t>2Q 2019</a:t>
            </a:r>
          </a:p>
        </p:txBody>
      </p:sp>
    </p:spTree>
    <p:extLst>
      <p:ext uri="{BB962C8B-B14F-4D97-AF65-F5344CB8AC3E}">
        <p14:creationId xmlns:p14="http://schemas.microsoft.com/office/powerpoint/2010/main" val="20630386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69E13B1-AB67-4FF1-A419-5CDC3C4446F6}"/>
              </a:ext>
            </a:extLst>
          </p:cNvPr>
          <p:cNvSpPr>
            <a:spLocks noGrp="1"/>
          </p:cNvSpPr>
          <p:nvPr>
            <p:ph type="title"/>
          </p:nvPr>
        </p:nvSpPr>
        <p:spPr/>
        <p:txBody>
          <a:bodyPr/>
          <a:lstStyle/>
          <a:p>
            <a:r>
              <a:rPr lang="es-MX" dirty="0"/>
              <a:t>Nueva propuesta de valor: </a:t>
            </a:r>
            <a:br>
              <a:rPr lang="es-MX" dirty="0"/>
            </a:br>
            <a:r>
              <a:rPr lang="es-MX" b="1" dirty="0">
                <a:solidFill>
                  <a:schemeClr val="accent1"/>
                </a:solidFill>
              </a:rPr>
              <a:t>Historias que impactan</a:t>
            </a:r>
          </a:p>
        </p:txBody>
      </p:sp>
      <p:sp>
        <p:nvSpPr>
          <p:cNvPr id="14" name="Marcador de contenido 5">
            <a:extLst>
              <a:ext uri="{FF2B5EF4-FFF2-40B4-BE49-F238E27FC236}">
                <a16:creationId xmlns:a16="http://schemas.microsoft.com/office/drawing/2014/main" id="{6A754C43-A1E5-44E9-BF24-8DC9F07F1B04}"/>
              </a:ext>
            </a:extLst>
          </p:cNvPr>
          <p:cNvSpPr>
            <a:spLocks noGrp="1"/>
          </p:cNvSpPr>
          <p:nvPr>
            <p:ph idx="1"/>
          </p:nvPr>
        </p:nvSpPr>
        <p:spPr>
          <a:xfrm>
            <a:off x="1206659" y="1885635"/>
            <a:ext cx="3727292" cy="4144649"/>
          </a:xfrm>
          <a:prstGeom prst="rect">
            <a:avLst/>
          </a:prstGeom>
          <a:solidFill>
            <a:schemeClr val="accent1">
              <a:lumMod val="75000"/>
            </a:schemeClr>
          </a:solidFill>
        </p:spPr>
        <p:txBody>
          <a:bodyPr>
            <a:normAutofit/>
          </a:bodyPr>
          <a:lstStyle/>
          <a:p>
            <a:pPr marL="0" lvl="0" indent="0" algn="just">
              <a:buSzPct val="120000"/>
              <a:buNone/>
              <a:defRPr/>
            </a:pPr>
            <a:endParaRPr lang="es-ES" sz="1200" b="1" dirty="0">
              <a:solidFill>
                <a:srgbClr val="FFD15C"/>
              </a:solidFill>
              <a:latin typeface="Adelle-Light"/>
              <a:cs typeface="Adelle-Light"/>
            </a:endParaRPr>
          </a:p>
          <a:p>
            <a:pPr marL="0" lvl="0" indent="0" algn="just">
              <a:buSzPct val="120000"/>
              <a:buNone/>
              <a:defRPr/>
            </a:pPr>
            <a:r>
              <a:rPr lang="es-ES" sz="1600" b="1" dirty="0">
                <a:solidFill>
                  <a:srgbClr val="FFD15C"/>
                </a:solidFill>
              </a:rPr>
              <a:t>Objetivos:</a:t>
            </a:r>
            <a:endParaRPr lang="es-ES" sz="1600" b="1" dirty="0">
              <a:solidFill>
                <a:srgbClr val="FFD15C"/>
              </a:solidFill>
              <a:latin typeface="Adelle-Light"/>
              <a:cs typeface="Adelle-Light"/>
            </a:endParaRPr>
          </a:p>
          <a:p>
            <a:pPr lvl="0">
              <a:buSzPct val="120000"/>
              <a:buFont typeface="Arial" panose="020B0604020202020204" pitchFamily="34" charset="0"/>
              <a:buChar char="•"/>
              <a:defRPr/>
            </a:pPr>
            <a:r>
              <a:rPr lang="es-ES" sz="1100" dirty="0">
                <a:solidFill>
                  <a:schemeClr val="bg1"/>
                </a:solidFill>
                <a:latin typeface="Adelle-Light"/>
                <a:cs typeface="Adelle-Light"/>
              </a:rPr>
              <a:t>Posicionar a Nacional Monte de Piedad como una institución de asistencia privada sin fines de lucro, que ofrece oportunidades para todos los mexicanos, sin importar su estrato social.</a:t>
            </a:r>
          </a:p>
          <a:p>
            <a:pPr lvl="0">
              <a:buSzPct val="120000"/>
              <a:buFont typeface="Arial" panose="020B0604020202020204" pitchFamily="34" charset="0"/>
              <a:buChar char="•"/>
              <a:defRPr/>
            </a:pPr>
            <a:r>
              <a:rPr lang="es-ES" sz="1100" dirty="0">
                <a:solidFill>
                  <a:schemeClr val="bg1"/>
                </a:solidFill>
                <a:latin typeface="Adelle-Light"/>
                <a:cs typeface="Adelle-Light"/>
              </a:rPr>
              <a:t>Reforzar y enaltecer el apoyo otorgado a </a:t>
            </a:r>
            <a:r>
              <a:rPr lang="es-ES" sz="1100" dirty="0" err="1">
                <a:solidFill>
                  <a:schemeClr val="bg1"/>
                </a:solidFill>
                <a:latin typeface="Adelle-Light"/>
                <a:cs typeface="Adelle-Light"/>
              </a:rPr>
              <a:t>IAP’s</a:t>
            </a:r>
            <a:r>
              <a:rPr lang="es-ES" sz="1100" dirty="0">
                <a:solidFill>
                  <a:schemeClr val="bg1"/>
                </a:solidFill>
                <a:latin typeface="Adelle-Light"/>
                <a:cs typeface="Adelle-Light"/>
              </a:rPr>
              <a:t>, mediante las actividades de inversión social, y lograr el reconcomiendo de la población como un órgano social que trabaja diariamente en pro de los mexicanos.</a:t>
            </a:r>
          </a:p>
          <a:p>
            <a:pPr lvl="0">
              <a:buSzPct val="120000"/>
              <a:buFont typeface="Arial" panose="020B0604020202020204" pitchFamily="34" charset="0"/>
              <a:buChar char="•"/>
              <a:defRPr/>
            </a:pPr>
            <a:r>
              <a:rPr lang="es-ES" sz="1100" dirty="0">
                <a:solidFill>
                  <a:schemeClr val="bg1"/>
                </a:solidFill>
                <a:latin typeface="Adelle-Light"/>
                <a:cs typeface="Adelle-Light"/>
              </a:rPr>
              <a:t>Dar a conocer que Nacional Monte de Piedad no únicamente ofrece préstamo prendario, sino que apoya a personas que no se conforman, creando historias de éxito para millones de mexicanos.</a:t>
            </a:r>
          </a:p>
          <a:p>
            <a:pPr lvl="0">
              <a:buSzPct val="120000"/>
              <a:buFont typeface="Arial" panose="020B0604020202020204" pitchFamily="34" charset="0"/>
              <a:buChar char="•"/>
              <a:defRPr/>
            </a:pPr>
            <a:r>
              <a:rPr lang="es-ES" sz="1100" dirty="0">
                <a:solidFill>
                  <a:schemeClr val="bg1"/>
                </a:solidFill>
                <a:latin typeface="Adelle-Light"/>
                <a:cs typeface="Adelle-Light"/>
              </a:rPr>
              <a:t>Credibilidad ante la operación diaria de Nacional Monte de Piedad, al tiempo que se integra a los colaboradores de la institución.</a:t>
            </a:r>
          </a:p>
        </p:txBody>
      </p:sp>
      <p:cxnSp>
        <p:nvCxnSpPr>
          <p:cNvPr id="15" name="Conector recto de flecha 14">
            <a:extLst>
              <a:ext uri="{FF2B5EF4-FFF2-40B4-BE49-F238E27FC236}">
                <a16:creationId xmlns:a16="http://schemas.microsoft.com/office/drawing/2014/main" id="{30B7F114-6036-4162-9C96-D2B931A9143C}"/>
              </a:ext>
            </a:extLst>
          </p:cNvPr>
          <p:cNvCxnSpPr/>
          <p:nvPr/>
        </p:nvCxnSpPr>
        <p:spPr>
          <a:xfrm>
            <a:off x="5339490" y="3467603"/>
            <a:ext cx="78105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Rectángulo 15">
            <a:extLst>
              <a:ext uri="{FF2B5EF4-FFF2-40B4-BE49-F238E27FC236}">
                <a16:creationId xmlns:a16="http://schemas.microsoft.com/office/drawing/2014/main" id="{22DFAB85-76FA-4ECF-8DA0-E2CBB2413605}"/>
              </a:ext>
            </a:extLst>
          </p:cNvPr>
          <p:cNvSpPr/>
          <p:nvPr/>
        </p:nvSpPr>
        <p:spPr>
          <a:xfrm>
            <a:off x="5606539" y="1964677"/>
            <a:ext cx="5228876" cy="1231106"/>
          </a:xfrm>
          <a:prstGeom prst="rect">
            <a:avLst/>
          </a:prstGeom>
        </p:spPr>
        <p:txBody>
          <a:bodyPr wrap="square">
            <a:spAutoFit/>
          </a:bodyPr>
          <a:lstStyle/>
          <a:p>
            <a:pPr algn="ctr">
              <a:buSzPct val="120000"/>
              <a:defRPr/>
            </a:pPr>
            <a:r>
              <a:rPr lang="es-MX" sz="1200" dirty="0">
                <a:solidFill>
                  <a:schemeClr val="accent1"/>
                </a:solidFill>
                <a:latin typeface="Adelle-Light"/>
                <a:cs typeface="Adelle-Light"/>
              </a:rPr>
              <a:t>Crearemos un movimiento a través del hashtag  </a:t>
            </a:r>
            <a:r>
              <a:rPr lang="es-MX" sz="1400" b="1" dirty="0">
                <a:solidFill>
                  <a:schemeClr val="accent1"/>
                </a:solidFill>
                <a:latin typeface="Adelle-Light"/>
                <a:cs typeface="Adelle-Light"/>
              </a:rPr>
              <a:t>#</a:t>
            </a:r>
            <a:r>
              <a:rPr lang="es-MX" sz="1400" b="1" dirty="0" err="1">
                <a:solidFill>
                  <a:schemeClr val="accent1"/>
                </a:solidFill>
                <a:latin typeface="Adelle-Light"/>
                <a:cs typeface="Adelle-Light"/>
              </a:rPr>
              <a:t>GenteconEmpeño</a:t>
            </a:r>
            <a:r>
              <a:rPr lang="es-MX" sz="1200" dirty="0">
                <a:solidFill>
                  <a:schemeClr val="accent1"/>
                </a:solidFill>
                <a:latin typeface="Adelle-Light"/>
                <a:cs typeface="Adelle-Light"/>
              </a:rPr>
              <a:t> a corto y largo plazo, el cual estará diseñado para ayudar a derrotar las barreras en torno al préstamo prendario, logrando posicionar a Nacional Monte de Piedad como una Institución de Asistencia Privada y no una clásica “casa de empeño” que se aprovecha de los más necesitados para enriquecerse a sí misma.</a:t>
            </a:r>
            <a:endParaRPr lang="es-ES" sz="1200" dirty="0">
              <a:solidFill>
                <a:schemeClr val="accent1"/>
              </a:solidFill>
              <a:latin typeface="Adelle-Light"/>
              <a:cs typeface="Adelle-Light"/>
            </a:endParaRPr>
          </a:p>
        </p:txBody>
      </p:sp>
      <p:sp>
        <p:nvSpPr>
          <p:cNvPr id="17" name="Título 1">
            <a:extLst>
              <a:ext uri="{FF2B5EF4-FFF2-40B4-BE49-F238E27FC236}">
                <a16:creationId xmlns:a16="http://schemas.microsoft.com/office/drawing/2014/main" id="{B9C7CE3F-1413-46B2-82C7-5074AD484BFE}"/>
              </a:ext>
            </a:extLst>
          </p:cNvPr>
          <p:cNvSpPr txBox="1">
            <a:spLocks/>
          </p:cNvSpPr>
          <p:nvPr/>
        </p:nvSpPr>
        <p:spPr>
          <a:xfrm>
            <a:off x="4933951" y="2801016"/>
            <a:ext cx="7086243" cy="1189104"/>
          </a:xfrm>
          <a:prstGeom prst="rect">
            <a:avLst/>
          </a:prstGeom>
        </p:spPr>
        <p:txBody>
          <a:bodyPr vert="horz" lIns="91440" tIns="45720" rIns="91440" bIns="45720" rtlCol="0" anchor="ctr">
            <a:noAutofit/>
          </a:bodyPr>
          <a:lstStyle>
            <a:lvl1pPr marL="0" indent="0" algn="l" defTabSz="914400" rtl="0" eaLnBrk="1" latinLnBrk="0" hangingPunct="1">
              <a:lnSpc>
                <a:spcPct val="100000"/>
              </a:lnSpc>
              <a:spcBef>
                <a:spcPct val="0"/>
              </a:spcBef>
              <a:buFont typeface="+mj-lt"/>
              <a:buNone/>
              <a:defRPr sz="3200" b="1" kern="1200">
                <a:solidFill>
                  <a:schemeClr val="bg1"/>
                </a:solidFill>
                <a:latin typeface="Adelle" panose="02000503060000020004" pitchFamily="2" charset="0"/>
                <a:ea typeface="+mj-ea"/>
                <a:cs typeface="+mj-cs"/>
              </a:defRPr>
            </a:lvl1pPr>
          </a:lstStyle>
          <a:p>
            <a:pPr algn="ctr"/>
            <a:r>
              <a:rPr lang="es-ES" sz="2000" dirty="0">
                <a:solidFill>
                  <a:schemeClr val="accent1"/>
                </a:solidFill>
              </a:rPr>
              <a:t>Empeño que transforma presenta:</a:t>
            </a:r>
          </a:p>
        </p:txBody>
      </p:sp>
      <p:sp>
        <p:nvSpPr>
          <p:cNvPr id="18" name="Rectángulo redondeado 9">
            <a:extLst>
              <a:ext uri="{FF2B5EF4-FFF2-40B4-BE49-F238E27FC236}">
                <a16:creationId xmlns:a16="http://schemas.microsoft.com/office/drawing/2014/main" id="{664897F0-1068-4C3C-90E5-C2CBB97EF043}"/>
              </a:ext>
            </a:extLst>
          </p:cNvPr>
          <p:cNvSpPr/>
          <p:nvPr/>
        </p:nvSpPr>
        <p:spPr>
          <a:xfrm>
            <a:off x="7280047" y="5125812"/>
            <a:ext cx="1705219" cy="468433"/>
          </a:xfrm>
          <a:prstGeom prst="round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100" b="1" dirty="0">
                <a:latin typeface="Adelle" panose="02000503060000020004" pitchFamily="50" charset="0"/>
              </a:rPr>
              <a:t>La serie</a:t>
            </a:r>
          </a:p>
        </p:txBody>
      </p:sp>
      <p:sp>
        <p:nvSpPr>
          <p:cNvPr id="19" name="Rectángulo redondeado 1">
            <a:extLst>
              <a:ext uri="{FF2B5EF4-FFF2-40B4-BE49-F238E27FC236}">
                <a16:creationId xmlns:a16="http://schemas.microsoft.com/office/drawing/2014/main" id="{0149407A-72CA-4BE9-8521-65998CBFB403}"/>
              </a:ext>
            </a:extLst>
          </p:cNvPr>
          <p:cNvSpPr/>
          <p:nvPr/>
        </p:nvSpPr>
        <p:spPr>
          <a:xfrm>
            <a:off x="6585040" y="3765939"/>
            <a:ext cx="3095231" cy="578882"/>
          </a:xfrm>
          <a:prstGeom prst="roundRect">
            <a:avLst/>
          </a:prstGeom>
          <a:solidFill>
            <a:schemeClr val="accent1">
              <a:lumMod val="75000"/>
            </a:schemeClr>
          </a:solidFill>
        </p:spPr>
        <p:txBody>
          <a:bodyPr wrap="none">
            <a:spAutoFit/>
          </a:bodyPr>
          <a:lstStyle/>
          <a:p>
            <a:pPr algn="ctr"/>
            <a:r>
              <a:rPr lang="es-ES" sz="2800" b="1" dirty="0">
                <a:solidFill>
                  <a:schemeClr val="bg1"/>
                </a:solidFill>
              </a:rPr>
              <a:t>#GenteConEmpeño</a:t>
            </a:r>
          </a:p>
        </p:txBody>
      </p:sp>
      <p:cxnSp>
        <p:nvCxnSpPr>
          <p:cNvPr id="20" name="Conector recto 19">
            <a:extLst>
              <a:ext uri="{FF2B5EF4-FFF2-40B4-BE49-F238E27FC236}">
                <a16:creationId xmlns:a16="http://schemas.microsoft.com/office/drawing/2014/main" id="{EE8A1B99-943A-4C28-925B-D9429C743E05}"/>
              </a:ext>
            </a:extLst>
          </p:cNvPr>
          <p:cNvCxnSpPr>
            <a:stCxn id="19" idx="2"/>
          </p:cNvCxnSpPr>
          <p:nvPr/>
        </p:nvCxnSpPr>
        <p:spPr>
          <a:xfrm>
            <a:off x="8132656" y="4344821"/>
            <a:ext cx="1" cy="340128"/>
          </a:xfrm>
          <a:prstGeom prst="line">
            <a:avLst/>
          </a:prstGeom>
          <a:ln>
            <a:solidFill>
              <a:srgbClr val="FFC000"/>
            </a:solidFill>
          </a:ln>
        </p:spPr>
        <p:style>
          <a:lnRef idx="3">
            <a:schemeClr val="dk1"/>
          </a:lnRef>
          <a:fillRef idx="0">
            <a:schemeClr val="dk1"/>
          </a:fillRef>
          <a:effectRef idx="2">
            <a:schemeClr val="dk1"/>
          </a:effectRef>
          <a:fontRef idx="minor">
            <a:schemeClr val="tx1"/>
          </a:fontRef>
        </p:style>
      </p:cxnSp>
      <p:cxnSp>
        <p:nvCxnSpPr>
          <p:cNvPr id="21" name="Conector recto 20">
            <a:extLst>
              <a:ext uri="{FF2B5EF4-FFF2-40B4-BE49-F238E27FC236}">
                <a16:creationId xmlns:a16="http://schemas.microsoft.com/office/drawing/2014/main" id="{58BCB64A-57A9-4CE3-9ADE-76FCF6AFF321}"/>
              </a:ext>
            </a:extLst>
          </p:cNvPr>
          <p:cNvCxnSpPr/>
          <p:nvPr/>
        </p:nvCxnSpPr>
        <p:spPr>
          <a:xfrm flipH="1">
            <a:off x="5962244" y="4689303"/>
            <a:ext cx="4391295" cy="0"/>
          </a:xfrm>
          <a:prstGeom prst="line">
            <a:avLst/>
          </a:prstGeom>
          <a:ln>
            <a:solidFill>
              <a:srgbClr val="FFC000"/>
            </a:solidFill>
          </a:ln>
        </p:spPr>
        <p:style>
          <a:lnRef idx="3">
            <a:schemeClr val="dk1"/>
          </a:lnRef>
          <a:fillRef idx="0">
            <a:schemeClr val="dk1"/>
          </a:fillRef>
          <a:effectRef idx="2">
            <a:schemeClr val="dk1"/>
          </a:effectRef>
          <a:fontRef idx="minor">
            <a:schemeClr val="tx1"/>
          </a:fontRef>
        </p:style>
      </p:cxnSp>
      <p:cxnSp>
        <p:nvCxnSpPr>
          <p:cNvPr id="22" name="Conector recto 21">
            <a:extLst>
              <a:ext uri="{FF2B5EF4-FFF2-40B4-BE49-F238E27FC236}">
                <a16:creationId xmlns:a16="http://schemas.microsoft.com/office/drawing/2014/main" id="{1D346C0B-B1FD-46B5-828B-68FAD3B4B0B3}"/>
              </a:ext>
            </a:extLst>
          </p:cNvPr>
          <p:cNvCxnSpPr>
            <a:endCxn id="18" idx="0"/>
          </p:cNvCxnSpPr>
          <p:nvPr/>
        </p:nvCxnSpPr>
        <p:spPr>
          <a:xfrm>
            <a:off x="8132656" y="4672617"/>
            <a:ext cx="1" cy="453195"/>
          </a:xfrm>
          <a:prstGeom prst="line">
            <a:avLst/>
          </a:prstGeom>
          <a:ln>
            <a:solidFill>
              <a:srgbClr val="FFC000"/>
            </a:solidFill>
          </a:ln>
        </p:spPr>
        <p:style>
          <a:lnRef idx="3">
            <a:schemeClr val="dk1"/>
          </a:lnRef>
          <a:fillRef idx="0">
            <a:schemeClr val="dk1"/>
          </a:fillRef>
          <a:effectRef idx="2">
            <a:schemeClr val="dk1"/>
          </a:effectRef>
          <a:fontRef idx="minor">
            <a:schemeClr val="tx1"/>
          </a:fontRef>
        </p:style>
      </p:cxnSp>
      <p:cxnSp>
        <p:nvCxnSpPr>
          <p:cNvPr id="23" name="Conector recto 22">
            <a:extLst>
              <a:ext uri="{FF2B5EF4-FFF2-40B4-BE49-F238E27FC236}">
                <a16:creationId xmlns:a16="http://schemas.microsoft.com/office/drawing/2014/main" id="{8624018D-4273-423B-829E-905815E8BBE5}"/>
              </a:ext>
            </a:extLst>
          </p:cNvPr>
          <p:cNvCxnSpPr/>
          <p:nvPr/>
        </p:nvCxnSpPr>
        <p:spPr>
          <a:xfrm>
            <a:off x="5969407" y="4690938"/>
            <a:ext cx="1" cy="453195"/>
          </a:xfrm>
          <a:prstGeom prst="line">
            <a:avLst/>
          </a:prstGeom>
          <a:ln>
            <a:solidFill>
              <a:srgbClr val="FFC000"/>
            </a:solidFill>
          </a:ln>
        </p:spPr>
        <p:style>
          <a:lnRef idx="3">
            <a:schemeClr val="dk1"/>
          </a:lnRef>
          <a:fillRef idx="0">
            <a:schemeClr val="dk1"/>
          </a:fillRef>
          <a:effectRef idx="2">
            <a:schemeClr val="dk1"/>
          </a:effectRef>
          <a:fontRef idx="minor">
            <a:schemeClr val="tx1"/>
          </a:fontRef>
        </p:style>
      </p:cxnSp>
      <p:sp>
        <p:nvSpPr>
          <p:cNvPr id="24" name="Rectángulo redondeado 9">
            <a:extLst>
              <a:ext uri="{FF2B5EF4-FFF2-40B4-BE49-F238E27FC236}">
                <a16:creationId xmlns:a16="http://schemas.microsoft.com/office/drawing/2014/main" id="{2C3CF829-5C77-4A6F-880D-23850225DF97}"/>
              </a:ext>
            </a:extLst>
          </p:cNvPr>
          <p:cNvSpPr/>
          <p:nvPr/>
        </p:nvSpPr>
        <p:spPr>
          <a:xfrm>
            <a:off x="5109635" y="5125812"/>
            <a:ext cx="1705219" cy="468433"/>
          </a:xfrm>
          <a:prstGeom prst="round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100" b="1" dirty="0">
                <a:latin typeface="Adelle" panose="02000503060000020004" pitchFamily="50" charset="0"/>
              </a:rPr>
              <a:t>Historias Offline</a:t>
            </a:r>
          </a:p>
        </p:txBody>
      </p:sp>
      <p:cxnSp>
        <p:nvCxnSpPr>
          <p:cNvPr id="25" name="Conector recto 24">
            <a:extLst>
              <a:ext uri="{FF2B5EF4-FFF2-40B4-BE49-F238E27FC236}">
                <a16:creationId xmlns:a16="http://schemas.microsoft.com/office/drawing/2014/main" id="{70B57404-C8EC-4BFB-AB73-2C3766DCF529}"/>
              </a:ext>
            </a:extLst>
          </p:cNvPr>
          <p:cNvCxnSpPr/>
          <p:nvPr/>
        </p:nvCxnSpPr>
        <p:spPr>
          <a:xfrm>
            <a:off x="10360702" y="4690938"/>
            <a:ext cx="1" cy="453195"/>
          </a:xfrm>
          <a:prstGeom prst="line">
            <a:avLst/>
          </a:prstGeom>
          <a:ln>
            <a:solidFill>
              <a:srgbClr val="FFC000"/>
            </a:solidFill>
          </a:ln>
        </p:spPr>
        <p:style>
          <a:lnRef idx="3">
            <a:schemeClr val="dk1"/>
          </a:lnRef>
          <a:fillRef idx="0">
            <a:schemeClr val="dk1"/>
          </a:fillRef>
          <a:effectRef idx="2">
            <a:schemeClr val="dk1"/>
          </a:effectRef>
          <a:fontRef idx="minor">
            <a:schemeClr val="tx1"/>
          </a:fontRef>
        </p:style>
      </p:cxnSp>
      <p:sp>
        <p:nvSpPr>
          <p:cNvPr id="26" name="Rectángulo redondeado 9">
            <a:extLst>
              <a:ext uri="{FF2B5EF4-FFF2-40B4-BE49-F238E27FC236}">
                <a16:creationId xmlns:a16="http://schemas.microsoft.com/office/drawing/2014/main" id="{25963400-D69A-4903-8761-6A5B1AA55913}"/>
              </a:ext>
            </a:extLst>
          </p:cNvPr>
          <p:cNvSpPr/>
          <p:nvPr/>
        </p:nvSpPr>
        <p:spPr>
          <a:xfrm>
            <a:off x="9450461" y="5125812"/>
            <a:ext cx="1705219" cy="857350"/>
          </a:xfrm>
          <a:prstGeom prst="round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100" b="1" dirty="0">
                <a:latin typeface="Adelle" panose="02000503060000020004" pitchFamily="50" charset="0"/>
              </a:rPr>
              <a:t>Las joyas del Monte</a:t>
            </a:r>
          </a:p>
          <a:p>
            <a:pPr algn="ctr"/>
            <a:r>
              <a:rPr lang="es-MX" sz="1100" b="1" dirty="0">
                <a:latin typeface="Adelle" panose="02000503060000020004" pitchFamily="50" charset="0"/>
              </a:rPr>
              <a:t>-Reportero digital</a:t>
            </a:r>
            <a:endParaRPr lang="es-ES" sz="1100" b="1" dirty="0">
              <a:latin typeface="Adelle" panose="02000503060000020004" pitchFamily="50" charset="0"/>
            </a:endParaRPr>
          </a:p>
        </p:txBody>
      </p:sp>
    </p:spTree>
    <p:extLst>
      <p:ext uri="{BB962C8B-B14F-4D97-AF65-F5344CB8AC3E}">
        <p14:creationId xmlns:p14="http://schemas.microsoft.com/office/powerpoint/2010/main" val="5203334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0FF7EE-BD6B-46ED-941D-924430D557A6}"/>
              </a:ext>
            </a:extLst>
          </p:cNvPr>
          <p:cNvSpPr>
            <a:spLocks noGrp="1"/>
          </p:cNvSpPr>
          <p:nvPr>
            <p:ph type="ctrTitle"/>
          </p:nvPr>
        </p:nvSpPr>
        <p:spPr/>
        <p:txBody>
          <a:bodyPr>
            <a:normAutofit/>
          </a:bodyPr>
          <a:lstStyle/>
          <a:p>
            <a:r>
              <a:rPr lang="es-MX" sz="4800" b="1" dirty="0"/>
              <a:t>Bloque 5</a:t>
            </a:r>
            <a:br>
              <a:rPr lang="es-MX" sz="4800" b="1" dirty="0"/>
            </a:br>
            <a:r>
              <a:rPr lang="es-MX" sz="4800" b="1" dirty="0" err="1"/>
              <a:t>Customer</a:t>
            </a:r>
            <a:r>
              <a:rPr lang="es-MX" sz="4800" b="1" dirty="0"/>
              <a:t> </a:t>
            </a:r>
            <a:r>
              <a:rPr lang="es-MX" sz="4800" b="1" dirty="0" err="1"/>
              <a:t>Experience</a:t>
            </a:r>
            <a:endParaRPr lang="es-MX" sz="4800" b="1" dirty="0"/>
          </a:p>
        </p:txBody>
      </p:sp>
      <p:sp>
        <p:nvSpPr>
          <p:cNvPr id="3" name="Subtítulo 2">
            <a:extLst>
              <a:ext uri="{FF2B5EF4-FFF2-40B4-BE49-F238E27FC236}">
                <a16:creationId xmlns:a16="http://schemas.microsoft.com/office/drawing/2014/main" id="{7FC2B1F1-1DEA-4B74-A9C2-7B9850E8303C}"/>
              </a:ext>
            </a:extLst>
          </p:cNvPr>
          <p:cNvSpPr>
            <a:spLocks noGrp="1"/>
          </p:cNvSpPr>
          <p:nvPr>
            <p:ph type="subTitle" idx="1"/>
          </p:nvPr>
        </p:nvSpPr>
        <p:spPr/>
        <p:txBody>
          <a:bodyPr/>
          <a:lstStyle/>
          <a:p>
            <a:r>
              <a:rPr lang="es-MX" dirty="0"/>
              <a:t>Elisenda Casellas Rius</a:t>
            </a:r>
          </a:p>
          <a:p>
            <a:endParaRPr lang="es-MX" dirty="0"/>
          </a:p>
        </p:txBody>
      </p:sp>
    </p:spTree>
    <p:extLst>
      <p:ext uri="{BB962C8B-B14F-4D97-AF65-F5344CB8AC3E}">
        <p14:creationId xmlns:p14="http://schemas.microsoft.com/office/powerpoint/2010/main" val="2105749356"/>
      </p:ext>
    </p:extLst>
  </p:cSld>
  <p:clrMapOvr>
    <a:masterClrMapping/>
  </p:clrMapOvr>
</p:sld>
</file>

<file path=ppt/theme/theme1.xml><?xml version="1.0" encoding="utf-8"?>
<a:theme xmlns:a="http://schemas.openxmlformats.org/drawingml/2006/main" name="Retrospección">
  <a:themeElements>
    <a:clrScheme name="Retrospección">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136</TotalTime>
  <Words>1306</Words>
  <Application>Microsoft Office PowerPoint</Application>
  <PresentationFormat>Panorámica</PresentationFormat>
  <Paragraphs>187</Paragraphs>
  <Slides>17</Slides>
  <Notes>0</Notes>
  <HiddenSlides>0</HiddenSlides>
  <MMClips>0</MMClips>
  <ScaleCrop>false</ScaleCrop>
  <HeadingPairs>
    <vt:vector size="6" baseType="variant">
      <vt:variant>
        <vt:lpstr>Fuentes usadas</vt:lpstr>
      </vt:variant>
      <vt:variant>
        <vt:i4>11</vt:i4>
      </vt:variant>
      <vt:variant>
        <vt:lpstr>Tema</vt:lpstr>
      </vt:variant>
      <vt:variant>
        <vt:i4>1</vt:i4>
      </vt:variant>
      <vt:variant>
        <vt:lpstr>Títulos de diapositiva</vt:lpstr>
      </vt:variant>
      <vt:variant>
        <vt:i4>17</vt:i4>
      </vt:variant>
    </vt:vector>
  </HeadingPairs>
  <TitlesOfParts>
    <vt:vector size="29" baseType="lpstr">
      <vt:lpstr>Adelle</vt:lpstr>
      <vt:lpstr>Adelle-Light</vt:lpstr>
      <vt:lpstr>Arial</vt:lpstr>
      <vt:lpstr>Avenir Black</vt:lpstr>
      <vt:lpstr>Calibri</vt:lpstr>
      <vt:lpstr>Calibri Light</vt:lpstr>
      <vt:lpstr>Courier New</vt:lpstr>
      <vt:lpstr>Helvetica Light</vt:lpstr>
      <vt:lpstr>Humanist 777 Bold BT</vt:lpstr>
      <vt:lpstr>Symbol</vt:lpstr>
      <vt:lpstr>Times New Roman</vt:lpstr>
      <vt:lpstr>Retrospección</vt:lpstr>
      <vt:lpstr>Bloque 5 Customer Experience</vt:lpstr>
      <vt:lpstr>Sobre el cliente- Javier de la Calle, director general de Nacional Monte de Piedad</vt:lpstr>
      <vt:lpstr>MAPA DE EMPATÍA</vt:lpstr>
      <vt:lpstr>Mapa de empatía</vt:lpstr>
      <vt:lpstr>Mapa de empatía</vt:lpstr>
      <vt:lpstr>Mapa de empatía</vt:lpstr>
      <vt:lpstr>Mapa de empatía</vt:lpstr>
      <vt:lpstr>Mapa de empatía</vt:lpstr>
      <vt:lpstr>Mapa de empatía</vt:lpstr>
      <vt:lpstr> LA PROPUESTA DE VALOR ACTUAL</vt:lpstr>
      <vt:lpstr>La propuesta de valor actual</vt:lpstr>
      <vt:lpstr>NUEVA PROPUESTA DE VALOR</vt:lpstr>
      <vt:lpstr>Nueva propuesta de valor</vt:lpstr>
      <vt:lpstr>Nueva propuesta de valor:  LOS EJECUTIVOS OCUPANDO UN NUEVO ROL</vt:lpstr>
      <vt:lpstr>Nueva propuesta de valor:  Atraer la atención de la opinión pública</vt:lpstr>
      <vt:lpstr>Nueva propuesta de valor:  Historias que impactan</vt:lpstr>
      <vt:lpstr>Bloque 5 Customer Experience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Bloque 5: Customer Experience</dc:title>
  <dc:creator>Elisenda Casellas</dc:creator>
  <cp:lastModifiedBy>Elisenda Casellas</cp:lastModifiedBy>
  <cp:revision>19</cp:revision>
  <dcterms:created xsi:type="dcterms:W3CDTF">2018-09-17T20:58:28Z</dcterms:created>
  <dcterms:modified xsi:type="dcterms:W3CDTF">2018-09-17T23:19:50Z</dcterms:modified>
</cp:coreProperties>
</file>