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6"/>
  </p:notesMasterIdLst>
  <p:handoutMasterIdLst>
    <p:handoutMasterId r:id="rId7"/>
  </p:handoutMasterIdLst>
  <p:sldIdLst>
    <p:sldId id="561" r:id="rId2"/>
    <p:sldId id="1637" r:id="rId3"/>
    <p:sldId id="855" r:id="rId4"/>
    <p:sldId id="1643" r:id="rId5"/>
  </p:sldIdLst>
  <p:sldSz cx="9906000" cy="6858000" type="A4"/>
  <p:notesSz cx="7099300" cy="10234613"/>
  <p:defaultTextStyle>
    <a:defPPr>
      <a:defRPr lang="es-E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572">
          <p15:clr>
            <a:srgbClr val="A4A3A4"/>
          </p15:clr>
        </p15:guide>
        <p15:guide id="2" orient="horz" pos="2024">
          <p15:clr>
            <a:srgbClr val="A4A3A4"/>
          </p15:clr>
        </p15:guide>
        <p15:guide id="3" orient="horz" pos="2750">
          <p15:clr>
            <a:srgbClr val="A4A3A4"/>
          </p15:clr>
        </p15:guide>
        <p15:guide id="4" orient="horz" pos="4065" userDrawn="1">
          <p15:clr>
            <a:srgbClr val="A4A3A4"/>
          </p15:clr>
        </p15:guide>
        <p15:guide id="5" orient="horz" pos="754" userDrawn="1">
          <p15:clr>
            <a:srgbClr val="A4A3A4"/>
          </p15:clr>
        </p15:guide>
        <p15:guide id="6" pos="172">
          <p15:clr>
            <a:srgbClr val="A4A3A4"/>
          </p15:clr>
        </p15:guide>
        <p15:guide id="7" pos="3120">
          <p15:clr>
            <a:srgbClr val="A4A3A4"/>
          </p15:clr>
        </p15:guide>
        <p15:guide id="8" pos="6114">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66"/>
    <a:srgbClr val="606060"/>
    <a:srgbClr val="3F9599"/>
    <a:srgbClr val="5F8699"/>
    <a:srgbClr val="3399FF"/>
    <a:srgbClr val="0099FF"/>
    <a:srgbClr val="000066"/>
    <a:srgbClr val="660033"/>
    <a:srgbClr val="FFFFCC"/>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875"/>
    <p:restoredTop sz="83489" autoAdjust="0"/>
  </p:normalViewPr>
  <p:slideViewPr>
    <p:cSldViewPr>
      <p:cViewPr varScale="1">
        <p:scale>
          <a:sx n="106" d="100"/>
          <a:sy n="106" d="100"/>
        </p:scale>
        <p:origin x="2000" y="184"/>
      </p:cViewPr>
      <p:guideLst>
        <p:guide orient="horz" pos="572"/>
        <p:guide orient="horz" pos="2024"/>
        <p:guide orient="horz" pos="2750"/>
        <p:guide orient="horz" pos="4065"/>
        <p:guide orient="horz" pos="754"/>
        <p:guide pos="172"/>
        <p:guide pos="3120"/>
        <p:guide pos="611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1" d="100"/>
          <a:sy n="81" d="100"/>
        </p:scale>
        <p:origin x="-328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5" name="Rectangle 3"/>
          <p:cNvSpPr>
            <a:spLocks noGrp="1" noChangeArrowheads="1"/>
          </p:cNvSpPr>
          <p:nvPr>
            <p:ph type="dt" sz="quarter"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6" name="Rectangle 4"/>
          <p:cNvSpPr>
            <a:spLocks noGrp="1" noChangeArrowheads="1"/>
          </p:cNvSpPr>
          <p:nvPr>
            <p:ph type="ftr" sz="quarter" idx="2"/>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7" name="Rectangle 5"/>
          <p:cNvSpPr>
            <a:spLocks noGrp="1" noChangeArrowheads="1"/>
          </p:cNvSpPr>
          <p:nvPr>
            <p:ph type="sldNum" sz="quarter" idx="3"/>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cs typeface="Arial" charset="0"/>
              </a:defRPr>
            </a:lvl1pPr>
          </a:lstStyle>
          <a:p>
            <a:pPr>
              <a:defRPr/>
            </a:pPr>
            <a:fld id="{8B3E55AC-FCCC-9141-AAA6-28A3AE98A7DF}" type="slidenum">
              <a:rPr lang="es-ES">
                <a:latin typeface="Arial Narrow" panose="020B0506020202030204" pitchFamily="34" charset="0"/>
              </a:rPr>
              <a:pPr>
                <a:defRPr/>
              </a:pPr>
              <a:t>‹Nº›</a:t>
            </a:fld>
            <a:endParaRPr lang="es-ES" dirty="0">
              <a:latin typeface="Arial Narrow" panose="020B0506020202030204" pitchFamily="34" charset="0"/>
            </a:endParaRPr>
          </a:p>
        </p:txBody>
      </p:sp>
    </p:spTree>
    <p:extLst>
      <p:ext uri="{BB962C8B-B14F-4D97-AF65-F5344CB8AC3E}">
        <p14:creationId xmlns:p14="http://schemas.microsoft.com/office/powerpoint/2010/main" val="3723772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099" name="Rectangle 3"/>
          <p:cNvSpPr>
            <a:spLocks noGrp="1" noChangeArrowheads="1"/>
          </p:cNvSpPr>
          <p:nvPr>
            <p:ph type="dt"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Narrow" panose="020B0506020202030204" pitchFamily="34" charset="0"/>
                <a:ea typeface="+mn-ea"/>
                <a:cs typeface="+mn-cs"/>
              </a:defRPr>
            </a:lvl1pPr>
          </a:lstStyle>
          <a:p>
            <a:pPr>
              <a:defRPr/>
            </a:pPr>
            <a:endParaRPr lang="es-ES" dirty="0"/>
          </a:p>
        </p:txBody>
      </p:sp>
      <p:sp>
        <p:nvSpPr>
          <p:cNvPr id="4100" name="Rectangle 4"/>
          <p:cNvSpPr>
            <a:spLocks noGrp="1" noRot="1" noChangeAspect="1" noChangeArrowheads="1" noTextEdit="1"/>
          </p:cNvSpPr>
          <p:nvPr>
            <p:ph type="sldImg" idx="2"/>
          </p:nvPr>
        </p:nvSpPr>
        <p:spPr bwMode="auto">
          <a:xfrm>
            <a:off x="777875" y="769938"/>
            <a:ext cx="5543550" cy="3836987"/>
          </a:xfrm>
          <a:prstGeom prst="rect">
            <a:avLst/>
          </a:prstGeom>
          <a:noFill/>
          <a:ln w="9525">
            <a:solidFill>
              <a:srgbClr val="000000"/>
            </a:solidFill>
            <a:miter lim="800000"/>
            <a:headEnd/>
            <a:tailEnd/>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FAA26D3D-D897-4be2-8F04-BA451C77F1D7}">
              <ma14:placeholderFlag xmlns:mc="http://schemas.openxmlformats.org/markup-compatibility/2006" xmlns:mv="urn:schemas-microsoft-com:mac:vml" xmlns="" xmlns:ma14="http://schemas.microsoft.com/office/mac/drawingml/2011/main" val="1"/>
            </a:ext>
          </a:extLst>
        </p:spPr>
      </p:sp>
      <p:sp>
        <p:nvSpPr>
          <p:cNvPr id="4101" name="Rectangle 5"/>
          <p:cNvSpPr>
            <a:spLocks noGrp="1" noChangeArrowheads="1"/>
          </p:cNvSpPr>
          <p:nvPr>
            <p:ph type="body" sz="quarter" idx="3"/>
          </p:nvPr>
        </p:nvSpPr>
        <p:spPr bwMode="auto">
          <a:xfrm>
            <a:off x="709599" y="4862015"/>
            <a:ext cx="5680103" cy="4603448"/>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p>
            <a:pPr lvl="0"/>
            <a:r>
              <a:rPr lang="es-ES" noProof="0" dirty="0"/>
              <a:t>Haga clic para modificar el estilo de texto del patrón</a:t>
            </a:r>
          </a:p>
          <a:p>
            <a:pPr lvl="1"/>
            <a:r>
              <a:rPr lang="es-ES" noProof="0" dirty="0"/>
              <a:t>Segundo nivel</a:t>
            </a:r>
          </a:p>
          <a:p>
            <a:pPr lvl="2"/>
            <a:r>
              <a:rPr lang="es-ES" noProof="0" dirty="0"/>
              <a:t>Tercer nivel</a:t>
            </a:r>
          </a:p>
          <a:p>
            <a:pPr lvl="3"/>
            <a:r>
              <a:rPr lang="es-ES" noProof="0" dirty="0"/>
              <a:t>Cuarto nivel</a:t>
            </a:r>
          </a:p>
          <a:p>
            <a:pPr lvl="4"/>
            <a:r>
              <a:rPr lang="es-ES" noProof="0" dirty="0"/>
              <a:t>Quinto nivel</a:t>
            </a:r>
          </a:p>
        </p:txBody>
      </p:sp>
      <p:sp>
        <p:nvSpPr>
          <p:cNvPr id="4102" name="Rectangle 6"/>
          <p:cNvSpPr>
            <a:spLocks noGrp="1" noChangeArrowheads="1"/>
          </p:cNvSpPr>
          <p:nvPr>
            <p:ph type="ftr" sz="quarter" idx="4"/>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103" name="Rectangle 7"/>
          <p:cNvSpPr>
            <a:spLocks noGrp="1" noChangeArrowheads="1"/>
          </p:cNvSpPr>
          <p:nvPr>
            <p:ph type="sldNum" sz="quarter" idx="5"/>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latin typeface="Arial Narrow" panose="020B0506020202030204" pitchFamily="34" charset="0"/>
                <a:cs typeface="Arial" charset="0"/>
              </a:defRPr>
            </a:lvl1pPr>
          </a:lstStyle>
          <a:p>
            <a:pPr>
              <a:defRPr/>
            </a:pPr>
            <a:fld id="{6123DF08-E284-1E4E-AD66-FAA258D01236}" type="slidenum">
              <a:rPr lang="es-ES" smtClean="0"/>
              <a:pPr>
                <a:defRPr/>
              </a:pPr>
              <a:t>‹Nº›</a:t>
            </a:fld>
            <a:endParaRPr lang="es-ES" dirty="0"/>
          </a:p>
        </p:txBody>
      </p:sp>
    </p:spTree>
    <p:extLst>
      <p:ext uri="{BB962C8B-B14F-4D97-AF65-F5344CB8AC3E}">
        <p14:creationId xmlns:p14="http://schemas.microsoft.com/office/powerpoint/2010/main" val="13844414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p:cNvSpPr>
            <a:spLocks noGrp="1" noChangeArrowheads="1"/>
          </p:cNvSpPr>
          <p:nvPr>
            <p:ph type="sldNum" sz="quarter" idx="5"/>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charset="0"/>
                <a:ea typeface="ＭＳ Ｐゴシック" charset="0"/>
                <a:cs typeface="ＭＳ Ｐゴシック" charset="0"/>
              </a:defRPr>
            </a:lvl1pPr>
            <a:lvl2pPr marL="769919" indent="-296123">
              <a:defRPr sz="2500">
                <a:solidFill>
                  <a:schemeClr val="tx1"/>
                </a:solidFill>
                <a:latin typeface="Arial" charset="0"/>
                <a:ea typeface="ＭＳ Ｐゴシック" charset="0"/>
              </a:defRPr>
            </a:lvl2pPr>
            <a:lvl3pPr marL="1184491" indent="-236898">
              <a:defRPr sz="2500">
                <a:solidFill>
                  <a:schemeClr val="tx1"/>
                </a:solidFill>
                <a:latin typeface="Arial" charset="0"/>
                <a:ea typeface="ＭＳ Ｐゴシック" charset="0"/>
              </a:defRPr>
            </a:lvl3pPr>
            <a:lvl4pPr marL="1658287" indent="-236898">
              <a:defRPr sz="2500">
                <a:solidFill>
                  <a:schemeClr val="tx1"/>
                </a:solidFill>
                <a:latin typeface="Arial" charset="0"/>
                <a:ea typeface="ＭＳ Ｐゴシック" charset="0"/>
              </a:defRPr>
            </a:lvl4pPr>
            <a:lvl5pPr marL="2132084" indent="-236898">
              <a:defRPr sz="2500">
                <a:solidFill>
                  <a:schemeClr val="tx1"/>
                </a:solidFill>
                <a:latin typeface="Arial" charset="0"/>
                <a:ea typeface="ＭＳ Ｐゴシック" charset="0"/>
              </a:defRPr>
            </a:lvl5pPr>
            <a:lvl6pPr marL="2605880" indent="-236898" eaLnBrk="0" fontAlgn="base" hangingPunct="0">
              <a:spcBef>
                <a:spcPct val="0"/>
              </a:spcBef>
              <a:spcAft>
                <a:spcPct val="0"/>
              </a:spcAft>
              <a:defRPr sz="2500">
                <a:solidFill>
                  <a:schemeClr val="tx1"/>
                </a:solidFill>
                <a:latin typeface="Arial" charset="0"/>
                <a:ea typeface="ＭＳ Ｐゴシック" charset="0"/>
              </a:defRPr>
            </a:lvl6pPr>
            <a:lvl7pPr marL="3079676" indent="-236898" eaLnBrk="0" fontAlgn="base" hangingPunct="0">
              <a:spcBef>
                <a:spcPct val="0"/>
              </a:spcBef>
              <a:spcAft>
                <a:spcPct val="0"/>
              </a:spcAft>
              <a:defRPr sz="2500">
                <a:solidFill>
                  <a:schemeClr val="tx1"/>
                </a:solidFill>
                <a:latin typeface="Arial" charset="0"/>
                <a:ea typeface="ＭＳ Ｐゴシック" charset="0"/>
              </a:defRPr>
            </a:lvl7pPr>
            <a:lvl8pPr marL="3553473" indent="-236898" eaLnBrk="0" fontAlgn="base" hangingPunct="0">
              <a:spcBef>
                <a:spcPct val="0"/>
              </a:spcBef>
              <a:spcAft>
                <a:spcPct val="0"/>
              </a:spcAft>
              <a:defRPr sz="2500">
                <a:solidFill>
                  <a:schemeClr val="tx1"/>
                </a:solidFill>
                <a:latin typeface="Arial" charset="0"/>
                <a:ea typeface="ＭＳ Ｐゴシック" charset="0"/>
              </a:defRPr>
            </a:lvl8pPr>
            <a:lvl9pPr marL="4027269" indent="-236898" eaLnBrk="0" fontAlgn="base" hangingPunct="0">
              <a:spcBef>
                <a:spcPct val="0"/>
              </a:spcBef>
              <a:spcAft>
                <a:spcPct val="0"/>
              </a:spcAft>
              <a:defRPr sz="2500">
                <a:solidFill>
                  <a:schemeClr val="tx1"/>
                </a:solidFill>
                <a:latin typeface="Arial" charset="0"/>
                <a:ea typeface="ＭＳ Ｐゴシック" charset="0"/>
              </a:defRPr>
            </a:lvl9pPr>
          </a:lstStyle>
          <a:p>
            <a:fld id="{F6B88DA8-E0CB-2242-8680-445B18D3CBA4}" type="slidenum">
              <a:rPr lang="es-ES" sz="1200">
                <a:latin typeface="Arial Narrow" panose="020B0506020202030204" pitchFamily="34" charset="0"/>
              </a:rPr>
              <a:pPr/>
              <a:t>1</a:t>
            </a:fld>
            <a:endParaRPr lang="es-ES" sz="1200" dirty="0">
              <a:latin typeface="Arial Narrow" panose="020B0506020202030204" pitchFamily="34" charset="0"/>
            </a:endParaRPr>
          </a:p>
        </p:txBody>
      </p:sp>
      <p:sp>
        <p:nvSpPr>
          <p:cNvPr id="6146" name="Rectangle 2"/>
          <p:cNvSpPr>
            <a:spLocks noGrp="1" noRot="1" noChangeAspect="1" noChangeArrowheads="1" noTextEdit="1"/>
          </p:cNvSpPr>
          <p:nvPr>
            <p:ph type="sldImg"/>
          </p:nvPr>
        </p:nvSpPr>
        <p:spPr>
          <a:xfrm>
            <a:off x="790575" y="776288"/>
            <a:ext cx="5519738" cy="3821112"/>
          </a:xfrm>
          <a:ln/>
        </p:spPr>
      </p:sp>
      <p:sp>
        <p:nvSpPr>
          <p:cNvPr id="6147" name="Rectangle 3"/>
          <p:cNvSpPr>
            <a:spLocks noGrp="1" noChangeArrowheads="1"/>
          </p:cNvSpPr>
          <p:nvPr>
            <p:ph type="body" idx="1"/>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 uri="{FAA26D3D-D897-4be2-8F04-BA451C77F1D7}">
              <ma14:placeholderFlag xmlns:mc="http://schemas.openxmlformats.org/markup-compatibility/2006" xmlns:mv="urn:schemas-microsoft-com:mac:vml" xmlns="" xmlns:ma14="http://schemas.microsoft.com/office/mac/drawingml/2011/main" val="1"/>
            </a:ext>
          </a:extLst>
        </p:spPr>
        <p:txBody>
          <a:bodyPr/>
          <a:lstStyle/>
          <a:p>
            <a:pPr eaLnBrk="1" hangingPunct="1"/>
            <a:endParaRPr lang="es-ES_tradnl"/>
          </a:p>
        </p:txBody>
      </p:sp>
    </p:spTree>
    <p:extLst>
      <p:ext uri="{BB962C8B-B14F-4D97-AF65-F5344CB8AC3E}">
        <p14:creationId xmlns:p14="http://schemas.microsoft.com/office/powerpoint/2010/main" val="1758717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pPr>
              <a:defRPr/>
            </a:pPr>
            <a:fld id="{6123DF08-E284-1E4E-AD66-FAA258D01236}" type="slidenum">
              <a:rPr lang="es-ES" smtClean="0"/>
              <a:pPr>
                <a:defRPr/>
              </a:pPr>
              <a:t>4</a:t>
            </a:fld>
            <a:endParaRPr lang="es-ES" dirty="0"/>
          </a:p>
        </p:txBody>
      </p:sp>
    </p:spTree>
    <p:extLst>
      <p:ext uri="{BB962C8B-B14F-4D97-AF65-F5344CB8AC3E}">
        <p14:creationId xmlns:p14="http://schemas.microsoft.com/office/powerpoint/2010/main" val="3511076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2972872"/>
            <a:ext cx="184731" cy="3693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dirty="0">
              <a:latin typeface="Arial Narrow" panose="020B0506020202030204" pitchFamily="34" charset="0"/>
              <a:ea typeface="+mn-ea"/>
            </a:endParaRPr>
          </a:p>
        </p:txBody>
      </p:sp>
    </p:spTree>
    <p:extLst>
      <p:ext uri="{BB962C8B-B14F-4D97-AF65-F5344CB8AC3E}">
        <p14:creationId xmlns:p14="http://schemas.microsoft.com/office/powerpoint/2010/main" val="2820813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495300" y="1600200"/>
            <a:ext cx="89154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6116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2638" y="4406900"/>
            <a:ext cx="84201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6880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445463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7518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3899268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4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138"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91629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513" y="4800600"/>
            <a:ext cx="59436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89799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95300" y="1600200"/>
            <a:ext cx="89154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124050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81850" y="274638"/>
            <a:ext cx="222885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95300" y="274638"/>
            <a:ext cx="653415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97713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68569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95300" y="274638"/>
            <a:ext cx="89154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73839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5"/>
            <a:ext cx="84201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3050743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5029200" y="1600200"/>
            <a:ext cx="4381500" cy="4525963"/>
          </a:xfrm>
          <a:prstGeom prst="rect">
            <a:avLst/>
          </a:prstGeom>
        </p:spPr>
        <p:txBody>
          <a:bodyPr/>
          <a:lstStyle/>
          <a:p>
            <a:pPr lvl="0"/>
            <a:endParaRPr lang="es-ES" noProof="0"/>
          </a:p>
        </p:txBody>
      </p:sp>
    </p:spTree>
    <p:extLst>
      <p:ext uri="{BB962C8B-B14F-4D97-AF65-F5344CB8AC3E}">
        <p14:creationId xmlns:p14="http://schemas.microsoft.com/office/powerpoint/2010/main" val="1234232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gi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9417496" y="6500813"/>
            <a:ext cx="920750" cy="260350"/>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‹Nº›</a:t>
            </a:fld>
            <a:endParaRPr lang="en-US" sz="1000" b="1">
              <a:solidFill>
                <a:srgbClr val="000066"/>
              </a:solidFill>
              <a:latin typeface="Arial Narrow" charset="0"/>
            </a:endParaRPr>
          </a:p>
        </p:txBody>
      </p:sp>
      <p:pic>
        <p:nvPicPr>
          <p:cNvPr id="9" name="Imagen 8"/>
          <p:cNvPicPr>
            <a:picLocks noChangeAspect="1"/>
          </p:cNvPicPr>
          <p:nvPr userDrawn="1"/>
        </p:nvPicPr>
        <p:blipFill>
          <a:blip r:embed="rId17" cstate="email">
            <a:extLst>
              <a:ext uri="{28A0092B-C50C-407E-A947-70E740481C1C}">
                <a14:useLocalDpi xmlns:a14="http://schemas.microsoft.com/office/drawing/2010/main" val="0"/>
              </a:ext>
            </a:extLst>
          </a:blip>
          <a:stretch>
            <a:fillRect/>
          </a:stretch>
        </p:blipFill>
        <p:spPr>
          <a:xfrm>
            <a:off x="8610600" y="152400"/>
            <a:ext cx="990600" cy="327875"/>
          </a:xfrm>
          <a:prstGeom prst="rect">
            <a:avLst/>
          </a:prstGeom>
        </p:spPr>
      </p:pic>
      <p:sp>
        <p:nvSpPr>
          <p:cNvPr id="6" name="Rectangle 25">
            <a:extLst>
              <a:ext uri="{FF2B5EF4-FFF2-40B4-BE49-F238E27FC236}">
                <a16:creationId xmlns:a16="http://schemas.microsoft.com/office/drawing/2014/main" id="{477CC362-768C-4763-8E5B-8586E5413EAB}"/>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Módulo: Enfoque Comercial - Técnicas y Habilidades en los Procesos Comerciales</a:t>
            </a:r>
          </a:p>
        </p:txBody>
      </p:sp>
      <p:pic>
        <p:nvPicPr>
          <p:cNvPr id="8" name="Picture 2" descr="Resultado de imagen para llyc">
            <a:extLst>
              <a:ext uri="{FF2B5EF4-FFF2-40B4-BE49-F238E27FC236}">
                <a16:creationId xmlns:a16="http://schemas.microsoft.com/office/drawing/2014/main" id="{6E47CDDF-BFD0-45CE-8789-9ED0B068149C}"/>
              </a:ext>
            </a:extLst>
          </p:cNvPr>
          <p:cNvPicPr>
            <a:picLocks noChangeAspect="1" noChangeArrowheads="1"/>
          </p:cNvPicPr>
          <p:nvPr userDrawn="1"/>
        </p:nvPicPr>
        <p:blipFill>
          <a:blip r:embed="rId18" cstate="email">
            <a:extLst>
              <a:ext uri="{28A0092B-C50C-407E-A947-70E740481C1C}">
                <a14:useLocalDpi xmlns:a14="http://schemas.microsoft.com/office/drawing/2010/main" val="0"/>
              </a:ext>
            </a:extLst>
          </a:blip>
          <a:srcRect/>
          <a:stretch>
            <a:fillRect/>
          </a:stretch>
        </p:blipFill>
        <p:spPr bwMode="auto">
          <a:xfrm>
            <a:off x="200472" y="116632"/>
            <a:ext cx="662445" cy="662445"/>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334"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gif"/><Relationship Id="rId5" Type="http://schemas.openxmlformats.org/officeDocument/2006/relationships/image" Target="../media/image5.em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srcRect l="39801" t="29749" r="11813" b="10630"/>
          <a:stretch/>
        </p:blipFill>
        <p:spPr>
          <a:xfrm>
            <a:off x="0" y="-1"/>
            <a:ext cx="9899368" cy="6858001"/>
          </a:xfrm>
          <a:prstGeom prst="rect">
            <a:avLst/>
          </a:prstGeom>
        </p:spPr>
      </p:pic>
      <p:pic>
        <p:nvPicPr>
          <p:cNvPr id="13" name="Imagen 12"/>
          <p:cNvPicPr>
            <a:picLocks noChangeAspect="1"/>
          </p:cNvPicPr>
          <p:nvPr/>
        </p:nvPicPr>
        <p:blipFill>
          <a:blip r:embed="rId4">
            <a:alphaModFix amt="79000"/>
            <a:extLst>
              <a:ext uri="{28A0092B-C50C-407E-A947-70E740481C1C}">
                <a14:useLocalDpi xmlns:a14="http://schemas.microsoft.com/office/drawing/2010/main" val="0"/>
              </a:ext>
            </a:extLst>
          </a:blip>
          <a:srcRect/>
          <a:stretch>
            <a:fillRect/>
          </a:stretch>
        </p:blipFill>
        <p:spPr bwMode="auto">
          <a:xfrm>
            <a:off x="1" y="2422058"/>
            <a:ext cx="2209799" cy="3759200"/>
          </a:xfrm>
          <a:prstGeom prst="rect">
            <a:avLst/>
          </a:prstGeom>
          <a:solidFill>
            <a:schemeClr val="bg1"/>
          </a:solidFill>
          <a:ln>
            <a:noFill/>
          </a:ln>
          <a:extLst>
            <a:ext uri="{909E8E84-426E-40dd-AFC4-6F175D3DCCD1}">
              <a14:hiddenFill xmlns:mc="http://schemas.openxmlformats.org/markup-compatibility/2006" xmlns:mv="urn:schemas-microsoft-com:mac:vml" xmlns:a14="http://schemas.microsoft.com/office/drawing/2010/main" xmlns="">
                <a:solidFill>
                  <a:srgbClr val="FFFFFF">
                    <a:alpha val="78822"/>
                  </a:srgbClr>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5" name="Imagen 2"/>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304800"/>
            <a:ext cx="4826000" cy="493290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sp>
        <p:nvSpPr>
          <p:cNvPr id="18" name="Marcador de texto 13"/>
          <p:cNvSpPr txBox="1">
            <a:spLocks/>
          </p:cNvSpPr>
          <p:nvPr/>
        </p:nvSpPr>
        <p:spPr>
          <a:xfrm>
            <a:off x="303176" y="4563088"/>
            <a:ext cx="4182533" cy="316284"/>
          </a:xfrm>
          <a:prstGeom prst="rect">
            <a:avLst/>
          </a:prstGeom>
        </p:spPr>
        <p:txBody>
          <a:bodyPr vert="horz" lIns="91440" tIns="45720" rIns="91440" bIns="45720" rtlCol="0" anchor="ctr">
            <a:normAutofit fontScale="92500" lnSpcReduction="10000"/>
          </a:bodyPr>
          <a:lstStyle>
            <a:lvl1pPr marL="0" indent="0">
              <a:spcAft>
                <a:spcPts val="0"/>
              </a:spcAft>
              <a:buNone/>
              <a:defRPr baseline="0">
                <a:solidFill>
                  <a:srgbClr val="53565A"/>
                </a:solidFill>
              </a:defRPr>
            </a:lvl1pPr>
          </a:lstStyle>
          <a:p>
            <a:pPr marL="0" marR="0" lvl="0" indent="0" algn="l" defTabSz="914400" rtl="0" eaLnBrk="1" fontAlgn="auto" latinLnBrk="0" hangingPunct="1">
              <a:lnSpc>
                <a:spcPct val="100000"/>
              </a:lnSpc>
              <a:spcBef>
                <a:spcPts val="0"/>
              </a:spcBef>
              <a:spcAft>
                <a:spcPts val="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53565A"/>
                </a:solidFill>
                <a:effectLst/>
                <a:uLnTx/>
                <a:uFillTx/>
                <a:latin typeface="Adelle" panose="02000503060000020004" pitchFamily="2" charset="0"/>
                <a:ea typeface="+mn-ea"/>
                <a:cs typeface="+mn-cs"/>
              </a:rPr>
              <a:t>Madrid, 2020</a:t>
            </a:r>
          </a:p>
        </p:txBody>
      </p:sp>
      <p:sp>
        <p:nvSpPr>
          <p:cNvPr id="19" name="Marcador de texto 12"/>
          <p:cNvSpPr txBox="1">
            <a:spLocks/>
          </p:cNvSpPr>
          <p:nvPr/>
        </p:nvSpPr>
        <p:spPr>
          <a:xfrm>
            <a:off x="302508" y="3420774"/>
            <a:ext cx="4498091" cy="1142313"/>
          </a:xfrm>
          <a:prstGeom prst="rect">
            <a:avLst/>
          </a:prstGeom>
        </p:spPr>
        <p:txBody>
          <a:bodyPr vert="horz" lIns="91440" tIns="45720" rIns="91440" bIns="45720" rtlCol="0">
            <a:normAutofit fontScale="92500" lnSpcReduction="20000"/>
          </a:bodyPr>
          <a:lstStyle>
            <a:lvl1pPr marL="0" indent="0">
              <a:buNone/>
              <a:defRPr>
                <a:solidFill>
                  <a:srgbClr val="7FA9AE"/>
                </a:solidFill>
              </a:defRPr>
            </a:lvl1pPr>
          </a:lstStyle>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rPr>
              <a:t>Javier Molina Acebo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Miembro del Consejo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err="1">
                <a:latin typeface="Adelle" panose="02000503060000020004" pitchFamily="2" charset="0"/>
                <a:ea typeface="+mn-ea"/>
                <a:cs typeface="+mn-cs"/>
              </a:rPr>
              <a:t>EdV</a:t>
            </a:r>
            <a:r>
              <a:rPr lang="es-ES" sz="1600" dirty="0">
                <a:latin typeface="Adelle" panose="02000503060000020004" pitchFamily="2" charset="0"/>
                <a:ea typeface="+mn-ea"/>
                <a:cs typeface="+mn-cs"/>
              </a:rPr>
              <a:t> - </a:t>
            </a:r>
            <a:r>
              <a:rPr lang="es-ES" sz="1600" dirty="0" err="1">
                <a:latin typeface="Adelle" panose="02000503060000020004" pitchFamily="2" charset="0"/>
                <a:ea typeface="+mn-ea"/>
                <a:cs typeface="+mn-cs"/>
              </a:rPr>
              <a:t>Executive</a:t>
            </a:r>
            <a:r>
              <a:rPr lang="es-ES" sz="1600" dirty="0">
                <a:latin typeface="Adelle" panose="02000503060000020004" pitchFamily="2" charset="0"/>
                <a:ea typeface="+mn-ea"/>
                <a:cs typeface="+mn-cs"/>
              </a:rPr>
              <a:t> </a:t>
            </a:r>
            <a:r>
              <a:rPr lang="es-ES" sz="1600" dirty="0" err="1">
                <a:latin typeface="Adelle" panose="02000503060000020004" pitchFamily="2" charset="0"/>
                <a:ea typeface="+mn-ea"/>
                <a:cs typeface="+mn-cs"/>
              </a:rPr>
              <a:t>Education</a:t>
            </a:r>
            <a:endParaRPr lang="es-ES" sz="1600" dirty="0">
              <a:latin typeface="Adelle" panose="02000503060000020004" pitchFamily="2" charset="0"/>
              <a:ea typeface="+mn-ea"/>
              <a:cs typeface="+mn-cs"/>
            </a:endParaRP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ESIC Business &amp; Marketing School</a:t>
            </a:r>
            <a:endPar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endParaRPr>
          </a:p>
        </p:txBody>
      </p:sp>
      <p:sp>
        <p:nvSpPr>
          <p:cNvPr id="11" name="Rectángulo 10"/>
          <p:cNvSpPr/>
          <p:nvPr/>
        </p:nvSpPr>
        <p:spPr>
          <a:xfrm>
            <a:off x="304800" y="1524000"/>
            <a:ext cx="4495800" cy="584776"/>
          </a:xfrm>
          <a:prstGeom prst="rect">
            <a:avLst/>
          </a:prstGeom>
        </p:spPr>
        <p:txBody>
          <a:bodyPr wrap="square">
            <a:spAutoFit/>
          </a:bodyPr>
          <a:lstStyle/>
          <a:p>
            <a:pPr marL="0" indent="0">
              <a:buNone/>
            </a:pPr>
            <a:r>
              <a:rPr lang="es-ES" sz="1600" dirty="0">
                <a:solidFill>
                  <a:srgbClr val="53565A"/>
                </a:solidFill>
                <a:latin typeface="Adelle" panose="02000503060000020004" pitchFamily="2" charset="0"/>
                <a:ea typeface="+mj-ea"/>
                <a:cs typeface="+mj-cs"/>
              </a:rPr>
              <a:t>Programa Superior de Gestión de empresas de Servicios Profesionales (Top Talent)</a:t>
            </a:r>
          </a:p>
        </p:txBody>
      </p:sp>
      <p:pic>
        <p:nvPicPr>
          <p:cNvPr id="17" name="Imagen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000" y="5489619"/>
            <a:ext cx="1371600" cy="453981"/>
          </a:xfrm>
          <a:prstGeom prst="rect">
            <a:avLst/>
          </a:prstGeom>
        </p:spPr>
      </p:pic>
      <p:sp>
        <p:nvSpPr>
          <p:cNvPr id="20" name="Título 1">
            <a:extLst>
              <a:ext uri="{FF2B5EF4-FFF2-40B4-BE49-F238E27FC236}">
                <a16:creationId xmlns:a16="http://schemas.microsoft.com/office/drawing/2014/main" id="{3BCE4FEB-1392-4578-B057-AB8851984FF3}"/>
              </a:ext>
            </a:extLst>
          </p:cNvPr>
          <p:cNvSpPr txBox="1">
            <a:spLocks/>
          </p:cNvSpPr>
          <p:nvPr/>
        </p:nvSpPr>
        <p:spPr>
          <a:xfrm>
            <a:off x="303175" y="1905000"/>
            <a:ext cx="4825331" cy="1640191"/>
          </a:xfrm>
          <a:prstGeom prst="rect">
            <a:avLst/>
          </a:prstGeom>
        </p:spPr>
        <p:txBody>
          <a:bodyPr vert="horz" lIns="0" tIns="45720" rIns="0" bIns="45720" rtlCol="0" anchor="ctr">
            <a:normAutofit/>
          </a:bodyPr>
          <a:lstStyle>
            <a:lvl1pPr algn="l">
              <a:lnSpc>
                <a:spcPct val="100000"/>
              </a:lnSpc>
              <a:defRPr sz="2600" b="0">
                <a:solidFill>
                  <a:srgbClr val="53565A"/>
                </a:solidFil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4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rPr>
              <a:t>M</a:t>
            </a:r>
            <a:r>
              <a:rPr lang="es-ES" sz="2400" noProof="0" dirty="0">
                <a:latin typeface="Adelle" panose="02000503060000020004" pitchFamily="2" charset="0"/>
                <a:ea typeface="+mj-ea"/>
                <a:cs typeface="+mj-cs"/>
              </a:rPr>
              <a:t>ódulo: Enfoque Comercial </a:t>
            </a:r>
          </a:p>
          <a:p>
            <a:pPr marL="0" marR="0" lvl="0" indent="0" algn="l" defTabSz="914400" rtl="0" eaLnBrk="1" fontAlgn="auto" latinLnBrk="0" hangingPunct="1">
              <a:lnSpc>
                <a:spcPct val="100000"/>
              </a:lnSpc>
              <a:spcBef>
                <a:spcPct val="0"/>
              </a:spcBef>
              <a:spcAft>
                <a:spcPts val="0"/>
              </a:spcAft>
              <a:buClrTx/>
              <a:buSzTx/>
              <a:buFontTx/>
              <a:buNone/>
              <a:tabLst/>
              <a:defRPr/>
            </a:pPr>
            <a:r>
              <a:rPr lang="es-ES" sz="1700" noProof="0" dirty="0">
                <a:latin typeface="Adelle" panose="02000503060000020004" pitchFamily="2" charset="0"/>
                <a:ea typeface="+mj-ea"/>
                <a:cs typeface="+mj-cs"/>
              </a:rPr>
              <a:t>Técnicas y Habilidades en los </a:t>
            </a:r>
            <a:r>
              <a:rPr lang="es-ES" sz="1700" dirty="0">
                <a:latin typeface="Adelle" panose="02000503060000020004" pitchFamily="2" charset="0"/>
                <a:ea typeface="+mj-ea"/>
                <a:cs typeface="+mj-cs"/>
              </a:rPr>
              <a:t>Procesos Comerciales</a:t>
            </a:r>
            <a:endParaRPr kumimoji="0" lang="es-ES" sz="17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endParaRPr>
          </a:p>
        </p:txBody>
      </p:sp>
      <p:sp>
        <p:nvSpPr>
          <p:cNvPr id="21" name="Título 1">
            <a:extLst>
              <a:ext uri="{FF2B5EF4-FFF2-40B4-BE49-F238E27FC236}">
                <a16:creationId xmlns:a16="http://schemas.microsoft.com/office/drawing/2014/main" id="{1C7AF5B4-B2D4-4D26-90D2-458BFC55487F}"/>
              </a:ext>
            </a:extLst>
          </p:cNvPr>
          <p:cNvSpPr txBox="1">
            <a:spLocks/>
          </p:cNvSpPr>
          <p:nvPr/>
        </p:nvSpPr>
        <p:spPr>
          <a:xfrm>
            <a:off x="560512" y="5912304"/>
            <a:ext cx="9223559" cy="1189104"/>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Pre-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Work</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pic>
        <p:nvPicPr>
          <p:cNvPr id="1026" name="Picture 2" descr="Resultado de imagen para llyc">
            <a:extLst>
              <a:ext uri="{FF2B5EF4-FFF2-40B4-BE49-F238E27FC236}">
                <a16:creationId xmlns:a16="http://schemas.microsoft.com/office/drawing/2014/main" id="{EA1C36D7-208F-47EF-AA58-488C4F47130A}"/>
              </a:ext>
            </a:extLst>
          </p:cNvPr>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360499" y="390291"/>
            <a:ext cx="1142313" cy="11423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4483" y="2147490"/>
            <a:ext cx="8543925" cy="1189104"/>
          </a:xfrm>
        </p:spPr>
        <p:txBody>
          <a:bodyPr/>
          <a:lstStyle/>
          <a:p>
            <a:r>
              <a:rPr lang="es-ES" dirty="0"/>
              <a:t>Titulo del Punto</a:t>
            </a:r>
          </a:p>
        </p:txBody>
      </p:sp>
      <p:sp>
        <p:nvSpPr>
          <p:cNvPr id="5" name="4 Rectángulo"/>
          <p:cNvSpPr/>
          <p:nvPr/>
        </p:nvSpPr>
        <p:spPr>
          <a:xfrm>
            <a:off x="0" y="0"/>
            <a:ext cx="9906000" cy="6858000"/>
          </a:xfrm>
          <a:prstGeom prst="rect">
            <a:avLst/>
          </a:prstGeom>
          <a:solidFill>
            <a:srgbClr val="3F9599"/>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s-ES"/>
          </a:p>
        </p:txBody>
      </p:sp>
      <p:sp>
        <p:nvSpPr>
          <p:cNvPr id="6" name="Título 1"/>
          <p:cNvSpPr txBox="1">
            <a:spLocks/>
          </p:cNvSpPr>
          <p:nvPr/>
        </p:nvSpPr>
        <p:spPr>
          <a:xfrm>
            <a:off x="682441" y="2147490"/>
            <a:ext cx="9223559" cy="11891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a:ln>
                  <a:noFill/>
                </a:ln>
                <a:solidFill>
                  <a:schemeClr val="bg1"/>
                </a:solidFill>
                <a:effectLst/>
                <a:uLnTx/>
                <a:uFillTx/>
                <a:latin typeface="Adelle" panose="02000503060000020004" pitchFamily="2" charset="0"/>
                <a:ea typeface="+mj-ea"/>
                <a:cs typeface="+mj-cs"/>
              </a:rPr>
              <a:t>Pre-Work</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pic>
        <p:nvPicPr>
          <p:cNvPr id="7" name="Imagen 12"/>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0" name="Imagen 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772400" y="332748"/>
            <a:ext cx="1295400" cy="429252"/>
          </a:xfrm>
          <a:prstGeom prst="rect">
            <a:avLst/>
          </a:prstGeom>
        </p:spPr>
      </p:pic>
    </p:spTree>
    <p:extLst>
      <p:ext uri="{BB962C8B-B14F-4D97-AF65-F5344CB8AC3E}">
        <p14:creationId xmlns:p14="http://schemas.microsoft.com/office/powerpoint/2010/main" val="219069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8B5A823-9C25-43FA-8942-E6C8244311C1}"/>
              </a:ext>
            </a:extLst>
          </p:cNvPr>
          <p:cNvSpPr txBox="1">
            <a:spLocks noChangeArrowheads="1"/>
          </p:cNvSpPr>
          <p:nvPr/>
        </p:nvSpPr>
        <p:spPr>
          <a:xfrm>
            <a:off x="273051" y="802258"/>
            <a:ext cx="9432924" cy="826542"/>
          </a:xfrm>
          <a:prstGeom prst="rect">
            <a:avLst/>
          </a:prstGeom>
          <a:noFill/>
        </p:spPr>
        <p:txBody>
          <a:bodyPr lIns="99779" tIns="49890" rIns="99779" bIns="49890"/>
          <a:lst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a:lstStyle>
          <a:p>
            <a:pPr marL="0" indent="0" algn="just">
              <a:lnSpc>
                <a:spcPct val="90000"/>
              </a:lnSpc>
              <a:spcBef>
                <a:spcPct val="0"/>
              </a:spcBef>
              <a:buFontTx/>
              <a:buNone/>
            </a:pPr>
            <a:r>
              <a:rPr lang="es-ES_tradnl" altLang="es-ES" sz="1400" i="1" dirty="0">
                <a:solidFill>
                  <a:srgbClr val="000000"/>
                </a:solidFill>
                <a:latin typeface="Calibri" panose="020F0502020204030204" pitchFamily="34" charset="0"/>
                <a:cs typeface="Calibri" panose="020F0502020204030204" pitchFamily="34" charset="0"/>
              </a:rPr>
              <a:t>Piensa de forma individual sobre cada una de las siguientes cuestiones que se te exponen a continuación sobre la venta y su contextualización.</a:t>
            </a:r>
          </a:p>
          <a:p>
            <a:pPr marL="0" indent="0" algn="just">
              <a:lnSpc>
                <a:spcPct val="90000"/>
              </a:lnSpc>
              <a:spcBef>
                <a:spcPct val="0"/>
              </a:spcBef>
              <a:buFontTx/>
              <a:buNone/>
            </a:pPr>
            <a:r>
              <a:rPr lang="es-ES_tradnl" altLang="es-ES" sz="1400" i="1" dirty="0">
                <a:solidFill>
                  <a:srgbClr val="000000"/>
                </a:solidFill>
                <a:latin typeface="Calibri" panose="020F0502020204030204" pitchFamily="34" charset="0"/>
                <a:cs typeface="Calibri" panose="020F0502020204030204" pitchFamily="34" charset="0"/>
              </a:rPr>
              <a:t>Expón brevemente lo que interpretas o entiendes sobre cada una de ellas,  acompañando una breve reflexión explicitando tus razones.</a:t>
            </a:r>
          </a:p>
          <a:p>
            <a:pPr marL="0" indent="0" algn="just">
              <a:lnSpc>
                <a:spcPct val="90000"/>
              </a:lnSpc>
              <a:spcBef>
                <a:spcPct val="0"/>
              </a:spcBef>
              <a:buFontTx/>
              <a:buNone/>
            </a:pPr>
            <a:endParaRPr lang="es-ES_tradnl" altLang="es-ES" sz="1400" kern="0" dirty="0">
              <a:solidFill>
                <a:srgbClr val="000000"/>
              </a:solidFill>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CE7EE88F-5812-4953-AAE4-15D808FCFD06}"/>
              </a:ext>
            </a:extLst>
          </p:cNvPr>
          <p:cNvSpPr>
            <a:spLocks noChangeArrowheads="1"/>
          </p:cNvSpPr>
          <p:nvPr/>
        </p:nvSpPr>
        <p:spPr bwMode="auto">
          <a:xfrm>
            <a:off x="294381" y="1972970"/>
            <a:ext cx="3038475"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 typeface="Monotype Sorts" panose="01010601010101010101" pitchFamily="2" charset="2"/>
              <a:buNone/>
            </a:pPr>
            <a:r>
              <a:rPr lang="es-ES_tradnl" altLang="es-ES" sz="1200" b="1" dirty="0">
                <a:solidFill>
                  <a:schemeClr val="bg1"/>
                </a:solidFill>
                <a:latin typeface="Calibri" panose="020F0502020204030204" pitchFamily="34" charset="0"/>
                <a:cs typeface="Calibri" panose="020F0502020204030204" pitchFamily="34" charset="0"/>
              </a:rPr>
              <a:t>PREGUNTAS</a:t>
            </a:r>
          </a:p>
        </p:txBody>
      </p:sp>
      <p:sp>
        <p:nvSpPr>
          <p:cNvPr id="9" name="Rectangle 8">
            <a:extLst>
              <a:ext uri="{FF2B5EF4-FFF2-40B4-BE49-F238E27FC236}">
                <a16:creationId xmlns:a16="http://schemas.microsoft.com/office/drawing/2014/main" id="{0E2AF215-716B-4B1B-8FC9-591AF0CC146A}"/>
              </a:ext>
            </a:extLst>
          </p:cNvPr>
          <p:cNvSpPr>
            <a:spLocks noChangeArrowheads="1"/>
          </p:cNvSpPr>
          <p:nvPr/>
        </p:nvSpPr>
        <p:spPr bwMode="auto">
          <a:xfrm>
            <a:off x="3584848" y="1972970"/>
            <a:ext cx="6242050"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a:solidFill>
                  <a:schemeClr val="bg1"/>
                </a:solidFill>
                <a:latin typeface="Calibri" panose="020F0502020204030204" pitchFamily="34" charset="0"/>
                <a:cs typeface="Calibri" panose="020F0502020204030204" pitchFamily="34" charset="0"/>
              </a:rPr>
              <a:t>REFLEXIONES</a:t>
            </a:r>
          </a:p>
        </p:txBody>
      </p:sp>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41300" y="26317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Tx/>
              <a:buAutoNum type="arabicPeriod"/>
              <a:defRPr/>
            </a:pPr>
            <a:r>
              <a:rPr lang="es-ES" sz="1400" dirty="0">
                <a:solidFill>
                  <a:schemeClr val="bg1"/>
                </a:solidFill>
                <a:latin typeface="Calibri" panose="020F0502020204030204" pitchFamily="34" charset="0"/>
                <a:cs typeface="Calibri" panose="020F0502020204030204" pitchFamily="34" charset="0"/>
              </a:rPr>
              <a:t>¿Qué es vender?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3534681" y="2544470"/>
            <a:ext cx="6306881"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Pienso que es una técnica de persuadir a las personas a que se interesen o piensen que necesitan hacer uso imprescindible y en ese momento, de algo que no tenían previsto. A cambio tienen que hacer un pago. </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44380" y="3918799"/>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2"/>
              <a:defRPr/>
            </a:pPr>
            <a:r>
              <a:rPr lang="es-ES" sz="1400" dirty="0">
                <a:solidFill>
                  <a:schemeClr val="bg1"/>
                </a:solidFill>
                <a:latin typeface="Calibri" panose="020F0502020204030204" pitchFamily="34" charset="0"/>
                <a:cs typeface="Calibri" panose="020F0502020204030204" pitchFamily="34" charset="0"/>
              </a:rPr>
              <a:t>¿Te gusta vender? </a:t>
            </a:r>
          </a:p>
          <a:p>
            <a:pPr marL="498897" indent="-498897" eaLnBrk="1" hangingPunct="1">
              <a:defRPr/>
            </a:pPr>
            <a:r>
              <a:rPr lang="es-ES" sz="1400" dirty="0">
                <a:solidFill>
                  <a:schemeClr val="bg1"/>
                </a:solidFill>
                <a:latin typeface="Calibri" panose="020F0502020204030204" pitchFamily="34" charset="0"/>
                <a:cs typeface="Calibri" panose="020F0502020204030204" pitchFamily="34" charset="0"/>
              </a:rPr>
              <a:t>	¿Por qué?</a:t>
            </a: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3534681" y="3832434"/>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Sinceramente, no. Siempre evito tener que hacer esta gestión, inclusive en el plano personal. Pienso que no tengo esa técnica, y además, que me cuesta.  </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44380" y="5242327"/>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3"/>
              <a:defRPr/>
            </a:pPr>
            <a:r>
              <a:rPr lang="es-ES" sz="1400" dirty="0">
                <a:solidFill>
                  <a:schemeClr val="bg1"/>
                </a:solidFill>
                <a:latin typeface="Calibri" panose="020F0502020204030204" pitchFamily="34" charset="0"/>
                <a:cs typeface="Calibri" panose="020F0502020204030204" pitchFamily="34" charset="0"/>
              </a:rPr>
              <a:t>¿El comercial nace o se hace?</a:t>
            </a:r>
          </a:p>
          <a:p>
            <a:pPr marL="498897" indent="-498897" eaLnBrk="1" hangingPunct="1">
              <a:defRPr/>
            </a:pPr>
            <a:r>
              <a:rPr lang="es-ES" sz="1400" dirty="0">
                <a:solidFill>
                  <a:schemeClr val="bg1"/>
                </a:solidFill>
                <a:latin typeface="Calibri" panose="020F0502020204030204" pitchFamily="34" charset="0"/>
                <a:cs typeface="Calibri" panose="020F0502020204030204" pitchFamily="34" charset="0"/>
              </a:rPr>
              <a:t>	¿Por qué?</a:t>
            </a: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3534681" y="5155331"/>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Creo que se puede hacer, pero una mayor ventaja tiene el que le gusta y ha tenido experiencia en ese campo. Sin embargo, un vendedor es un buen comunicador. En mi caso, no me había tocado llegar a ese peldaño en la organización, y ahora que me ha tocado vender, no es tan difícil como pensé. </a:t>
            </a:r>
          </a:p>
        </p:txBody>
      </p:sp>
    </p:spTree>
    <p:extLst>
      <p:ext uri="{BB962C8B-B14F-4D97-AF65-F5344CB8AC3E}">
        <p14:creationId xmlns:p14="http://schemas.microsoft.com/office/powerpoint/2010/main" val="2877789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41300" y="19198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44500" indent="-444500" eaLnBrk="1" hangingPunct="1">
              <a:buFont typeface="+mj-lt"/>
              <a:buAutoNum type="arabicPeriod" startAt="5"/>
            </a:pPr>
            <a:r>
              <a:rPr lang="es-ES" sz="1400" dirty="0">
                <a:solidFill>
                  <a:schemeClr val="bg1"/>
                </a:solidFill>
                <a:latin typeface="Calibri" panose="020F0502020204030204" pitchFamily="34" charset="0"/>
                <a:cs typeface="Calibri" panose="020F0502020204030204" pitchFamily="34" charset="0"/>
              </a:rPr>
              <a:t>¿Q</a:t>
            </a:r>
            <a:r>
              <a:rPr lang="es-ES" altLang="es-ES" sz="1400" dirty="0">
                <a:solidFill>
                  <a:schemeClr val="bg1"/>
                </a:solidFill>
                <a:latin typeface="Calibri" panose="020F0502020204030204" pitchFamily="34" charset="0"/>
                <a:cs typeface="Calibri" panose="020F0502020204030204" pitchFamily="34" charset="0"/>
              </a:rPr>
              <a:t>ué vende </a:t>
            </a:r>
            <a:r>
              <a:rPr lang="es-ES" altLang="es-ES" sz="1400" dirty="0" err="1">
                <a:solidFill>
                  <a:schemeClr val="bg1"/>
                </a:solidFill>
                <a:latin typeface="Calibri" panose="020F0502020204030204" pitchFamily="34" charset="0"/>
                <a:cs typeface="Calibri" panose="020F0502020204030204" pitchFamily="34" charset="0"/>
              </a:rPr>
              <a:t>Llorente&amp;Cuenca</a:t>
            </a:r>
            <a:r>
              <a:rPr lang="es-ES" altLang="es-ES" sz="1400" dirty="0">
                <a:solidFill>
                  <a:schemeClr val="bg1"/>
                </a:solidFill>
                <a:latin typeface="Calibri" panose="020F0502020204030204" pitchFamily="34" charset="0"/>
                <a:cs typeface="Calibri" panose="020F0502020204030204" pitchFamily="34" charset="0"/>
              </a:rPr>
              <a:t>?</a:t>
            </a:r>
            <a:r>
              <a:rPr lang="es-ES" sz="1400" dirty="0">
                <a:solidFill>
                  <a:schemeClr val="bg1"/>
                </a:solidFill>
                <a:latin typeface="Calibri" panose="020F0502020204030204" pitchFamily="34" charset="0"/>
                <a:cs typeface="Calibri" panose="020F0502020204030204" pitchFamily="34" charset="0"/>
              </a:rPr>
              <a:t>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3534681" y="1832570"/>
            <a:ext cx="6306881"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Vendemos soluciones, apalancados en los desafíos actuales, problemáticas sociales. Propuestas de valor, ideas. </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44380" y="30628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6"/>
              <a:defRPr/>
            </a:pPr>
            <a:r>
              <a:rPr lang="es-ES" sz="1400" dirty="0">
                <a:solidFill>
                  <a:schemeClr val="bg1"/>
                </a:solidFill>
                <a:latin typeface="Calibri" panose="020F0502020204030204" pitchFamily="34" charset="0"/>
                <a:cs typeface="Calibri" panose="020F0502020204030204" pitchFamily="34" charset="0"/>
              </a:rPr>
              <a:t>¿</a:t>
            </a:r>
            <a:r>
              <a:rPr lang="es-ES" altLang="es-ES" sz="1400" dirty="0">
                <a:solidFill>
                  <a:schemeClr val="bg1"/>
                </a:solidFill>
                <a:latin typeface="Calibri" panose="020F0502020204030204" pitchFamily="34" charset="0"/>
                <a:cs typeface="Calibri" panose="020F0502020204030204" pitchFamily="34" charset="0"/>
              </a:rPr>
              <a:t>Cuándo el cliente rechaza una propuesta LL&amp;C, habitualmente,  ¿es porque lo deja sin hacer o es porque lo hace con otra firma?</a:t>
            </a:r>
            <a:endParaRPr lang="es-ES" sz="1400" dirty="0">
              <a:solidFill>
                <a:schemeClr val="bg1"/>
              </a:solidFill>
              <a:latin typeface="Calibri" panose="020F0502020204030204" pitchFamily="34" charset="0"/>
              <a:cs typeface="Calibri" panose="020F0502020204030204" pitchFamily="34" charset="0"/>
            </a:endParaRP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3534681" y="2976518"/>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En Panamá, un 80% es porque lo queda realizando con otra firma. El cliente llama a LLYC porque desea trabajar con nosotros, sin embargo, el presupuesto le parece caro. Ya conoce que la competencia se lo puede hacer más barato.  </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44380" y="4242395"/>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7"/>
              <a:defRPr/>
            </a:pPr>
            <a:r>
              <a:rPr lang="es-ES" sz="1400" dirty="0">
                <a:solidFill>
                  <a:schemeClr val="bg1"/>
                </a:solidFill>
                <a:latin typeface="Calibri" panose="020F0502020204030204" pitchFamily="34" charset="0"/>
                <a:cs typeface="Calibri" panose="020F0502020204030204" pitchFamily="34" charset="0"/>
              </a:rPr>
              <a:t>¿</a:t>
            </a:r>
            <a:r>
              <a:rPr lang="es-ES" altLang="es-ES" sz="1400" dirty="0">
                <a:solidFill>
                  <a:schemeClr val="bg1"/>
                </a:solidFill>
                <a:latin typeface="Calibri" panose="020F0502020204030204" pitchFamily="34" charset="0"/>
                <a:cs typeface="Calibri" panose="020F0502020204030204" pitchFamily="34" charset="0"/>
              </a:rPr>
              <a:t>Cuál es, en tu opinión, el mayor y/o más recurrente error que se comete en la venta?</a:t>
            </a:r>
            <a:endParaRPr lang="es-ES" sz="1400" dirty="0">
              <a:solidFill>
                <a:schemeClr val="bg1"/>
              </a:solidFill>
              <a:latin typeface="Calibri" panose="020F0502020204030204" pitchFamily="34" charset="0"/>
              <a:cs typeface="Calibri" panose="020F0502020204030204" pitchFamily="34" charset="0"/>
            </a:endParaRP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3534681" y="4155399"/>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No conocer las necesidades del cliente; ni las realidades económicas del mismo. Y sí hablamos del proceso, sería no salir de esa oportunidad con un siguiente paso, en caso de no haberse podido concretar la venta. </a:t>
            </a:r>
          </a:p>
        </p:txBody>
      </p:sp>
      <p:sp>
        <p:nvSpPr>
          <p:cNvPr id="17" name="Rectangle 26">
            <a:extLst>
              <a:ext uri="{FF2B5EF4-FFF2-40B4-BE49-F238E27FC236}">
                <a16:creationId xmlns:a16="http://schemas.microsoft.com/office/drawing/2014/main" id="{7BB3E94B-59C4-4012-AD28-4873641517EF}"/>
              </a:ext>
            </a:extLst>
          </p:cNvPr>
          <p:cNvSpPr>
            <a:spLocks noChangeArrowheads="1"/>
          </p:cNvSpPr>
          <p:nvPr/>
        </p:nvSpPr>
        <p:spPr bwMode="auto">
          <a:xfrm>
            <a:off x="249000" y="5386983"/>
            <a:ext cx="3253560"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algn="just" eaLnBrk="1" hangingPunct="1">
              <a:buFont typeface="+mj-lt"/>
              <a:buAutoNum type="arabicPeriod" startAt="8"/>
              <a:defRPr/>
            </a:pPr>
            <a:r>
              <a:rPr lang="es-ES" altLang="es-ES" sz="1400" dirty="0">
                <a:solidFill>
                  <a:schemeClr val="bg1"/>
                </a:solidFill>
                <a:latin typeface="Calibri" panose="020F0502020204030204" pitchFamily="34" charset="0"/>
                <a:cs typeface="Calibri" panose="020F0502020204030204" pitchFamily="34" charset="0"/>
              </a:rPr>
              <a:t>¿El mercado de </a:t>
            </a:r>
            <a:r>
              <a:rPr lang="es-ES" sz="1400" dirty="0">
                <a:solidFill>
                  <a:schemeClr val="bg1"/>
                </a:solidFill>
                <a:latin typeface="Calibri" panose="020F0502020204030204" pitchFamily="34" charset="0"/>
                <a:cs typeface="Calibri" panose="020F0502020204030204" pitchFamily="34" charset="0"/>
              </a:rPr>
              <a:t>consultoría de reputación, comunicación y asuntos públicos </a:t>
            </a:r>
            <a:r>
              <a:rPr lang="es-ES" altLang="es-ES" sz="1400" dirty="0">
                <a:solidFill>
                  <a:schemeClr val="bg1"/>
                </a:solidFill>
                <a:latin typeface="Calibri" panose="020F0502020204030204" pitchFamily="34" charset="0"/>
                <a:cs typeface="Calibri" panose="020F0502020204030204" pitchFamily="34" charset="0"/>
              </a:rPr>
              <a:t>, comercialmente hablando, cómo lo describirías?</a:t>
            </a:r>
            <a:endParaRPr lang="es-ES" sz="1400" dirty="0">
              <a:solidFill>
                <a:schemeClr val="bg1"/>
              </a:solidFill>
              <a:latin typeface="Calibri" panose="020F0502020204030204" pitchFamily="34" charset="0"/>
              <a:cs typeface="Calibri" panose="020F0502020204030204" pitchFamily="34" charset="0"/>
            </a:endParaRPr>
          </a:p>
        </p:txBody>
      </p:sp>
      <p:sp>
        <p:nvSpPr>
          <p:cNvPr id="18" name="Rectangle 31">
            <a:extLst>
              <a:ext uri="{FF2B5EF4-FFF2-40B4-BE49-F238E27FC236}">
                <a16:creationId xmlns:a16="http://schemas.microsoft.com/office/drawing/2014/main" id="{A710096E-156C-4894-8AEA-DBD72BDD9473}"/>
              </a:ext>
            </a:extLst>
          </p:cNvPr>
          <p:cNvSpPr>
            <a:spLocks noChangeArrowheads="1"/>
          </p:cNvSpPr>
          <p:nvPr/>
        </p:nvSpPr>
        <p:spPr bwMode="auto">
          <a:xfrm>
            <a:off x="3534680" y="5299347"/>
            <a:ext cx="631486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Es un mercado amplio, es decir, con infinitas necesidades, principalmente porque siguen aumentando las presiones competitivas que deben enfrentar, inclusive las empresas de menor tamaño.  Creo que unas de claves es incorporar desde afuera nuevos conocimientos, experiencias y saberes que puedan aportar a compañías como LLYC. </a:t>
            </a:r>
          </a:p>
        </p:txBody>
      </p:sp>
      <p:sp>
        <p:nvSpPr>
          <p:cNvPr id="19" name="Rectangle 26">
            <a:extLst>
              <a:ext uri="{FF2B5EF4-FFF2-40B4-BE49-F238E27FC236}">
                <a16:creationId xmlns:a16="http://schemas.microsoft.com/office/drawing/2014/main" id="{4006CEC1-E8F6-41A4-8A9B-CAE3F0A14912}"/>
              </a:ext>
            </a:extLst>
          </p:cNvPr>
          <p:cNvSpPr>
            <a:spLocks noChangeArrowheads="1"/>
          </p:cNvSpPr>
          <p:nvPr/>
        </p:nvSpPr>
        <p:spPr bwMode="auto">
          <a:xfrm>
            <a:off x="249000" y="708324"/>
            <a:ext cx="3253560"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4"/>
              <a:defRPr/>
            </a:pPr>
            <a:r>
              <a:rPr lang="es-ES" sz="1400" dirty="0">
                <a:solidFill>
                  <a:schemeClr val="bg1"/>
                </a:solidFill>
                <a:latin typeface="Calibri" panose="020F0502020204030204" pitchFamily="34" charset="0"/>
                <a:cs typeface="Calibri" panose="020F0502020204030204" pitchFamily="34" charset="0"/>
              </a:rPr>
              <a:t>¿Dónde empieza y dónde termina  la venta en </a:t>
            </a:r>
            <a:r>
              <a:rPr lang="es-ES" sz="1400" dirty="0" err="1">
                <a:solidFill>
                  <a:schemeClr val="bg1"/>
                </a:solidFill>
                <a:latin typeface="Calibri" panose="020F0502020204030204" pitchFamily="34" charset="0"/>
                <a:cs typeface="Calibri" panose="020F0502020204030204" pitchFamily="34" charset="0"/>
              </a:rPr>
              <a:t>Llorente&amp;Cuenca</a:t>
            </a:r>
            <a:r>
              <a:rPr lang="es-ES" sz="1400" dirty="0">
                <a:solidFill>
                  <a:schemeClr val="bg1"/>
                </a:solidFill>
                <a:latin typeface="Calibri" panose="020F0502020204030204" pitchFamily="34" charset="0"/>
                <a:cs typeface="Calibri" panose="020F0502020204030204" pitchFamily="34" charset="0"/>
              </a:rPr>
              <a:t>?</a:t>
            </a:r>
          </a:p>
        </p:txBody>
      </p:sp>
      <p:sp>
        <p:nvSpPr>
          <p:cNvPr id="20" name="Rectangle 31">
            <a:extLst>
              <a:ext uri="{FF2B5EF4-FFF2-40B4-BE49-F238E27FC236}">
                <a16:creationId xmlns:a16="http://schemas.microsoft.com/office/drawing/2014/main" id="{7ED404B9-AC49-46C5-9DDB-16F60F07B9F9}"/>
              </a:ext>
            </a:extLst>
          </p:cNvPr>
          <p:cNvSpPr>
            <a:spLocks noChangeArrowheads="1"/>
          </p:cNvSpPr>
          <p:nvPr/>
        </p:nvSpPr>
        <p:spPr bwMode="auto">
          <a:xfrm>
            <a:off x="3534680" y="620688"/>
            <a:ext cx="631486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Inicia desde el momento en que se conoce al prospect (investigando con quién nos vamos a reunir, cuáles son sus hobbies, inclinaciones políticas, etc.) y hasta que, por alguna razón, termina la relación con LLYC. </a:t>
            </a:r>
          </a:p>
        </p:txBody>
      </p:sp>
    </p:spTree>
    <p:extLst>
      <p:ext uri="{BB962C8B-B14F-4D97-AF65-F5344CB8AC3E}">
        <p14:creationId xmlns:p14="http://schemas.microsoft.com/office/powerpoint/2010/main" val="1601393487"/>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17853</TotalTime>
  <Words>556</Words>
  <Application>Microsoft Macintosh PowerPoint</Application>
  <PresentationFormat>A4 (210 x 297 mm)</PresentationFormat>
  <Paragraphs>35</Paragraphs>
  <Slides>4</Slides>
  <Notes>2</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4</vt:i4>
      </vt:variant>
    </vt:vector>
  </HeadingPairs>
  <TitlesOfParts>
    <vt:vector size="14" baseType="lpstr">
      <vt:lpstr>ＭＳ Ｐゴシック</vt:lpstr>
      <vt:lpstr>Adelle</vt:lpstr>
      <vt:lpstr>Arial</vt:lpstr>
      <vt:lpstr>Arial Narrow</vt:lpstr>
      <vt:lpstr>Calibri</vt:lpstr>
      <vt:lpstr>DIN-MediumAlternate</vt:lpstr>
      <vt:lpstr>DIN-RegularAlternate</vt:lpstr>
      <vt:lpstr>Monotype Sorts</vt:lpstr>
      <vt:lpstr>Wingdings</vt:lpstr>
      <vt:lpstr>BLUE C</vt:lpstr>
      <vt:lpstr>Presentación de PowerPoint</vt:lpstr>
      <vt:lpstr>Titulo del Punto</vt:lpstr>
      <vt:lpstr>Presentación de PowerPoint</vt:lpstr>
      <vt:lpstr>Presentación de PowerPoint</vt:lpstr>
    </vt:vector>
  </TitlesOfParts>
  <Company>ESIC Empresa</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Doroteo</dc:creator>
  <cp:lastModifiedBy>Usuario de Microsoft Office</cp:lastModifiedBy>
  <cp:revision>769</cp:revision>
  <cp:lastPrinted>2014-07-07T08:15:56Z</cp:lastPrinted>
  <dcterms:created xsi:type="dcterms:W3CDTF">2018-06-18T16:36:22Z</dcterms:created>
  <dcterms:modified xsi:type="dcterms:W3CDTF">2020-08-01T03:42:50Z</dcterms:modified>
</cp:coreProperties>
</file>