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24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C93DA1-C12E-4CD4-A1A8-5CF88FAACC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4841289-42E2-40F7-B07D-2047E72E8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3A181A1-7BE4-4C96-99C5-8B1FA26E7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60A8B5-B975-435E-A30E-D345C3D8C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464127-90DB-40F9-8A99-75C6FBB38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24252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53CA5B-0343-4263-B7F4-75C2E6B79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15B4E3-DBF9-4E6E-862B-A87ECD1C7D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F33F64-B307-496D-B95B-35420E559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5CFB7A-388A-49B8-B047-DF007404D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29E4061-F018-4D10-B7BC-91CDCA664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82021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1448AF-8B83-4F27-B201-E3CA8E657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62595F6-2C16-461C-907B-5BDBCE5C4C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31C522-FF75-4738-874A-245C91B3A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55330E6-1861-479F-9ECA-178359399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2048434-0B41-4185-A486-E701EEE3F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24957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872F82-BB56-4480-86BE-3E5726CF6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D2D46A-E6D5-4413-8200-039D4C3D8A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74DB72E-CA85-4826-A125-9A71BBFC88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1A98509-4728-4F52-B687-4D7DDEC9E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D9FAA84-1CA2-4904-B3B0-AB979B156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45CDC7E-EBF8-40BD-95A3-F5C4902DF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554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23CE4C-0EC0-43C3-AFC7-0EDA31B6B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1628FF-308E-40E8-BDF7-F0E85BA163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B96F45F-CAEB-468A-AC73-066BF914A4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42D75A1-61B5-4C1F-88BA-C1E6A90056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0A23742-FA43-4F8E-A492-76F9C2CF68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EEB0AF0-92E4-41A7-AC9A-2D326B3B1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11FDD97-C16F-4A32-BD28-5EDD2DD52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1970D87-4393-4A33-8DC8-A737711E6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137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4D0B7C-6CD7-47D9-8BCB-5D72AF3B6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174F7DE-DA6D-4912-948A-3E1BFE34D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CCB213B-EAAE-47F9-B504-5001A099B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66C6A41-8A4A-4A8C-86BB-0A2CC84CE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0932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04AE895-DE9A-4349-9918-96443B5CA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503BDF5-6E11-4F47-9486-A4997A289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BDA839D-03FC-4025-A174-2B901AD99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2378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413AC-9F17-48AA-8EEF-BB75C5942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C9C050-0378-4A40-8D23-7F0373531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E40265F-0DAE-46F2-A89F-5ACEDBDEDC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A5337F0-8836-4EA6-93D2-C7CD3B909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42BD19D-4480-487F-9BD6-C0F6DDD9A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CEBA32F-EE94-46B8-864C-24F8CCAD7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136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C6CE5A-539C-49E8-8389-89971DD8C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8369074-F5A6-47CD-830E-32EB6118AD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4E5DABD-8161-4BC2-B9AE-D47F685245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BE825E9-D7B9-4573-93B2-D2B2722CF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1633652-7926-445D-BE22-1FB559522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30EAFD5-DA4F-4A0A-9A24-F64B192AF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4389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9D5A97-A1DE-4EB8-ABF6-18FBB233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2542BA4-EFC1-4EA1-A159-322400D060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694CBD-68C8-4259-9434-64EC67940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CDBB59-3A7A-4E19-97D8-DE9E5D089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E24367-C63B-4D12-A069-93CEF1E6E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8697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1896843-515A-4CD4-BE62-5BFF51C026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4F1E90F-94A3-41D6-812D-0489DFB2B4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1093C8-CC80-4077-83F2-092A67862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D018BD-69BB-42D6-B42E-1C09989DC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8B7A17-DD1F-44D0-BFD7-7DA5ECF6E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8543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7D736F9-060B-4F38-B2D2-7A04C02D6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DFEA028-7D27-4F72-B4A1-5D665FFC7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0A8A55-1F08-4446-AD2A-A060EF93F1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40F2C-94E1-4F06-8272-2B78714605A6}" type="datetimeFigureOut">
              <a:rPr lang="es-MX" smtClean="0"/>
              <a:t>28/07/2020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B4F12E-49E6-4412-B746-DD6AF098A8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D32EB1-F149-47D8-A1E7-6D203DE9CD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BF798-B3F3-438A-B7D3-13BD84A2D6A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8586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1694D5-AFCC-4D15-A0CC-169A30D936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5108" y="1324747"/>
            <a:ext cx="3962401" cy="5270546"/>
          </a:xfrm>
          <a:ln cmpd="dbl">
            <a:solidFill>
              <a:srgbClr val="7030A0"/>
            </a:solidFill>
            <a:prstDash val="dashDot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962401"/>
                      <a:gd name="connsiteY0" fmla="*/ 0 h 5270546"/>
                      <a:gd name="connsiteX1" fmla="*/ 486809 w 3962401"/>
                      <a:gd name="connsiteY1" fmla="*/ 0 h 5270546"/>
                      <a:gd name="connsiteX2" fmla="*/ 1052867 w 3962401"/>
                      <a:gd name="connsiteY2" fmla="*/ 0 h 5270546"/>
                      <a:gd name="connsiteX3" fmla="*/ 1698172 w 3962401"/>
                      <a:gd name="connsiteY3" fmla="*/ 0 h 5270546"/>
                      <a:gd name="connsiteX4" fmla="*/ 2184981 w 3962401"/>
                      <a:gd name="connsiteY4" fmla="*/ 0 h 5270546"/>
                      <a:gd name="connsiteX5" fmla="*/ 2790662 w 3962401"/>
                      <a:gd name="connsiteY5" fmla="*/ 0 h 5270546"/>
                      <a:gd name="connsiteX6" fmla="*/ 3277472 w 3962401"/>
                      <a:gd name="connsiteY6" fmla="*/ 0 h 5270546"/>
                      <a:gd name="connsiteX7" fmla="*/ 3962401 w 3962401"/>
                      <a:gd name="connsiteY7" fmla="*/ 0 h 5270546"/>
                      <a:gd name="connsiteX8" fmla="*/ 3962401 w 3962401"/>
                      <a:gd name="connsiteY8" fmla="*/ 638322 h 5270546"/>
                      <a:gd name="connsiteX9" fmla="*/ 3962401 w 3962401"/>
                      <a:gd name="connsiteY9" fmla="*/ 1118527 h 5270546"/>
                      <a:gd name="connsiteX10" fmla="*/ 3962401 w 3962401"/>
                      <a:gd name="connsiteY10" fmla="*/ 1809554 h 5270546"/>
                      <a:gd name="connsiteX11" fmla="*/ 3962401 w 3962401"/>
                      <a:gd name="connsiteY11" fmla="*/ 2395170 h 5270546"/>
                      <a:gd name="connsiteX12" fmla="*/ 3962401 w 3962401"/>
                      <a:gd name="connsiteY12" fmla="*/ 3086197 h 5270546"/>
                      <a:gd name="connsiteX13" fmla="*/ 3962401 w 3962401"/>
                      <a:gd name="connsiteY13" fmla="*/ 3724519 h 5270546"/>
                      <a:gd name="connsiteX14" fmla="*/ 3962401 w 3962401"/>
                      <a:gd name="connsiteY14" fmla="*/ 4257430 h 5270546"/>
                      <a:gd name="connsiteX15" fmla="*/ 3962401 w 3962401"/>
                      <a:gd name="connsiteY15" fmla="*/ 5270546 h 5270546"/>
                      <a:gd name="connsiteX16" fmla="*/ 3475592 w 3962401"/>
                      <a:gd name="connsiteY16" fmla="*/ 5270546 h 5270546"/>
                      <a:gd name="connsiteX17" fmla="*/ 2909534 w 3962401"/>
                      <a:gd name="connsiteY17" fmla="*/ 5270546 h 5270546"/>
                      <a:gd name="connsiteX18" fmla="*/ 2264229 w 3962401"/>
                      <a:gd name="connsiteY18" fmla="*/ 5270546 h 5270546"/>
                      <a:gd name="connsiteX19" fmla="*/ 1618924 w 3962401"/>
                      <a:gd name="connsiteY19" fmla="*/ 5270546 h 5270546"/>
                      <a:gd name="connsiteX20" fmla="*/ 1013243 w 3962401"/>
                      <a:gd name="connsiteY20" fmla="*/ 5270546 h 5270546"/>
                      <a:gd name="connsiteX21" fmla="*/ 0 w 3962401"/>
                      <a:gd name="connsiteY21" fmla="*/ 5270546 h 5270546"/>
                      <a:gd name="connsiteX22" fmla="*/ 0 w 3962401"/>
                      <a:gd name="connsiteY22" fmla="*/ 4632224 h 5270546"/>
                      <a:gd name="connsiteX23" fmla="*/ 0 w 3962401"/>
                      <a:gd name="connsiteY23" fmla="*/ 4046608 h 5270546"/>
                      <a:gd name="connsiteX24" fmla="*/ 0 w 3962401"/>
                      <a:gd name="connsiteY24" fmla="*/ 3460992 h 5270546"/>
                      <a:gd name="connsiteX25" fmla="*/ 0 w 3962401"/>
                      <a:gd name="connsiteY25" fmla="*/ 2875376 h 5270546"/>
                      <a:gd name="connsiteX26" fmla="*/ 0 w 3962401"/>
                      <a:gd name="connsiteY26" fmla="*/ 2447876 h 5270546"/>
                      <a:gd name="connsiteX27" fmla="*/ 0 w 3962401"/>
                      <a:gd name="connsiteY27" fmla="*/ 1809554 h 5270546"/>
                      <a:gd name="connsiteX28" fmla="*/ 0 w 3962401"/>
                      <a:gd name="connsiteY28" fmla="*/ 1382054 h 5270546"/>
                      <a:gd name="connsiteX29" fmla="*/ 0 w 3962401"/>
                      <a:gd name="connsiteY29" fmla="*/ 796438 h 5270546"/>
                      <a:gd name="connsiteX30" fmla="*/ 0 w 3962401"/>
                      <a:gd name="connsiteY30" fmla="*/ 0 h 5270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</a:cxnLst>
                    <a:rect l="l" t="t" r="r" b="b"/>
                    <a:pathLst>
                      <a:path w="3962401" h="5270546" fill="none" extrusionOk="0">
                        <a:moveTo>
                          <a:pt x="0" y="0"/>
                        </a:moveTo>
                        <a:cubicBezTo>
                          <a:pt x="107094" y="-51119"/>
                          <a:pt x="257914" y="56914"/>
                          <a:pt x="486809" y="0"/>
                        </a:cubicBezTo>
                        <a:cubicBezTo>
                          <a:pt x="715704" y="-56914"/>
                          <a:pt x="825774" y="5630"/>
                          <a:pt x="1052867" y="0"/>
                        </a:cubicBezTo>
                        <a:cubicBezTo>
                          <a:pt x="1279960" y="-5630"/>
                          <a:pt x="1438011" y="24663"/>
                          <a:pt x="1698172" y="0"/>
                        </a:cubicBezTo>
                        <a:cubicBezTo>
                          <a:pt x="1958334" y="-24663"/>
                          <a:pt x="2041473" y="5089"/>
                          <a:pt x="2184981" y="0"/>
                        </a:cubicBezTo>
                        <a:cubicBezTo>
                          <a:pt x="2328489" y="-5089"/>
                          <a:pt x="2505428" y="54166"/>
                          <a:pt x="2790662" y="0"/>
                        </a:cubicBezTo>
                        <a:cubicBezTo>
                          <a:pt x="3075896" y="-54166"/>
                          <a:pt x="3057825" y="25958"/>
                          <a:pt x="3277472" y="0"/>
                        </a:cubicBezTo>
                        <a:cubicBezTo>
                          <a:pt x="3497119" y="-25958"/>
                          <a:pt x="3733861" y="19228"/>
                          <a:pt x="3962401" y="0"/>
                        </a:cubicBezTo>
                        <a:cubicBezTo>
                          <a:pt x="4025530" y="293946"/>
                          <a:pt x="3937088" y="351082"/>
                          <a:pt x="3962401" y="638322"/>
                        </a:cubicBezTo>
                        <a:cubicBezTo>
                          <a:pt x="3987714" y="925562"/>
                          <a:pt x="3910187" y="976705"/>
                          <a:pt x="3962401" y="1118527"/>
                        </a:cubicBezTo>
                        <a:cubicBezTo>
                          <a:pt x="4014615" y="1260349"/>
                          <a:pt x="3938053" y="1504677"/>
                          <a:pt x="3962401" y="1809554"/>
                        </a:cubicBezTo>
                        <a:cubicBezTo>
                          <a:pt x="3986749" y="2114431"/>
                          <a:pt x="3918549" y="2235362"/>
                          <a:pt x="3962401" y="2395170"/>
                        </a:cubicBezTo>
                        <a:cubicBezTo>
                          <a:pt x="4006253" y="2554978"/>
                          <a:pt x="3944835" y="2873432"/>
                          <a:pt x="3962401" y="3086197"/>
                        </a:cubicBezTo>
                        <a:cubicBezTo>
                          <a:pt x="3979967" y="3298962"/>
                          <a:pt x="3911668" y="3482576"/>
                          <a:pt x="3962401" y="3724519"/>
                        </a:cubicBezTo>
                        <a:cubicBezTo>
                          <a:pt x="4013134" y="3966462"/>
                          <a:pt x="3943024" y="4017436"/>
                          <a:pt x="3962401" y="4257430"/>
                        </a:cubicBezTo>
                        <a:cubicBezTo>
                          <a:pt x="3981778" y="4497424"/>
                          <a:pt x="3956359" y="4781690"/>
                          <a:pt x="3962401" y="5270546"/>
                        </a:cubicBezTo>
                        <a:cubicBezTo>
                          <a:pt x="3733966" y="5300935"/>
                          <a:pt x="3622304" y="5263588"/>
                          <a:pt x="3475592" y="5270546"/>
                        </a:cubicBezTo>
                        <a:cubicBezTo>
                          <a:pt x="3328880" y="5277504"/>
                          <a:pt x="3059954" y="5215498"/>
                          <a:pt x="2909534" y="5270546"/>
                        </a:cubicBezTo>
                        <a:cubicBezTo>
                          <a:pt x="2759114" y="5325594"/>
                          <a:pt x="2524717" y="5211116"/>
                          <a:pt x="2264229" y="5270546"/>
                        </a:cubicBezTo>
                        <a:cubicBezTo>
                          <a:pt x="2003742" y="5329976"/>
                          <a:pt x="1765459" y="5197388"/>
                          <a:pt x="1618924" y="5270546"/>
                        </a:cubicBezTo>
                        <a:cubicBezTo>
                          <a:pt x="1472390" y="5343704"/>
                          <a:pt x="1219500" y="5260233"/>
                          <a:pt x="1013243" y="5270546"/>
                        </a:cubicBezTo>
                        <a:cubicBezTo>
                          <a:pt x="806986" y="5280859"/>
                          <a:pt x="380828" y="5160990"/>
                          <a:pt x="0" y="5270546"/>
                        </a:cubicBezTo>
                        <a:cubicBezTo>
                          <a:pt x="-3450" y="4977109"/>
                          <a:pt x="22382" y="4858058"/>
                          <a:pt x="0" y="4632224"/>
                        </a:cubicBezTo>
                        <a:cubicBezTo>
                          <a:pt x="-22382" y="4406390"/>
                          <a:pt x="53254" y="4183780"/>
                          <a:pt x="0" y="4046608"/>
                        </a:cubicBezTo>
                        <a:cubicBezTo>
                          <a:pt x="-53254" y="3909436"/>
                          <a:pt x="46412" y="3745578"/>
                          <a:pt x="0" y="3460992"/>
                        </a:cubicBezTo>
                        <a:cubicBezTo>
                          <a:pt x="-46412" y="3176406"/>
                          <a:pt x="12741" y="3015278"/>
                          <a:pt x="0" y="2875376"/>
                        </a:cubicBezTo>
                        <a:cubicBezTo>
                          <a:pt x="-12741" y="2735474"/>
                          <a:pt x="32933" y="2567419"/>
                          <a:pt x="0" y="2447876"/>
                        </a:cubicBezTo>
                        <a:cubicBezTo>
                          <a:pt x="-32933" y="2328333"/>
                          <a:pt x="38550" y="2070334"/>
                          <a:pt x="0" y="1809554"/>
                        </a:cubicBezTo>
                        <a:cubicBezTo>
                          <a:pt x="-38550" y="1548774"/>
                          <a:pt x="3439" y="1552796"/>
                          <a:pt x="0" y="1382054"/>
                        </a:cubicBezTo>
                        <a:cubicBezTo>
                          <a:pt x="-3439" y="1211312"/>
                          <a:pt x="33849" y="1053181"/>
                          <a:pt x="0" y="796438"/>
                        </a:cubicBezTo>
                        <a:cubicBezTo>
                          <a:pt x="-33849" y="539695"/>
                          <a:pt x="51836" y="256851"/>
                          <a:pt x="0" y="0"/>
                        </a:cubicBezTo>
                        <a:close/>
                      </a:path>
                      <a:path w="3962401" h="5270546" stroke="0" extrusionOk="0">
                        <a:moveTo>
                          <a:pt x="0" y="0"/>
                        </a:moveTo>
                        <a:cubicBezTo>
                          <a:pt x="199822" y="-49569"/>
                          <a:pt x="291296" y="6044"/>
                          <a:pt x="526433" y="0"/>
                        </a:cubicBezTo>
                        <a:cubicBezTo>
                          <a:pt x="761570" y="-6044"/>
                          <a:pt x="766478" y="35772"/>
                          <a:pt x="973619" y="0"/>
                        </a:cubicBezTo>
                        <a:cubicBezTo>
                          <a:pt x="1180760" y="-35772"/>
                          <a:pt x="1469367" y="62440"/>
                          <a:pt x="1618924" y="0"/>
                        </a:cubicBezTo>
                        <a:cubicBezTo>
                          <a:pt x="1768482" y="-62440"/>
                          <a:pt x="1973261" y="13752"/>
                          <a:pt x="2145357" y="0"/>
                        </a:cubicBezTo>
                        <a:cubicBezTo>
                          <a:pt x="2317453" y="-13752"/>
                          <a:pt x="2446963" y="26927"/>
                          <a:pt x="2671790" y="0"/>
                        </a:cubicBezTo>
                        <a:cubicBezTo>
                          <a:pt x="2896617" y="-26927"/>
                          <a:pt x="3010465" y="59991"/>
                          <a:pt x="3317096" y="0"/>
                        </a:cubicBezTo>
                        <a:cubicBezTo>
                          <a:pt x="3623727" y="-59991"/>
                          <a:pt x="3681277" y="19214"/>
                          <a:pt x="3962401" y="0"/>
                        </a:cubicBezTo>
                        <a:cubicBezTo>
                          <a:pt x="3999628" y="183759"/>
                          <a:pt x="3911135" y="523219"/>
                          <a:pt x="3962401" y="691027"/>
                        </a:cubicBezTo>
                        <a:cubicBezTo>
                          <a:pt x="4013667" y="858835"/>
                          <a:pt x="3906576" y="937236"/>
                          <a:pt x="3962401" y="1171232"/>
                        </a:cubicBezTo>
                        <a:cubicBezTo>
                          <a:pt x="4018226" y="1405228"/>
                          <a:pt x="3928368" y="1533123"/>
                          <a:pt x="3962401" y="1651438"/>
                        </a:cubicBezTo>
                        <a:cubicBezTo>
                          <a:pt x="3996434" y="1769753"/>
                          <a:pt x="3922142" y="1986155"/>
                          <a:pt x="3962401" y="2237054"/>
                        </a:cubicBezTo>
                        <a:cubicBezTo>
                          <a:pt x="4002660" y="2487953"/>
                          <a:pt x="3927353" y="2667119"/>
                          <a:pt x="3962401" y="2875376"/>
                        </a:cubicBezTo>
                        <a:cubicBezTo>
                          <a:pt x="3997449" y="3083633"/>
                          <a:pt x="3931077" y="3195259"/>
                          <a:pt x="3962401" y="3302875"/>
                        </a:cubicBezTo>
                        <a:cubicBezTo>
                          <a:pt x="3993725" y="3410491"/>
                          <a:pt x="3943247" y="3660344"/>
                          <a:pt x="3962401" y="3888492"/>
                        </a:cubicBezTo>
                        <a:cubicBezTo>
                          <a:pt x="3981555" y="4116640"/>
                          <a:pt x="3894211" y="4202281"/>
                          <a:pt x="3962401" y="4474108"/>
                        </a:cubicBezTo>
                        <a:cubicBezTo>
                          <a:pt x="4030591" y="4745935"/>
                          <a:pt x="3906034" y="4961993"/>
                          <a:pt x="3962401" y="5270546"/>
                        </a:cubicBezTo>
                        <a:cubicBezTo>
                          <a:pt x="3821273" y="5300780"/>
                          <a:pt x="3524630" y="5255102"/>
                          <a:pt x="3356720" y="5270546"/>
                        </a:cubicBezTo>
                        <a:cubicBezTo>
                          <a:pt x="3188810" y="5285990"/>
                          <a:pt x="3020296" y="5209150"/>
                          <a:pt x="2790662" y="5270546"/>
                        </a:cubicBezTo>
                        <a:cubicBezTo>
                          <a:pt x="2561028" y="5331942"/>
                          <a:pt x="2471637" y="5224674"/>
                          <a:pt x="2343477" y="5270546"/>
                        </a:cubicBezTo>
                        <a:cubicBezTo>
                          <a:pt x="2215317" y="5316418"/>
                          <a:pt x="1994548" y="5228169"/>
                          <a:pt x="1856668" y="5270546"/>
                        </a:cubicBezTo>
                        <a:cubicBezTo>
                          <a:pt x="1718788" y="5312923"/>
                          <a:pt x="1443182" y="5250415"/>
                          <a:pt x="1211363" y="5270546"/>
                        </a:cubicBezTo>
                        <a:cubicBezTo>
                          <a:pt x="979544" y="5290677"/>
                          <a:pt x="887583" y="5250516"/>
                          <a:pt x="645305" y="5270546"/>
                        </a:cubicBezTo>
                        <a:cubicBezTo>
                          <a:pt x="403027" y="5290576"/>
                          <a:pt x="287089" y="5259271"/>
                          <a:pt x="0" y="5270546"/>
                        </a:cubicBezTo>
                        <a:cubicBezTo>
                          <a:pt x="-36400" y="5011720"/>
                          <a:pt x="5844" y="4970096"/>
                          <a:pt x="0" y="4684930"/>
                        </a:cubicBezTo>
                        <a:cubicBezTo>
                          <a:pt x="-5844" y="4399764"/>
                          <a:pt x="17889" y="4375560"/>
                          <a:pt x="0" y="4257430"/>
                        </a:cubicBezTo>
                        <a:cubicBezTo>
                          <a:pt x="-17889" y="4139300"/>
                          <a:pt x="38687" y="3927387"/>
                          <a:pt x="0" y="3829930"/>
                        </a:cubicBezTo>
                        <a:cubicBezTo>
                          <a:pt x="-38687" y="3732473"/>
                          <a:pt x="6104" y="3395661"/>
                          <a:pt x="0" y="3191608"/>
                        </a:cubicBezTo>
                        <a:cubicBezTo>
                          <a:pt x="-6104" y="2987555"/>
                          <a:pt x="35277" y="2832532"/>
                          <a:pt x="0" y="2711403"/>
                        </a:cubicBezTo>
                        <a:cubicBezTo>
                          <a:pt x="-35277" y="2590275"/>
                          <a:pt x="29195" y="2200935"/>
                          <a:pt x="0" y="2020376"/>
                        </a:cubicBezTo>
                        <a:cubicBezTo>
                          <a:pt x="-29195" y="1839817"/>
                          <a:pt x="55533" y="1662073"/>
                          <a:pt x="0" y="1487465"/>
                        </a:cubicBezTo>
                        <a:cubicBezTo>
                          <a:pt x="-55533" y="1312857"/>
                          <a:pt x="24621" y="1173649"/>
                          <a:pt x="0" y="1059965"/>
                        </a:cubicBezTo>
                        <a:cubicBezTo>
                          <a:pt x="-24621" y="946281"/>
                          <a:pt x="48476" y="23707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ES" sz="3200" b="1" dirty="0">
                <a:solidFill>
                  <a:srgbClr val="7030A0"/>
                </a:solidFill>
                <a:latin typeface="Montserrat" panose="00000500000000000000" pitchFamily="2" charset="0"/>
              </a:rPr>
              <a:t>PERFIL</a:t>
            </a:r>
            <a:br>
              <a:rPr lang="es-ES" sz="3200" b="1" dirty="0">
                <a:solidFill>
                  <a:srgbClr val="0070C0"/>
                </a:solidFill>
                <a:latin typeface="Montserrat" panose="00000500000000000000" pitchFamily="2" charset="0"/>
              </a:rPr>
            </a:br>
            <a:br>
              <a:rPr lang="es-ES" sz="3200" dirty="0">
                <a:latin typeface="Montserrat" panose="00000500000000000000" pitchFamily="2" charset="0"/>
              </a:rPr>
            </a:br>
            <a:r>
              <a:rPr lang="es-ES" sz="1800" b="1" dirty="0">
                <a:solidFill>
                  <a:srgbClr val="7030A0"/>
                </a:solidFill>
                <a:latin typeface="Montserrat" panose="00000500000000000000" pitchFamily="2" charset="0"/>
              </a:rPr>
              <a:t>NOMBRE (ficticio): </a:t>
            </a:r>
            <a:r>
              <a:rPr lang="es-ES" sz="1800" dirty="0">
                <a:latin typeface="Montserrat" panose="00000500000000000000" pitchFamily="2" charset="0"/>
              </a:rPr>
              <a:t>Miguel Rodríguez</a:t>
            </a:r>
            <a:br>
              <a:rPr lang="es-ES" sz="1800" dirty="0">
                <a:latin typeface="Montserrat" panose="00000500000000000000" pitchFamily="2" charset="0"/>
              </a:rPr>
            </a:br>
            <a:r>
              <a:rPr lang="es-ES" sz="1800" b="1" dirty="0">
                <a:solidFill>
                  <a:srgbClr val="7030A0"/>
                </a:solidFill>
                <a:latin typeface="Montserrat" panose="00000500000000000000" pitchFamily="2" charset="0"/>
              </a:rPr>
              <a:t>SECTOR DE LA COMPAÑÍA: </a:t>
            </a:r>
            <a:r>
              <a:rPr lang="es-ES" sz="1800" dirty="0">
                <a:latin typeface="Montserrat" panose="00000500000000000000" pitchFamily="2" charset="0"/>
              </a:rPr>
              <a:t>Aseguradora, startup</a:t>
            </a:r>
            <a:br>
              <a:rPr lang="es-ES" sz="1800" dirty="0">
                <a:latin typeface="Montserrat" panose="00000500000000000000" pitchFamily="2" charset="0"/>
              </a:rPr>
            </a:br>
            <a:r>
              <a:rPr lang="es-ES" sz="1800" b="1" dirty="0">
                <a:solidFill>
                  <a:srgbClr val="7030A0"/>
                </a:solidFill>
                <a:latin typeface="Montserrat" panose="00000500000000000000" pitchFamily="2" charset="0"/>
              </a:rPr>
              <a:t>MATRIZ DE LA COMPAÑÍA: </a:t>
            </a:r>
            <a:r>
              <a:rPr lang="es-ES" sz="1800" dirty="0">
                <a:latin typeface="Montserrat" panose="00000500000000000000" pitchFamily="2" charset="0"/>
              </a:rPr>
              <a:t>México  </a:t>
            </a:r>
            <a:br>
              <a:rPr lang="es-ES" sz="1800" dirty="0">
                <a:latin typeface="Montserrat" panose="00000500000000000000" pitchFamily="2" charset="0"/>
              </a:rPr>
            </a:br>
            <a:r>
              <a:rPr lang="es-ES" sz="1800" b="1" dirty="0">
                <a:solidFill>
                  <a:srgbClr val="7030A0"/>
                </a:solidFill>
                <a:latin typeface="Montserrat" panose="00000500000000000000" pitchFamily="2" charset="0"/>
              </a:rPr>
              <a:t>FOCO DEL NEGOCIO EN MÉXICO</a:t>
            </a:r>
            <a:r>
              <a:rPr lang="es-ES" sz="1800" b="1" dirty="0">
                <a:solidFill>
                  <a:srgbClr val="002060"/>
                </a:solidFill>
                <a:latin typeface="Montserrat" panose="00000500000000000000" pitchFamily="2" charset="0"/>
              </a:rPr>
              <a:t>: </a:t>
            </a:r>
            <a:r>
              <a:rPr lang="es-ES" sz="1800" dirty="0">
                <a:latin typeface="Montserrat" panose="00000500000000000000" pitchFamily="2" charset="0"/>
              </a:rPr>
              <a:t>Tecnología, salud, sector asegurador</a:t>
            </a:r>
            <a:br>
              <a:rPr lang="es-ES" sz="1800" dirty="0">
                <a:latin typeface="Montserrat" panose="00000500000000000000" pitchFamily="2" charset="0"/>
              </a:rPr>
            </a:br>
            <a:r>
              <a:rPr lang="es-ES" sz="1800" b="1" dirty="0">
                <a:solidFill>
                  <a:srgbClr val="7030A0"/>
                </a:solidFill>
                <a:latin typeface="Montserrat" panose="00000500000000000000" pitchFamily="2" charset="0"/>
              </a:rPr>
              <a:t>CARGO ACTUAL: </a:t>
            </a:r>
            <a:r>
              <a:rPr lang="es-ES" sz="1800" dirty="0">
                <a:latin typeface="Montserrat" panose="00000500000000000000" pitchFamily="2" charset="0"/>
              </a:rPr>
              <a:t>Head de Comunicación y marketing</a:t>
            </a:r>
            <a:br>
              <a:rPr lang="es-ES" sz="1800" dirty="0">
                <a:latin typeface="Montserrat" panose="00000500000000000000" pitchFamily="2" charset="0"/>
              </a:rPr>
            </a:br>
            <a:r>
              <a:rPr lang="es-ES" sz="1800" dirty="0">
                <a:solidFill>
                  <a:srgbClr val="7030A0"/>
                </a:solidFill>
                <a:latin typeface="Montserrat" panose="00000500000000000000" pitchFamily="2" charset="0"/>
              </a:rPr>
              <a:t> </a:t>
            </a:r>
            <a:r>
              <a:rPr lang="es-ES" sz="1800" b="1" dirty="0">
                <a:solidFill>
                  <a:srgbClr val="7030A0"/>
                </a:solidFill>
                <a:latin typeface="Montserrat" panose="00000500000000000000" pitchFamily="2" charset="0"/>
              </a:rPr>
              <a:t>TIEMPO DE TRABAJO EN LA EMPRESA</a:t>
            </a:r>
            <a:r>
              <a:rPr lang="es-ES" sz="1800" dirty="0">
                <a:solidFill>
                  <a:srgbClr val="7030A0"/>
                </a:solidFill>
                <a:latin typeface="Montserrat" panose="00000500000000000000" pitchFamily="2" charset="0"/>
              </a:rPr>
              <a:t>: </a:t>
            </a:r>
            <a:r>
              <a:rPr lang="es-ES" sz="1800" dirty="0">
                <a:latin typeface="Montserrat" panose="00000500000000000000" pitchFamily="2" charset="0"/>
              </a:rPr>
              <a:t>2 años </a:t>
            </a:r>
            <a:br>
              <a:rPr lang="es-ES" sz="1800" dirty="0">
                <a:latin typeface="Montserrat" panose="00000500000000000000" pitchFamily="2" charset="0"/>
              </a:rPr>
            </a:br>
            <a:r>
              <a:rPr lang="es-ES" sz="1800" b="1" dirty="0">
                <a:solidFill>
                  <a:srgbClr val="7030A0"/>
                </a:solidFill>
                <a:latin typeface="Montserrat" panose="00000500000000000000" pitchFamily="2" charset="0"/>
              </a:rPr>
              <a:t>EXPERIENCIA PREVIA</a:t>
            </a:r>
            <a:r>
              <a:rPr lang="es-ES" sz="1800" dirty="0">
                <a:solidFill>
                  <a:srgbClr val="7030A0"/>
                </a:solidFill>
                <a:latin typeface="Montserrat" panose="00000500000000000000" pitchFamily="2" charset="0"/>
              </a:rPr>
              <a:t>: </a:t>
            </a:r>
            <a:r>
              <a:rPr lang="es-ES" sz="1800" dirty="0">
                <a:latin typeface="Montserrat" panose="00000500000000000000" pitchFamily="2" charset="0"/>
              </a:rPr>
              <a:t>PR Manager en un laboratorio.</a:t>
            </a:r>
            <a:br>
              <a:rPr lang="es-ES" sz="1800" dirty="0">
                <a:latin typeface="Montserrat" panose="00000500000000000000" pitchFamily="2" charset="0"/>
              </a:rPr>
            </a:br>
            <a:r>
              <a:rPr lang="es-ES" sz="1800" b="1" dirty="0">
                <a:solidFill>
                  <a:srgbClr val="7030A0"/>
                </a:solidFill>
                <a:latin typeface="Montserrat" panose="00000500000000000000" pitchFamily="2" charset="0"/>
              </a:rPr>
              <a:t>ESTUDIOS: </a:t>
            </a:r>
            <a:r>
              <a:rPr lang="es-ES" sz="1800" dirty="0">
                <a:latin typeface="Montserrat" panose="00000500000000000000" pitchFamily="2" charset="0"/>
              </a:rPr>
              <a:t>Licenciado en marketing. Máster en Marketing Digital.</a:t>
            </a:r>
            <a:br>
              <a:rPr lang="es-ES" sz="1800" dirty="0">
                <a:latin typeface="Montserrat" panose="00000500000000000000" pitchFamily="2" charset="0"/>
              </a:rPr>
            </a:br>
            <a:endParaRPr lang="es-MX" sz="1800" dirty="0">
              <a:latin typeface="Montserrat" panose="00000500000000000000" pitchFamily="2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C30D6545-EF26-4A75-B438-E930DB342530}"/>
              </a:ext>
            </a:extLst>
          </p:cNvPr>
          <p:cNvSpPr txBox="1">
            <a:spLocks/>
          </p:cNvSpPr>
          <p:nvPr/>
        </p:nvSpPr>
        <p:spPr>
          <a:xfrm>
            <a:off x="439782" y="276087"/>
            <a:ext cx="8033657" cy="6313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4000" b="1" dirty="0">
                <a:solidFill>
                  <a:srgbClr val="7030A0"/>
                </a:solidFill>
                <a:latin typeface="Montserrat" panose="00000500000000000000" pitchFamily="2" charset="0"/>
              </a:rPr>
              <a:t>1. PERFIL DEL CLIENTE</a:t>
            </a:r>
            <a:endParaRPr lang="es-MX" sz="4000" dirty="0">
              <a:latin typeface="Montserrat" panose="00000500000000000000" pitchFamily="2" charset="0"/>
            </a:endParaRPr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2949A162-6F07-4442-A99E-57D1333F92A3}"/>
              </a:ext>
            </a:extLst>
          </p:cNvPr>
          <p:cNvSpPr/>
          <p:nvPr/>
        </p:nvSpPr>
        <p:spPr>
          <a:xfrm>
            <a:off x="0" y="907460"/>
            <a:ext cx="6858000" cy="37270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25F1E4A8-1F49-401D-88E4-383EB8DD0411}"/>
              </a:ext>
            </a:extLst>
          </p:cNvPr>
          <p:cNvSpPr txBox="1">
            <a:spLocks/>
          </p:cNvSpPr>
          <p:nvPr/>
        </p:nvSpPr>
        <p:spPr>
          <a:xfrm>
            <a:off x="4799149" y="1324746"/>
            <a:ext cx="6762931" cy="5157333"/>
          </a:xfrm>
          <a:prstGeom prst="rect">
            <a:avLst/>
          </a:prstGeom>
          <a:ln>
            <a:solidFill>
              <a:srgbClr val="7030A0"/>
            </a:solidFill>
            <a:prstDash val="dashDot"/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s-ES" sz="1800" b="1" dirty="0">
                <a:solidFill>
                  <a:srgbClr val="7030A0"/>
                </a:solidFill>
                <a:latin typeface="Montserrat" panose="00000500000000000000" pitchFamily="2" charset="0"/>
              </a:rPr>
              <a:t>DESCRIPCIÓN DEL PERFIL</a:t>
            </a:r>
            <a:br>
              <a:rPr lang="es-ES" sz="900" b="1" dirty="0">
                <a:solidFill>
                  <a:srgbClr val="0070C0"/>
                </a:solidFill>
                <a:latin typeface="Montserrat" panose="00000500000000000000" pitchFamily="2" charset="0"/>
              </a:rPr>
            </a:br>
            <a:endParaRPr lang="es-ES" sz="1400" b="1" dirty="0">
              <a:solidFill>
                <a:srgbClr val="0070C0"/>
              </a:solidFill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Habilidades en marketing y conocimientos de una startup.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Poca experiencia en manejo de agencias y de las actividades de la misma.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Dispone de contactos en el sector asegurador y en el sector de tecnología.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Conocimiento amplio de su producto y su diferenciador de la competencia. 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Conocimiento de la estrategia de la compañía a corto y mediano plazo.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Reporta directamente a los fundadores de la compañía. La información le llega de manera fluida e instantánea, lo que facilita el día a día. 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Coordinación de la consultora de comunicación. Situación dependiente. Necesita una consultora de comunicación para poder llegar a sus objetivos, pues no tiene equipo. El eligió a LLYC. 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Nivel alto de inglés. 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Disponibilidad para viajar. Ha demostrado tener disponibilidad para viajar. No tiene condicionantes personales al respecto. 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1400" dirty="0">
                <a:latin typeface="Montserrat" panose="00000500000000000000" pitchFamily="2" charset="0"/>
              </a:rPr>
              <a:t>Su reputación interna es bien valorada internamente, los fundadores de la compañía confían en el y en su capacidad de ejecutar proyectos con éxito, con presupuestos reducidos y tiempos limitados.</a:t>
            </a:r>
          </a:p>
        </p:txBody>
      </p:sp>
      <p:pic>
        <p:nvPicPr>
          <p:cNvPr id="1026" name="Picture 2" descr="ESIC Business &amp; Marketing School | Foro de Marcas Renombradas ...">
            <a:extLst>
              <a:ext uri="{FF2B5EF4-FFF2-40B4-BE49-F238E27FC236}">
                <a16:creationId xmlns:a16="http://schemas.microsoft.com/office/drawing/2014/main" id="{F30647F3-9CF6-417C-AE0E-E0EFE0D3D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1" t="29687" r="16667" b="28202"/>
          <a:stretch/>
        </p:blipFill>
        <p:spPr bwMode="auto">
          <a:xfrm>
            <a:off x="8913221" y="264330"/>
            <a:ext cx="1148287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LORENTE &amp; CUENCA | Foro de Marcas Renombradas Españolas">
            <a:extLst>
              <a:ext uri="{FF2B5EF4-FFF2-40B4-BE49-F238E27FC236}">
                <a16:creationId xmlns:a16="http://schemas.microsoft.com/office/drawing/2014/main" id="{7497BEBE-EE91-47B8-A6DF-C4009CD83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t="30070" r="15440" b="31672"/>
          <a:stretch/>
        </p:blipFill>
        <p:spPr bwMode="auto">
          <a:xfrm>
            <a:off x="10200639" y="252573"/>
            <a:ext cx="1025055" cy="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1918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1694D5-AFCC-4D15-A0CC-169A30D936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5108" y="1324747"/>
            <a:ext cx="3962401" cy="5270546"/>
          </a:xfrm>
          <a:ln cmpd="dbl">
            <a:solidFill>
              <a:srgbClr val="7030A0"/>
            </a:solidFill>
            <a:prstDash val="dashDot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962401"/>
                      <a:gd name="connsiteY0" fmla="*/ 0 h 5270546"/>
                      <a:gd name="connsiteX1" fmla="*/ 486809 w 3962401"/>
                      <a:gd name="connsiteY1" fmla="*/ 0 h 5270546"/>
                      <a:gd name="connsiteX2" fmla="*/ 1052867 w 3962401"/>
                      <a:gd name="connsiteY2" fmla="*/ 0 h 5270546"/>
                      <a:gd name="connsiteX3" fmla="*/ 1698172 w 3962401"/>
                      <a:gd name="connsiteY3" fmla="*/ 0 h 5270546"/>
                      <a:gd name="connsiteX4" fmla="*/ 2184981 w 3962401"/>
                      <a:gd name="connsiteY4" fmla="*/ 0 h 5270546"/>
                      <a:gd name="connsiteX5" fmla="*/ 2790662 w 3962401"/>
                      <a:gd name="connsiteY5" fmla="*/ 0 h 5270546"/>
                      <a:gd name="connsiteX6" fmla="*/ 3277472 w 3962401"/>
                      <a:gd name="connsiteY6" fmla="*/ 0 h 5270546"/>
                      <a:gd name="connsiteX7" fmla="*/ 3962401 w 3962401"/>
                      <a:gd name="connsiteY7" fmla="*/ 0 h 5270546"/>
                      <a:gd name="connsiteX8" fmla="*/ 3962401 w 3962401"/>
                      <a:gd name="connsiteY8" fmla="*/ 638322 h 5270546"/>
                      <a:gd name="connsiteX9" fmla="*/ 3962401 w 3962401"/>
                      <a:gd name="connsiteY9" fmla="*/ 1118527 h 5270546"/>
                      <a:gd name="connsiteX10" fmla="*/ 3962401 w 3962401"/>
                      <a:gd name="connsiteY10" fmla="*/ 1809554 h 5270546"/>
                      <a:gd name="connsiteX11" fmla="*/ 3962401 w 3962401"/>
                      <a:gd name="connsiteY11" fmla="*/ 2395170 h 5270546"/>
                      <a:gd name="connsiteX12" fmla="*/ 3962401 w 3962401"/>
                      <a:gd name="connsiteY12" fmla="*/ 3086197 h 5270546"/>
                      <a:gd name="connsiteX13" fmla="*/ 3962401 w 3962401"/>
                      <a:gd name="connsiteY13" fmla="*/ 3724519 h 5270546"/>
                      <a:gd name="connsiteX14" fmla="*/ 3962401 w 3962401"/>
                      <a:gd name="connsiteY14" fmla="*/ 4257430 h 5270546"/>
                      <a:gd name="connsiteX15" fmla="*/ 3962401 w 3962401"/>
                      <a:gd name="connsiteY15" fmla="*/ 5270546 h 5270546"/>
                      <a:gd name="connsiteX16" fmla="*/ 3475592 w 3962401"/>
                      <a:gd name="connsiteY16" fmla="*/ 5270546 h 5270546"/>
                      <a:gd name="connsiteX17" fmla="*/ 2909534 w 3962401"/>
                      <a:gd name="connsiteY17" fmla="*/ 5270546 h 5270546"/>
                      <a:gd name="connsiteX18" fmla="*/ 2264229 w 3962401"/>
                      <a:gd name="connsiteY18" fmla="*/ 5270546 h 5270546"/>
                      <a:gd name="connsiteX19" fmla="*/ 1618924 w 3962401"/>
                      <a:gd name="connsiteY19" fmla="*/ 5270546 h 5270546"/>
                      <a:gd name="connsiteX20" fmla="*/ 1013243 w 3962401"/>
                      <a:gd name="connsiteY20" fmla="*/ 5270546 h 5270546"/>
                      <a:gd name="connsiteX21" fmla="*/ 0 w 3962401"/>
                      <a:gd name="connsiteY21" fmla="*/ 5270546 h 5270546"/>
                      <a:gd name="connsiteX22" fmla="*/ 0 w 3962401"/>
                      <a:gd name="connsiteY22" fmla="*/ 4632224 h 5270546"/>
                      <a:gd name="connsiteX23" fmla="*/ 0 w 3962401"/>
                      <a:gd name="connsiteY23" fmla="*/ 4046608 h 5270546"/>
                      <a:gd name="connsiteX24" fmla="*/ 0 w 3962401"/>
                      <a:gd name="connsiteY24" fmla="*/ 3460992 h 5270546"/>
                      <a:gd name="connsiteX25" fmla="*/ 0 w 3962401"/>
                      <a:gd name="connsiteY25" fmla="*/ 2875376 h 5270546"/>
                      <a:gd name="connsiteX26" fmla="*/ 0 w 3962401"/>
                      <a:gd name="connsiteY26" fmla="*/ 2447876 h 5270546"/>
                      <a:gd name="connsiteX27" fmla="*/ 0 w 3962401"/>
                      <a:gd name="connsiteY27" fmla="*/ 1809554 h 5270546"/>
                      <a:gd name="connsiteX28" fmla="*/ 0 w 3962401"/>
                      <a:gd name="connsiteY28" fmla="*/ 1382054 h 5270546"/>
                      <a:gd name="connsiteX29" fmla="*/ 0 w 3962401"/>
                      <a:gd name="connsiteY29" fmla="*/ 796438 h 5270546"/>
                      <a:gd name="connsiteX30" fmla="*/ 0 w 3962401"/>
                      <a:gd name="connsiteY30" fmla="*/ 0 h 5270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</a:cxnLst>
                    <a:rect l="l" t="t" r="r" b="b"/>
                    <a:pathLst>
                      <a:path w="3962401" h="5270546" fill="none" extrusionOk="0">
                        <a:moveTo>
                          <a:pt x="0" y="0"/>
                        </a:moveTo>
                        <a:cubicBezTo>
                          <a:pt x="107094" y="-51119"/>
                          <a:pt x="257914" y="56914"/>
                          <a:pt x="486809" y="0"/>
                        </a:cubicBezTo>
                        <a:cubicBezTo>
                          <a:pt x="715704" y="-56914"/>
                          <a:pt x="825774" y="5630"/>
                          <a:pt x="1052867" y="0"/>
                        </a:cubicBezTo>
                        <a:cubicBezTo>
                          <a:pt x="1279960" y="-5630"/>
                          <a:pt x="1438011" y="24663"/>
                          <a:pt x="1698172" y="0"/>
                        </a:cubicBezTo>
                        <a:cubicBezTo>
                          <a:pt x="1958334" y="-24663"/>
                          <a:pt x="2041473" y="5089"/>
                          <a:pt x="2184981" y="0"/>
                        </a:cubicBezTo>
                        <a:cubicBezTo>
                          <a:pt x="2328489" y="-5089"/>
                          <a:pt x="2505428" y="54166"/>
                          <a:pt x="2790662" y="0"/>
                        </a:cubicBezTo>
                        <a:cubicBezTo>
                          <a:pt x="3075896" y="-54166"/>
                          <a:pt x="3057825" y="25958"/>
                          <a:pt x="3277472" y="0"/>
                        </a:cubicBezTo>
                        <a:cubicBezTo>
                          <a:pt x="3497119" y="-25958"/>
                          <a:pt x="3733861" y="19228"/>
                          <a:pt x="3962401" y="0"/>
                        </a:cubicBezTo>
                        <a:cubicBezTo>
                          <a:pt x="4025530" y="293946"/>
                          <a:pt x="3937088" y="351082"/>
                          <a:pt x="3962401" y="638322"/>
                        </a:cubicBezTo>
                        <a:cubicBezTo>
                          <a:pt x="3987714" y="925562"/>
                          <a:pt x="3910187" y="976705"/>
                          <a:pt x="3962401" y="1118527"/>
                        </a:cubicBezTo>
                        <a:cubicBezTo>
                          <a:pt x="4014615" y="1260349"/>
                          <a:pt x="3938053" y="1504677"/>
                          <a:pt x="3962401" y="1809554"/>
                        </a:cubicBezTo>
                        <a:cubicBezTo>
                          <a:pt x="3986749" y="2114431"/>
                          <a:pt x="3918549" y="2235362"/>
                          <a:pt x="3962401" y="2395170"/>
                        </a:cubicBezTo>
                        <a:cubicBezTo>
                          <a:pt x="4006253" y="2554978"/>
                          <a:pt x="3944835" y="2873432"/>
                          <a:pt x="3962401" y="3086197"/>
                        </a:cubicBezTo>
                        <a:cubicBezTo>
                          <a:pt x="3979967" y="3298962"/>
                          <a:pt x="3911668" y="3482576"/>
                          <a:pt x="3962401" y="3724519"/>
                        </a:cubicBezTo>
                        <a:cubicBezTo>
                          <a:pt x="4013134" y="3966462"/>
                          <a:pt x="3943024" y="4017436"/>
                          <a:pt x="3962401" y="4257430"/>
                        </a:cubicBezTo>
                        <a:cubicBezTo>
                          <a:pt x="3981778" y="4497424"/>
                          <a:pt x="3956359" y="4781690"/>
                          <a:pt x="3962401" y="5270546"/>
                        </a:cubicBezTo>
                        <a:cubicBezTo>
                          <a:pt x="3733966" y="5300935"/>
                          <a:pt x="3622304" y="5263588"/>
                          <a:pt x="3475592" y="5270546"/>
                        </a:cubicBezTo>
                        <a:cubicBezTo>
                          <a:pt x="3328880" y="5277504"/>
                          <a:pt x="3059954" y="5215498"/>
                          <a:pt x="2909534" y="5270546"/>
                        </a:cubicBezTo>
                        <a:cubicBezTo>
                          <a:pt x="2759114" y="5325594"/>
                          <a:pt x="2524717" y="5211116"/>
                          <a:pt x="2264229" y="5270546"/>
                        </a:cubicBezTo>
                        <a:cubicBezTo>
                          <a:pt x="2003742" y="5329976"/>
                          <a:pt x="1765459" y="5197388"/>
                          <a:pt x="1618924" y="5270546"/>
                        </a:cubicBezTo>
                        <a:cubicBezTo>
                          <a:pt x="1472390" y="5343704"/>
                          <a:pt x="1219500" y="5260233"/>
                          <a:pt x="1013243" y="5270546"/>
                        </a:cubicBezTo>
                        <a:cubicBezTo>
                          <a:pt x="806986" y="5280859"/>
                          <a:pt x="380828" y="5160990"/>
                          <a:pt x="0" y="5270546"/>
                        </a:cubicBezTo>
                        <a:cubicBezTo>
                          <a:pt x="-3450" y="4977109"/>
                          <a:pt x="22382" y="4858058"/>
                          <a:pt x="0" y="4632224"/>
                        </a:cubicBezTo>
                        <a:cubicBezTo>
                          <a:pt x="-22382" y="4406390"/>
                          <a:pt x="53254" y="4183780"/>
                          <a:pt x="0" y="4046608"/>
                        </a:cubicBezTo>
                        <a:cubicBezTo>
                          <a:pt x="-53254" y="3909436"/>
                          <a:pt x="46412" y="3745578"/>
                          <a:pt x="0" y="3460992"/>
                        </a:cubicBezTo>
                        <a:cubicBezTo>
                          <a:pt x="-46412" y="3176406"/>
                          <a:pt x="12741" y="3015278"/>
                          <a:pt x="0" y="2875376"/>
                        </a:cubicBezTo>
                        <a:cubicBezTo>
                          <a:pt x="-12741" y="2735474"/>
                          <a:pt x="32933" y="2567419"/>
                          <a:pt x="0" y="2447876"/>
                        </a:cubicBezTo>
                        <a:cubicBezTo>
                          <a:pt x="-32933" y="2328333"/>
                          <a:pt x="38550" y="2070334"/>
                          <a:pt x="0" y="1809554"/>
                        </a:cubicBezTo>
                        <a:cubicBezTo>
                          <a:pt x="-38550" y="1548774"/>
                          <a:pt x="3439" y="1552796"/>
                          <a:pt x="0" y="1382054"/>
                        </a:cubicBezTo>
                        <a:cubicBezTo>
                          <a:pt x="-3439" y="1211312"/>
                          <a:pt x="33849" y="1053181"/>
                          <a:pt x="0" y="796438"/>
                        </a:cubicBezTo>
                        <a:cubicBezTo>
                          <a:pt x="-33849" y="539695"/>
                          <a:pt x="51836" y="256851"/>
                          <a:pt x="0" y="0"/>
                        </a:cubicBezTo>
                        <a:close/>
                      </a:path>
                      <a:path w="3962401" h="5270546" stroke="0" extrusionOk="0">
                        <a:moveTo>
                          <a:pt x="0" y="0"/>
                        </a:moveTo>
                        <a:cubicBezTo>
                          <a:pt x="199822" y="-49569"/>
                          <a:pt x="291296" y="6044"/>
                          <a:pt x="526433" y="0"/>
                        </a:cubicBezTo>
                        <a:cubicBezTo>
                          <a:pt x="761570" y="-6044"/>
                          <a:pt x="766478" y="35772"/>
                          <a:pt x="973619" y="0"/>
                        </a:cubicBezTo>
                        <a:cubicBezTo>
                          <a:pt x="1180760" y="-35772"/>
                          <a:pt x="1469367" y="62440"/>
                          <a:pt x="1618924" y="0"/>
                        </a:cubicBezTo>
                        <a:cubicBezTo>
                          <a:pt x="1768482" y="-62440"/>
                          <a:pt x="1973261" y="13752"/>
                          <a:pt x="2145357" y="0"/>
                        </a:cubicBezTo>
                        <a:cubicBezTo>
                          <a:pt x="2317453" y="-13752"/>
                          <a:pt x="2446963" y="26927"/>
                          <a:pt x="2671790" y="0"/>
                        </a:cubicBezTo>
                        <a:cubicBezTo>
                          <a:pt x="2896617" y="-26927"/>
                          <a:pt x="3010465" y="59991"/>
                          <a:pt x="3317096" y="0"/>
                        </a:cubicBezTo>
                        <a:cubicBezTo>
                          <a:pt x="3623727" y="-59991"/>
                          <a:pt x="3681277" y="19214"/>
                          <a:pt x="3962401" y="0"/>
                        </a:cubicBezTo>
                        <a:cubicBezTo>
                          <a:pt x="3999628" y="183759"/>
                          <a:pt x="3911135" y="523219"/>
                          <a:pt x="3962401" y="691027"/>
                        </a:cubicBezTo>
                        <a:cubicBezTo>
                          <a:pt x="4013667" y="858835"/>
                          <a:pt x="3906576" y="937236"/>
                          <a:pt x="3962401" y="1171232"/>
                        </a:cubicBezTo>
                        <a:cubicBezTo>
                          <a:pt x="4018226" y="1405228"/>
                          <a:pt x="3928368" y="1533123"/>
                          <a:pt x="3962401" y="1651438"/>
                        </a:cubicBezTo>
                        <a:cubicBezTo>
                          <a:pt x="3996434" y="1769753"/>
                          <a:pt x="3922142" y="1986155"/>
                          <a:pt x="3962401" y="2237054"/>
                        </a:cubicBezTo>
                        <a:cubicBezTo>
                          <a:pt x="4002660" y="2487953"/>
                          <a:pt x="3927353" y="2667119"/>
                          <a:pt x="3962401" y="2875376"/>
                        </a:cubicBezTo>
                        <a:cubicBezTo>
                          <a:pt x="3997449" y="3083633"/>
                          <a:pt x="3931077" y="3195259"/>
                          <a:pt x="3962401" y="3302875"/>
                        </a:cubicBezTo>
                        <a:cubicBezTo>
                          <a:pt x="3993725" y="3410491"/>
                          <a:pt x="3943247" y="3660344"/>
                          <a:pt x="3962401" y="3888492"/>
                        </a:cubicBezTo>
                        <a:cubicBezTo>
                          <a:pt x="3981555" y="4116640"/>
                          <a:pt x="3894211" y="4202281"/>
                          <a:pt x="3962401" y="4474108"/>
                        </a:cubicBezTo>
                        <a:cubicBezTo>
                          <a:pt x="4030591" y="4745935"/>
                          <a:pt x="3906034" y="4961993"/>
                          <a:pt x="3962401" y="5270546"/>
                        </a:cubicBezTo>
                        <a:cubicBezTo>
                          <a:pt x="3821273" y="5300780"/>
                          <a:pt x="3524630" y="5255102"/>
                          <a:pt x="3356720" y="5270546"/>
                        </a:cubicBezTo>
                        <a:cubicBezTo>
                          <a:pt x="3188810" y="5285990"/>
                          <a:pt x="3020296" y="5209150"/>
                          <a:pt x="2790662" y="5270546"/>
                        </a:cubicBezTo>
                        <a:cubicBezTo>
                          <a:pt x="2561028" y="5331942"/>
                          <a:pt x="2471637" y="5224674"/>
                          <a:pt x="2343477" y="5270546"/>
                        </a:cubicBezTo>
                        <a:cubicBezTo>
                          <a:pt x="2215317" y="5316418"/>
                          <a:pt x="1994548" y="5228169"/>
                          <a:pt x="1856668" y="5270546"/>
                        </a:cubicBezTo>
                        <a:cubicBezTo>
                          <a:pt x="1718788" y="5312923"/>
                          <a:pt x="1443182" y="5250415"/>
                          <a:pt x="1211363" y="5270546"/>
                        </a:cubicBezTo>
                        <a:cubicBezTo>
                          <a:pt x="979544" y="5290677"/>
                          <a:pt x="887583" y="5250516"/>
                          <a:pt x="645305" y="5270546"/>
                        </a:cubicBezTo>
                        <a:cubicBezTo>
                          <a:pt x="403027" y="5290576"/>
                          <a:pt x="287089" y="5259271"/>
                          <a:pt x="0" y="5270546"/>
                        </a:cubicBezTo>
                        <a:cubicBezTo>
                          <a:pt x="-36400" y="5011720"/>
                          <a:pt x="5844" y="4970096"/>
                          <a:pt x="0" y="4684930"/>
                        </a:cubicBezTo>
                        <a:cubicBezTo>
                          <a:pt x="-5844" y="4399764"/>
                          <a:pt x="17889" y="4375560"/>
                          <a:pt x="0" y="4257430"/>
                        </a:cubicBezTo>
                        <a:cubicBezTo>
                          <a:pt x="-17889" y="4139300"/>
                          <a:pt x="38687" y="3927387"/>
                          <a:pt x="0" y="3829930"/>
                        </a:cubicBezTo>
                        <a:cubicBezTo>
                          <a:pt x="-38687" y="3732473"/>
                          <a:pt x="6104" y="3395661"/>
                          <a:pt x="0" y="3191608"/>
                        </a:cubicBezTo>
                        <a:cubicBezTo>
                          <a:pt x="-6104" y="2987555"/>
                          <a:pt x="35277" y="2832532"/>
                          <a:pt x="0" y="2711403"/>
                        </a:cubicBezTo>
                        <a:cubicBezTo>
                          <a:pt x="-35277" y="2590275"/>
                          <a:pt x="29195" y="2200935"/>
                          <a:pt x="0" y="2020376"/>
                        </a:cubicBezTo>
                        <a:cubicBezTo>
                          <a:pt x="-29195" y="1839817"/>
                          <a:pt x="55533" y="1662073"/>
                          <a:pt x="0" y="1487465"/>
                        </a:cubicBezTo>
                        <a:cubicBezTo>
                          <a:pt x="-55533" y="1312857"/>
                          <a:pt x="24621" y="1173649"/>
                          <a:pt x="0" y="1059965"/>
                        </a:cubicBezTo>
                        <a:cubicBezTo>
                          <a:pt x="-24621" y="946281"/>
                          <a:pt x="48476" y="23707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s-ES" sz="3200" b="1" dirty="0">
                <a:solidFill>
                  <a:srgbClr val="7030A0"/>
                </a:solidFill>
                <a:latin typeface="Montserrat" panose="00000500000000000000" pitchFamily="2" charset="0"/>
              </a:rPr>
              <a:t>PROBLEMAS PERCIBIDOS</a:t>
            </a:r>
            <a:br>
              <a:rPr lang="es-ES" sz="3200" b="1" dirty="0">
                <a:solidFill>
                  <a:srgbClr val="7030A0"/>
                </a:solidFill>
                <a:latin typeface="Montserrat" panose="00000500000000000000" pitchFamily="2" charset="0"/>
              </a:rPr>
            </a:br>
            <a:br>
              <a:rPr lang="es-ES" sz="3200" dirty="0">
                <a:latin typeface="Montserrat" panose="00000500000000000000" pitchFamily="2" charset="0"/>
              </a:rPr>
            </a:br>
            <a:r>
              <a:rPr lang="es-ES" sz="1600" dirty="0">
                <a:latin typeface="Montserrat" panose="00000500000000000000" pitchFamily="2" charset="0"/>
              </a:rPr>
              <a:t>• Al ser una startup, dependen de un presupuesto limitado.</a:t>
            </a:r>
            <a:br>
              <a:rPr lang="es-ES" sz="1600" dirty="0">
                <a:latin typeface="Montserrat" panose="00000500000000000000" pitchFamily="2" charset="0"/>
              </a:rPr>
            </a:br>
            <a:r>
              <a:rPr lang="es-ES" sz="1600" dirty="0">
                <a:latin typeface="Montserrat" panose="00000500000000000000" pitchFamily="2" charset="0"/>
              </a:rPr>
              <a:t>• Falta de un equipo que apoye a que los permisos para operar sean más rápidos.</a:t>
            </a:r>
            <a:br>
              <a:rPr lang="es-ES" sz="1600" dirty="0">
                <a:latin typeface="Montserrat" panose="00000500000000000000" pitchFamily="2" charset="0"/>
              </a:rPr>
            </a:br>
            <a:r>
              <a:rPr lang="es-ES" sz="1600" dirty="0">
                <a:latin typeface="Montserrat" panose="00000500000000000000" pitchFamily="2" charset="0"/>
              </a:rPr>
              <a:t>• Experiencia muy orientada a marketing de producto, no de reputación en medios.</a:t>
            </a:r>
            <a:br>
              <a:rPr lang="es-ES" sz="1600" dirty="0">
                <a:latin typeface="Montserrat" panose="00000500000000000000" pitchFamily="2" charset="0"/>
              </a:rPr>
            </a:br>
            <a:r>
              <a:rPr lang="es-ES" sz="1600" dirty="0">
                <a:latin typeface="Montserrat" panose="00000500000000000000" pitchFamily="2" charset="0"/>
              </a:rPr>
              <a:t>• No tiene equipo. Limitada capacidad de acción.</a:t>
            </a:r>
            <a:br>
              <a:rPr lang="es-ES" sz="1600" dirty="0">
                <a:latin typeface="Montserrat" panose="00000500000000000000" pitchFamily="2" charset="0"/>
              </a:rPr>
            </a:br>
            <a:r>
              <a:rPr lang="es-ES" sz="1600" dirty="0">
                <a:latin typeface="Montserrat" panose="00000500000000000000" pitchFamily="2" charset="0"/>
              </a:rPr>
              <a:t>• No es paciente con ejecución de algunos planes, quiere ver resultados instantáneos.</a:t>
            </a:r>
            <a:br>
              <a:rPr lang="es-ES" sz="1600" dirty="0">
                <a:latin typeface="Montserrat" panose="00000500000000000000" pitchFamily="2" charset="0"/>
              </a:rPr>
            </a:br>
            <a:endParaRPr lang="es-MX" sz="1800" dirty="0">
              <a:latin typeface="Montserrat" panose="00000500000000000000" pitchFamily="2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C30D6545-EF26-4A75-B438-E930DB342530}"/>
              </a:ext>
            </a:extLst>
          </p:cNvPr>
          <p:cNvSpPr txBox="1">
            <a:spLocks/>
          </p:cNvSpPr>
          <p:nvPr/>
        </p:nvSpPr>
        <p:spPr>
          <a:xfrm>
            <a:off x="439782" y="276087"/>
            <a:ext cx="8033657" cy="6313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4000" b="1" dirty="0">
                <a:solidFill>
                  <a:srgbClr val="7030A0"/>
                </a:solidFill>
                <a:latin typeface="Montserrat" panose="00000500000000000000" pitchFamily="2" charset="0"/>
              </a:rPr>
              <a:t>1. PERFIL DEL CLIENTE</a:t>
            </a:r>
            <a:endParaRPr lang="es-MX" sz="4000" dirty="0">
              <a:latin typeface="Montserrat" panose="00000500000000000000" pitchFamily="2" charset="0"/>
            </a:endParaRPr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2949A162-6F07-4442-A99E-57D1333F92A3}"/>
              </a:ext>
            </a:extLst>
          </p:cNvPr>
          <p:cNvSpPr/>
          <p:nvPr/>
        </p:nvSpPr>
        <p:spPr>
          <a:xfrm>
            <a:off x="0" y="907460"/>
            <a:ext cx="6858000" cy="37270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25F1E4A8-1F49-401D-88E4-383EB8DD0411}"/>
              </a:ext>
            </a:extLst>
          </p:cNvPr>
          <p:cNvSpPr txBox="1">
            <a:spLocks/>
          </p:cNvSpPr>
          <p:nvPr/>
        </p:nvSpPr>
        <p:spPr>
          <a:xfrm>
            <a:off x="4812212" y="1330144"/>
            <a:ext cx="6762931" cy="5157333"/>
          </a:xfrm>
          <a:prstGeom prst="rect">
            <a:avLst/>
          </a:prstGeom>
          <a:ln>
            <a:solidFill>
              <a:srgbClr val="7030A0"/>
            </a:solidFill>
            <a:prstDash val="dashDot"/>
          </a:ln>
        </p:spPr>
        <p:txBody>
          <a:bodyPr vert="horz" lIns="91440" tIns="45720" rIns="91440" bIns="45720" rtlCol="0" anchor="b">
            <a:normAutofit fontScale="6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s-ES" sz="3900" b="1" dirty="0">
                <a:solidFill>
                  <a:srgbClr val="7030A0"/>
                </a:solidFill>
                <a:latin typeface="Montserrat" panose="00000500000000000000" pitchFamily="2" charset="0"/>
              </a:rPr>
              <a:t>NECESIDADES</a:t>
            </a:r>
            <a:br>
              <a:rPr lang="es-ES" sz="3200" b="1" dirty="0">
                <a:solidFill>
                  <a:srgbClr val="0070C0"/>
                </a:solidFill>
                <a:latin typeface="Montserrat" panose="00000500000000000000" pitchFamily="2" charset="0"/>
              </a:rPr>
            </a:br>
            <a:endParaRPr lang="es-ES" sz="3200" b="1" dirty="0">
              <a:solidFill>
                <a:srgbClr val="0070C0"/>
              </a:solidFill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2700" dirty="0">
                <a:latin typeface="Montserrat" panose="00000500000000000000" pitchFamily="2" charset="0"/>
              </a:rPr>
              <a:t>Tener un equipo que se encargue específicamente de las acciones adicionales como asuntos públicos, publicidad o digital, para enfocarse en la construcción de la reputación y lanzamiento del producto.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ES" sz="2700" dirty="0"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2700" dirty="0">
                <a:latin typeface="Montserrat" panose="00000500000000000000" pitchFamily="2" charset="0"/>
              </a:rPr>
              <a:t>Escuchar las recomendaciones del equipo de estrategia de LLYC, algunos resultados no son instantáneos.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ES" sz="2700" dirty="0"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r>
              <a:rPr lang="es-ES" sz="2700" dirty="0">
                <a:latin typeface="Montserrat" panose="00000500000000000000" pitchFamily="2" charset="0"/>
              </a:rPr>
              <a:t>Buscar mayor presencia con los Fundadores y LLYC para que conozcan el trabajo y que en equipo, podamos ayudar a cliente a posicionarlo al interior de la compañía.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MX" sz="2700" dirty="0">
              <a:latin typeface="Montserrat" panose="00000500000000000000" pitchFamily="2" charset="0"/>
            </a:endParaRPr>
          </a:p>
        </p:txBody>
      </p:sp>
      <p:pic>
        <p:nvPicPr>
          <p:cNvPr id="1026" name="Picture 2" descr="ESIC Business &amp; Marketing School | Foro de Marcas Renombradas ...">
            <a:extLst>
              <a:ext uri="{FF2B5EF4-FFF2-40B4-BE49-F238E27FC236}">
                <a16:creationId xmlns:a16="http://schemas.microsoft.com/office/drawing/2014/main" id="{F30647F3-9CF6-417C-AE0E-E0EFE0D3D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1" t="29687" r="16667" b="28202"/>
          <a:stretch/>
        </p:blipFill>
        <p:spPr bwMode="auto">
          <a:xfrm>
            <a:off x="8913221" y="264330"/>
            <a:ext cx="1148287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LORENTE &amp; CUENCA | Foro de Marcas Renombradas Españolas">
            <a:extLst>
              <a:ext uri="{FF2B5EF4-FFF2-40B4-BE49-F238E27FC236}">
                <a16:creationId xmlns:a16="http://schemas.microsoft.com/office/drawing/2014/main" id="{7497BEBE-EE91-47B8-A6DF-C4009CD83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t="30070" r="15440" b="31672"/>
          <a:stretch/>
        </p:blipFill>
        <p:spPr bwMode="auto">
          <a:xfrm>
            <a:off x="10200639" y="252573"/>
            <a:ext cx="1025055" cy="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872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30D6545-EF26-4A75-B438-E930DB342530}"/>
              </a:ext>
            </a:extLst>
          </p:cNvPr>
          <p:cNvSpPr txBox="1">
            <a:spLocks/>
          </p:cNvSpPr>
          <p:nvPr/>
        </p:nvSpPr>
        <p:spPr>
          <a:xfrm>
            <a:off x="439782" y="276087"/>
            <a:ext cx="8033657" cy="6313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4000" b="1" dirty="0">
                <a:solidFill>
                  <a:srgbClr val="7030A0"/>
                </a:solidFill>
                <a:latin typeface="Montserrat" panose="00000500000000000000" pitchFamily="2" charset="0"/>
              </a:rPr>
              <a:t>2. CANVAS (situación actual)</a:t>
            </a:r>
            <a:endParaRPr lang="es-MX" sz="4000" dirty="0">
              <a:latin typeface="Montserrat" panose="00000500000000000000" pitchFamily="2" charset="0"/>
            </a:endParaRPr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2949A162-6F07-4442-A99E-57D1333F92A3}"/>
              </a:ext>
            </a:extLst>
          </p:cNvPr>
          <p:cNvSpPr/>
          <p:nvPr/>
        </p:nvSpPr>
        <p:spPr>
          <a:xfrm>
            <a:off x="0" y="907460"/>
            <a:ext cx="6858000" cy="37270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26" name="Picture 2" descr="ESIC Business &amp; Marketing School | Foro de Marcas Renombradas ...">
            <a:extLst>
              <a:ext uri="{FF2B5EF4-FFF2-40B4-BE49-F238E27FC236}">
                <a16:creationId xmlns:a16="http://schemas.microsoft.com/office/drawing/2014/main" id="{F30647F3-9CF6-417C-AE0E-E0EFE0D3D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1" t="29687" r="16667" b="28202"/>
          <a:stretch/>
        </p:blipFill>
        <p:spPr bwMode="auto">
          <a:xfrm>
            <a:off x="8913221" y="264330"/>
            <a:ext cx="1148287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LORENTE &amp; CUENCA | Foro de Marcas Renombradas Españolas">
            <a:extLst>
              <a:ext uri="{FF2B5EF4-FFF2-40B4-BE49-F238E27FC236}">
                <a16:creationId xmlns:a16="http://schemas.microsoft.com/office/drawing/2014/main" id="{7497BEBE-EE91-47B8-A6DF-C4009CD83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t="30070" r="15440" b="31672"/>
          <a:stretch/>
        </p:blipFill>
        <p:spPr bwMode="auto">
          <a:xfrm>
            <a:off x="10200639" y="252573"/>
            <a:ext cx="1025055" cy="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CFE2F96-0B53-4A5E-931A-6CC3680C42C6}"/>
              </a:ext>
            </a:extLst>
          </p:cNvPr>
          <p:cNvSpPr txBox="1"/>
          <p:nvPr/>
        </p:nvSpPr>
        <p:spPr>
          <a:xfrm>
            <a:off x="251892" y="1401672"/>
            <a:ext cx="1977741" cy="2292935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SOCIOS</a:t>
            </a:r>
          </a:p>
          <a:p>
            <a:pPr algn="ctr"/>
            <a:endParaRPr lang="es-ES" sz="1100" b="1" dirty="0">
              <a:solidFill>
                <a:srgbClr val="7030A0"/>
              </a:solidFill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Empresa de monitoreo: entrega links de notas, números de audiencia y valor de equivalencia</a:t>
            </a:r>
            <a:r>
              <a:rPr lang="es-ES" sz="1100" dirty="0"/>
              <a:t>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/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Empresa de asuntos públicos para acercamientos con legisladores.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B437249-9EF6-4B92-96AF-EA405284628E}"/>
              </a:ext>
            </a:extLst>
          </p:cNvPr>
          <p:cNvSpPr txBox="1"/>
          <p:nvPr/>
        </p:nvSpPr>
        <p:spPr>
          <a:xfrm>
            <a:off x="2483493" y="1401672"/>
            <a:ext cx="2102524" cy="1954381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ACTIVIDADES </a:t>
            </a:r>
          </a:p>
          <a:p>
            <a:pPr algn="ctr"/>
            <a:endParaRPr lang="es-ES" sz="1100" b="1" dirty="0">
              <a:solidFill>
                <a:srgbClr val="7030A0"/>
              </a:solidFill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Servicio de consultoría estratégica.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Conocimiento del sector.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Calidad de materiales.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Proactividad en acciones.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Apoyo en mapeo de foros de participación.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47FEDA8-58E2-4681-9CAA-8D7186A643D3}"/>
              </a:ext>
            </a:extLst>
          </p:cNvPr>
          <p:cNvSpPr txBox="1"/>
          <p:nvPr/>
        </p:nvSpPr>
        <p:spPr>
          <a:xfrm>
            <a:off x="2413977" y="3520445"/>
            <a:ext cx="2286868" cy="1954381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RECURSOS</a:t>
            </a:r>
          </a:p>
          <a:p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Humano: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Director de cuentas (2 horas/ mes)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Gerente (25 horas / mes)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Consultor (30 horas / mes)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Consultor Junior (50 horas / mes)</a:t>
            </a:r>
          </a:p>
          <a:p>
            <a:pPr>
              <a:buClr>
                <a:srgbClr val="7030A0"/>
              </a:buClr>
            </a:pPr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Físico:</a:t>
            </a:r>
          </a:p>
          <a:p>
            <a:pPr marL="171450" indent="-1714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Oficina y herramientas</a:t>
            </a:r>
            <a:endParaRPr lang="es-ES" sz="11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ABBF311-BA32-4663-A839-2F942A3AF571}"/>
              </a:ext>
            </a:extLst>
          </p:cNvPr>
          <p:cNvSpPr txBox="1"/>
          <p:nvPr/>
        </p:nvSpPr>
        <p:spPr>
          <a:xfrm>
            <a:off x="4839877" y="1430753"/>
            <a:ext cx="2102524" cy="3647152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PROPUESTA DE VALOR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Miguel: El equipo de Consumer Engagement de LLYC le ayuda con la consultoría estratégica y construcción de reputación desde cero.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Olga: El equipo de Consumer Engagement de LLYC le ayuda a buscar oportunidades con influencers digitales.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Arturo: Confía en la recomendación de Miguel.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EFED277-18B0-46A1-825E-A3609E97B476}"/>
              </a:ext>
            </a:extLst>
          </p:cNvPr>
          <p:cNvSpPr txBox="1"/>
          <p:nvPr/>
        </p:nvSpPr>
        <p:spPr>
          <a:xfrm>
            <a:off x="7251165" y="1476490"/>
            <a:ext cx="2444547" cy="1446550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RELACIONES CON CLIENTES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Relación laboral por </a:t>
            </a:r>
            <a:r>
              <a:rPr lang="es-ES" sz="1100" dirty="0" err="1">
                <a:latin typeface="Montserrat" panose="00000500000000000000" pitchFamily="2" charset="0"/>
              </a:rPr>
              <a:t>fee</a:t>
            </a:r>
            <a:r>
              <a:rPr lang="es-ES" sz="1100" dirty="0">
                <a:latin typeface="Montserrat" panose="00000500000000000000" pitchFamily="2" charset="0"/>
              </a:rPr>
              <a:t> mensual, contrato a 18 meses.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El equipo de la cuenta se relaciona diariamente con Miguel.</a:t>
            </a:r>
            <a:endParaRPr lang="es-ES" sz="1100" dirty="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9B55AB2-9040-4910-AE7B-4CC12D9C96B0}"/>
              </a:ext>
            </a:extLst>
          </p:cNvPr>
          <p:cNvSpPr txBox="1"/>
          <p:nvPr/>
        </p:nvSpPr>
        <p:spPr>
          <a:xfrm>
            <a:off x="7126745" y="3124778"/>
            <a:ext cx="2678318" cy="2292935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CANALES</a:t>
            </a:r>
          </a:p>
          <a:p>
            <a:pPr>
              <a:buClr>
                <a:srgbClr val="7030A0"/>
              </a:buClr>
            </a:pPr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Miguel: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 err="1">
                <a:latin typeface="Montserrat" panose="00000500000000000000" pitchFamily="2" charset="0"/>
              </a:rPr>
              <a:t>Call</a:t>
            </a:r>
            <a:r>
              <a:rPr lang="es-ES" sz="1100" dirty="0">
                <a:latin typeface="Montserrat" panose="00000500000000000000" pitchFamily="2" charset="0"/>
              </a:rPr>
              <a:t> semanal de estatus.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Grupo de </a:t>
            </a:r>
            <a:r>
              <a:rPr lang="es-ES" sz="1100" dirty="0" err="1">
                <a:latin typeface="Montserrat" panose="00000500000000000000" pitchFamily="2" charset="0"/>
              </a:rPr>
              <a:t>whatsapp</a:t>
            </a:r>
            <a:r>
              <a:rPr lang="es-ES" sz="1100" dirty="0">
                <a:latin typeface="Montserrat" panose="00000500000000000000" pitchFamily="2" charset="0"/>
              </a:rPr>
              <a:t> para día a día.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Mails para pendientes.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Reuniones presenciales mensuales.</a:t>
            </a:r>
          </a:p>
          <a:p>
            <a:pPr>
              <a:buClr>
                <a:srgbClr val="7030A0"/>
              </a:buClr>
            </a:pPr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Arturo:</a:t>
            </a:r>
          </a:p>
          <a:p>
            <a:pPr marL="171450" indent="-1714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Reunión presencial de ves en cuando. En 9 meses hubo 2.</a:t>
            </a:r>
          </a:p>
          <a:p>
            <a:pPr>
              <a:buClr>
                <a:srgbClr val="7030A0"/>
              </a:buClr>
            </a:pPr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Olga:</a:t>
            </a:r>
          </a:p>
          <a:p>
            <a:pPr marL="171450" indent="-1714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 err="1">
                <a:latin typeface="Montserrat" panose="00000500000000000000" pitchFamily="2" charset="0"/>
              </a:rPr>
              <a:t>Call</a:t>
            </a:r>
            <a:r>
              <a:rPr lang="es-ES" sz="1100" dirty="0">
                <a:latin typeface="Montserrat" panose="00000500000000000000" pitchFamily="2" charset="0"/>
              </a:rPr>
              <a:t> semanal de estatus.</a:t>
            </a:r>
            <a:endParaRPr lang="es-ES" sz="1100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3A25BC87-A26F-4E87-9793-DD36C0C6F83E}"/>
              </a:ext>
            </a:extLst>
          </p:cNvPr>
          <p:cNvSpPr txBox="1"/>
          <p:nvPr/>
        </p:nvSpPr>
        <p:spPr>
          <a:xfrm>
            <a:off x="359314" y="5813380"/>
            <a:ext cx="4858967" cy="769441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ESTRUCTURA DE COSTES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 err="1">
                <a:latin typeface="Montserrat" panose="00000500000000000000" pitchFamily="2" charset="0"/>
              </a:rPr>
              <a:t>Overservice</a:t>
            </a:r>
            <a:r>
              <a:rPr lang="es-ES" sz="1100" dirty="0">
                <a:latin typeface="Montserrat" panose="00000500000000000000" pitchFamily="2" charset="0"/>
              </a:rPr>
              <a:t> del equipo de la cuenta (media: un 30% más de dedicación. Más acusado en las categorías superiores).</a:t>
            </a:r>
            <a:endParaRPr lang="es-ES" sz="1100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182D82DD-FBE7-49CB-8424-5CF14E82ADB3}"/>
              </a:ext>
            </a:extLst>
          </p:cNvPr>
          <p:cNvSpPr txBox="1"/>
          <p:nvPr/>
        </p:nvSpPr>
        <p:spPr>
          <a:xfrm>
            <a:off x="5597546" y="5789016"/>
            <a:ext cx="6418218" cy="769441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FUENTE DE INGRESOS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Honorarios mensuales (130,000 MX)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10% adicional por gestión de servicios fuera de LLYC (mensajerías, producciones) </a:t>
            </a:r>
            <a:endParaRPr lang="es-ES" sz="1100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7541D4AA-67B8-418F-BDD6-A6D6F525052E}"/>
              </a:ext>
            </a:extLst>
          </p:cNvPr>
          <p:cNvSpPr txBox="1"/>
          <p:nvPr/>
        </p:nvSpPr>
        <p:spPr>
          <a:xfrm>
            <a:off x="10061508" y="1370213"/>
            <a:ext cx="1716562" cy="2631490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SEGMENTOS DE CLIENTE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Miguel Rodríguez. Head de Comunicación y marketing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Olga </a:t>
            </a:r>
            <a:r>
              <a:rPr lang="es-ES" sz="1100" dirty="0" err="1">
                <a:latin typeface="Montserrat" panose="00000500000000000000" pitchFamily="2" charset="0"/>
              </a:rPr>
              <a:t>Misso</a:t>
            </a:r>
            <a:r>
              <a:rPr lang="es-ES" sz="1100" dirty="0">
                <a:latin typeface="Montserrat" panose="00000500000000000000" pitchFamily="2" charset="0"/>
              </a:rPr>
              <a:t>, </a:t>
            </a:r>
            <a:r>
              <a:rPr lang="es-ES" sz="1100" dirty="0" err="1">
                <a:latin typeface="Montserrat" panose="00000500000000000000" pitchFamily="2" charset="0"/>
              </a:rPr>
              <a:t>Community</a:t>
            </a:r>
            <a:r>
              <a:rPr lang="es-ES" sz="1100" dirty="0">
                <a:latin typeface="Montserrat" panose="00000500000000000000" pitchFamily="2" charset="0"/>
              </a:rPr>
              <a:t> Manager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Arturo Pérez. Fundador de la compañía</a:t>
            </a:r>
            <a:endParaRPr lang="es-ES" sz="1100" dirty="0"/>
          </a:p>
        </p:txBody>
      </p:sp>
    </p:spTree>
    <p:extLst>
      <p:ext uri="{BB962C8B-B14F-4D97-AF65-F5344CB8AC3E}">
        <p14:creationId xmlns:p14="http://schemas.microsoft.com/office/powerpoint/2010/main" val="2723658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30D6545-EF26-4A75-B438-E930DB342530}"/>
              </a:ext>
            </a:extLst>
          </p:cNvPr>
          <p:cNvSpPr txBox="1">
            <a:spLocks/>
          </p:cNvSpPr>
          <p:nvPr/>
        </p:nvSpPr>
        <p:spPr>
          <a:xfrm>
            <a:off x="439782" y="276087"/>
            <a:ext cx="8033657" cy="6313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4000" b="1" dirty="0">
                <a:solidFill>
                  <a:srgbClr val="7030A0"/>
                </a:solidFill>
                <a:latin typeface="Montserrat" panose="00000500000000000000" pitchFamily="2" charset="0"/>
              </a:rPr>
              <a:t>3. MAPA DE EMPATÍA </a:t>
            </a:r>
            <a:endParaRPr lang="es-MX" sz="4000" dirty="0">
              <a:latin typeface="Montserrat" panose="00000500000000000000" pitchFamily="2" charset="0"/>
            </a:endParaRPr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2949A162-6F07-4442-A99E-57D1333F92A3}"/>
              </a:ext>
            </a:extLst>
          </p:cNvPr>
          <p:cNvSpPr/>
          <p:nvPr/>
        </p:nvSpPr>
        <p:spPr>
          <a:xfrm>
            <a:off x="0" y="907460"/>
            <a:ext cx="6858000" cy="37270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26" name="Picture 2" descr="ESIC Business &amp; Marketing School | Foro de Marcas Renombradas ...">
            <a:extLst>
              <a:ext uri="{FF2B5EF4-FFF2-40B4-BE49-F238E27FC236}">
                <a16:creationId xmlns:a16="http://schemas.microsoft.com/office/drawing/2014/main" id="{F30647F3-9CF6-417C-AE0E-E0EFE0D3D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1" t="29687" r="16667" b="28202"/>
          <a:stretch/>
        </p:blipFill>
        <p:spPr bwMode="auto">
          <a:xfrm>
            <a:off x="8913221" y="264330"/>
            <a:ext cx="1148287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LORENTE &amp; CUENCA | Foro de Marcas Renombradas Españolas">
            <a:extLst>
              <a:ext uri="{FF2B5EF4-FFF2-40B4-BE49-F238E27FC236}">
                <a16:creationId xmlns:a16="http://schemas.microsoft.com/office/drawing/2014/main" id="{7497BEBE-EE91-47B8-A6DF-C4009CD83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t="30070" r="15440" b="31672"/>
          <a:stretch/>
        </p:blipFill>
        <p:spPr bwMode="auto">
          <a:xfrm>
            <a:off x="10200639" y="252573"/>
            <a:ext cx="1025055" cy="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FC4593DD-9F7E-4BDB-8CBB-6577BAA477C2}"/>
              </a:ext>
            </a:extLst>
          </p:cNvPr>
          <p:cNvSpPr txBox="1">
            <a:spLocks/>
          </p:cNvSpPr>
          <p:nvPr/>
        </p:nvSpPr>
        <p:spPr>
          <a:xfrm>
            <a:off x="439783" y="1394100"/>
            <a:ext cx="5397138" cy="5157333"/>
          </a:xfrm>
          <a:prstGeom prst="rect">
            <a:avLst/>
          </a:prstGeom>
          <a:ln>
            <a:solidFill>
              <a:srgbClr val="7030A0"/>
            </a:solidFill>
            <a:prstDash val="dashDot"/>
          </a:ln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s-ES" sz="3900" b="1" dirty="0">
                <a:solidFill>
                  <a:srgbClr val="7030A0"/>
                </a:solidFill>
                <a:latin typeface="Montserrat" panose="00000500000000000000" pitchFamily="2" charset="0"/>
              </a:rPr>
              <a:t>DICE</a:t>
            </a:r>
            <a:endParaRPr lang="es-ES" sz="3200" b="1" dirty="0">
              <a:solidFill>
                <a:srgbClr val="0070C0"/>
              </a:solidFill>
              <a:latin typeface="Montserrat" panose="00000500000000000000" pitchFamily="2" charset="0"/>
            </a:endParaRPr>
          </a:p>
          <a:p>
            <a:pPr algn="l">
              <a:lnSpc>
                <a:spcPct val="120000"/>
              </a:lnSpc>
            </a:pPr>
            <a:r>
              <a:rPr lang="es-MX" sz="1600" b="1" dirty="0">
                <a:latin typeface="Montserrat" panose="00000500000000000000" pitchFamily="2" charset="0"/>
              </a:rPr>
              <a:t>Frases admirativas, interrogativas y arrogantes.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“Pensé que ya estaría hecho”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“Pídele a tu amiguito periodista que corrija la nota”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“¿Si saben que es urgencia?” (Cuando el equipo tarda 5 minutos en contestar un mensaje)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“No me gusta… no sé si sirva, pero no me gusta”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“No me gusta el </a:t>
            </a:r>
            <a:r>
              <a:rPr lang="es-MX" sz="1600" dirty="0" err="1">
                <a:latin typeface="Montserrat" panose="00000500000000000000" pitchFamily="2" charset="0"/>
              </a:rPr>
              <a:t>approach</a:t>
            </a:r>
            <a:r>
              <a:rPr lang="es-MX" sz="1600" dirty="0">
                <a:latin typeface="Montserrat" panose="00000500000000000000" pitchFamily="2" charset="0"/>
              </a:rPr>
              <a:t> de (cualquier miembro del equipo que no sea el gerente o director)”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“No quiero tratar con juniors, sólo quiero un punto de contacto”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“Hay que echarle ganitas a las cosas, no sé porque no lo veo como lo pienso”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“Conozco mucho de esto, no me estás diciendo nada nuevo”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“Ya no quiero a (consultor) en el equipo, no me late”</a:t>
            </a:r>
          </a:p>
          <a:p>
            <a:pPr>
              <a:lnSpc>
                <a:spcPct val="120000"/>
              </a:lnSpc>
            </a:pPr>
            <a:endParaRPr lang="es-MX" sz="1800" dirty="0">
              <a:latin typeface="Montserrat" panose="00000500000000000000" pitchFamily="2" charset="0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7E8B6F9B-598A-484A-A439-DE372728DF4A}"/>
              </a:ext>
            </a:extLst>
          </p:cNvPr>
          <p:cNvSpPr txBox="1">
            <a:spLocks/>
          </p:cNvSpPr>
          <p:nvPr/>
        </p:nvSpPr>
        <p:spPr>
          <a:xfrm>
            <a:off x="6214652" y="1394100"/>
            <a:ext cx="5397138" cy="5157333"/>
          </a:xfrm>
          <a:prstGeom prst="rect">
            <a:avLst/>
          </a:prstGeom>
          <a:ln>
            <a:solidFill>
              <a:srgbClr val="7030A0"/>
            </a:solidFill>
            <a:prstDash val="dashDot"/>
          </a:ln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s-ES" sz="3900" b="1" dirty="0">
                <a:solidFill>
                  <a:srgbClr val="7030A0"/>
                </a:solidFill>
                <a:latin typeface="Montserrat" panose="00000500000000000000" pitchFamily="2" charset="0"/>
              </a:rPr>
              <a:t>PIENSA Y SIENTE</a:t>
            </a:r>
            <a:endParaRPr lang="es-ES" sz="3200" b="1" dirty="0">
              <a:solidFill>
                <a:srgbClr val="0070C0"/>
              </a:solidFill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Está contento con la gestión y resultados del equipo.</a:t>
            </a:r>
          </a:p>
          <a:p>
            <a:pPr marL="457200" indent="-4572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Siente que el equipo reacciona rápidamente y e entrega más cosas de las que se piden.</a:t>
            </a:r>
          </a:p>
          <a:p>
            <a:pPr marL="457200" indent="-4572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LLYC es su brazo derecho para comunicación y piensa que es una gran agencia.</a:t>
            </a:r>
          </a:p>
          <a:p>
            <a:pPr marL="457200" indent="-4572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Cree que el pago del </a:t>
            </a:r>
            <a:r>
              <a:rPr lang="es-ES" sz="1600" dirty="0" err="1">
                <a:latin typeface="Montserrat" panose="00000500000000000000" pitchFamily="2" charset="0"/>
              </a:rPr>
              <a:t>fee</a:t>
            </a:r>
            <a:r>
              <a:rPr lang="es-ES" sz="1600" dirty="0">
                <a:latin typeface="Montserrat" panose="00000500000000000000" pitchFamily="2" charset="0"/>
              </a:rPr>
              <a:t> es justo versus las horas trabajadas para la cuenta.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ES" sz="1600" dirty="0"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ES" sz="1600" dirty="0"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ES" sz="1600" dirty="0"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MX" sz="2700" dirty="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629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30D6545-EF26-4A75-B438-E930DB342530}"/>
              </a:ext>
            </a:extLst>
          </p:cNvPr>
          <p:cNvSpPr txBox="1">
            <a:spLocks/>
          </p:cNvSpPr>
          <p:nvPr/>
        </p:nvSpPr>
        <p:spPr>
          <a:xfrm>
            <a:off x="439782" y="276087"/>
            <a:ext cx="8033657" cy="6313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4000" b="1" dirty="0">
                <a:solidFill>
                  <a:srgbClr val="7030A0"/>
                </a:solidFill>
                <a:latin typeface="Montserrat" panose="00000500000000000000" pitchFamily="2" charset="0"/>
              </a:rPr>
              <a:t>3. MAPA DE EMPATÍA </a:t>
            </a:r>
            <a:endParaRPr lang="es-MX" sz="4000" dirty="0">
              <a:latin typeface="Montserrat" panose="00000500000000000000" pitchFamily="2" charset="0"/>
            </a:endParaRPr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2949A162-6F07-4442-A99E-57D1333F92A3}"/>
              </a:ext>
            </a:extLst>
          </p:cNvPr>
          <p:cNvSpPr/>
          <p:nvPr/>
        </p:nvSpPr>
        <p:spPr>
          <a:xfrm>
            <a:off x="0" y="907460"/>
            <a:ext cx="6858000" cy="37270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26" name="Picture 2" descr="ESIC Business &amp; Marketing School | Foro de Marcas Renombradas ...">
            <a:extLst>
              <a:ext uri="{FF2B5EF4-FFF2-40B4-BE49-F238E27FC236}">
                <a16:creationId xmlns:a16="http://schemas.microsoft.com/office/drawing/2014/main" id="{F30647F3-9CF6-417C-AE0E-E0EFE0D3D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1" t="29687" r="16667" b="28202"/>
          <a:stretch/>
        </p:blipFill>
        <p:spPr bwMode="auto">
          <a:xfrm>
            <a:off x="8913221" y="264330"/>
            <a:ext cx="1148287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LORENTE &amp; CUENCA | Foro de Marcas Renombradas Españolas">
            <a:extLst>
              <a:ext uri="{FF2B5EF4-FFF2-40B4-BE49-F238E27FC236}">
                <a16:creationId xmlns:a16="http://schemas.microsoft.com/office/drawing/2014/main" id="{7497BEBE-EE91-47B8-A6DF-C4009CD83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t="30070" r="15440" b="31672"/>
          <a:stretch/>
        </p:blipFill>
        <p:spPr bwMode="auto">
          <a:xfrm>
            <a:off x="10200639" y="252573"/>
            <a:ext cx="1025055" cy="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FC4593DD-9F7E-4BDB-8CBB-6577BAA477C2}"/>
              </a:ext>
            </a:extLst>
          </p:cNvPr>
          <p:cNvSpPr txBox="1">
            <a:spLocks/>
          </p:cNvSpPr>
          <p:nvPr/>
        </p:nvSpPr>
        <p:spPr>
          <a:xfrm>
            <a:off x="439783" y="1394100"/>
            <a:ext cx="5397138" cy="5157333"/>
          </a:xfrm>
          <a:prstGeom prst="rect">
            <a:avLst/>
          </a:prstGeom>
          <a:ln>
            <a:solidFill>
              <a:srgbClr val="7030A0"/>
            </a:solidFill>
            <a:prstDash val="dashDot"/>
          </a:ln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s-ES" sz="3900" b="1" dirty="0">
                <a:solidFill>
                  <a:srgbClr val="7030A0"/>
                </a:solidFill>
                <a:latin typeface="Montserrat" panose="00000500000000000000" pitchFamily="2" charset="0"/>
              </a:rPr>
              <a:t>HACE</a:t>
            </a:r>
            <a:endParaRPr lang="es-ES" sz="3200" b="1" dirty="0">
              <a:solidFill>
                <a:srgbClr val="0070C0"/>
              </a:solidFill>
              <a:latin typeface="Montserrat" panose="00000500000000000000" pitchFamily="2" charset="0"/>
            </a:endParaRP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Su comunicación escrita es imperativa y burlona. 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MX" sz="1600" dirty="0">
                <a:latin typeface="Montserrat" panose="00000500000000000000" pitchFamily="2" charset="0"/>
              </a:rPr>
              <a:t>Su comunicación en llamadas, la mayoría de las veces es ignorando al interlocutor.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Se queja constantemente durante la ejecución del proyecto, pero reconoce la labor de LLYC cuando el resultado es positivo (siempre, hasta ahora). 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Apoya al equipo y no pide actividades que sabe que no son propias de la agencia.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Controla y revisa todo el trabajo con LLYC.</a:t>
            </a:r>
            <a:endParaRPr lang="es-MX" sz="1600" dirty="0">
              <a:latin typeface="Montserrat" panose="00000500000000000000" pitchFamily="2" charset="0"/>
            </a:endParaRPr>
          </a:p>
          <a:p>
            <a:pPr>
              <a:lnSpc>
                <a:spcPct val="120000"/>
              </a:lnSpc>
            </a:pPr>
            <a:endParaRPr lang="es-MX" sz="1800" dirty="0">
              <a:latin typeface="Montserrat" panose="00000500000000000000" pitchFamily="2" charset="0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7E8B6F9B-598A-484A-A439-DE372728DF4A}"/>
              </a:ext>
            </a:extLst>
          </p:cNvPr>
          <p:cNvSpPr txBox="1">
            <a:spLocks/>
          </p:cNvSpPr>
          <p:nvPr/>
        </p:nvSpPr>
        <p:spPr>
          <a:xfrm>
            <a:off x="6214652" y="1394100"/>
            <a:ext cx="5397138" cy="5157333"/>
          </a:xfrm>
          <a:prstGeom prst="rect">
            <a:avLst/>
          </a:prstGeom>
          <a:ln>
            <a:solidFill>
              <a:srgbClr val="7030A0"/>
            </a:solidFill>
            <a:prstDash val="dashDot"/>
          </a:ln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s-ES" sz="3900" b="1" dirty="0">
                <a:solidFill>
                  <a:srgbClr val="7030A0"/>
                </a:solidFill>
                <a:latin typeface="Montserrat" panose="00000500000000000000" pitchFamily="2" charset="0"/>
              </a:rPr>
              <a:t>VE</a:t>
            </a:r>
            <a:endParaRPr lang="es-ES" sz="3200" b="1" dirty="0">
              <a:solidFill>
                <a:srgbClr val="0070C0"/>
              </a:solidFill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Un equipo comprometido que semana a semana entrega avances.</a:t>
            </a:r>
          </a:p>
          <a:p>
            <a:pPr marL="457200" indent="-4572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Una compañía profesional con capacidad internacional.</a:t>
            </a:r>
          </a:p>
          <a:p>
            <a:pPr marL="457200" indent="-4572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Un equipo flexible que le atiende siempre, incluso fuera de su horario de trabajo.</a:t>
            </a: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ES" sz="1600" dirty="0"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ES" sz="1600" dirty="0"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ES" sz="1600" dirty="0"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ES" sz="1600" dirty="0">
              <a:latin typeface="Montserrat" panose="00000500000000000000" pitchFamily="2" charset="0"/>
            </a:endParaRPr>
          </a:p>
          <a:p>
            <a:pPr marL="457200" indent="-457200" algn="l">
              <a:lnSpc>
                <a:spcPct val="120000"/>
              </a:lnSpc>
              <a:buFont typeface="+mj-lt"/>
              <a:buAutoNum type="arabicPeriod"/>
            </a:pPr>
            <a:endParaRPr lang="es-MX" sz="2700" dirty="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933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30D6545-EF26-4A75-B438-E930DB342530}"/>
              </a:ext>
            </a:extLst>
          </p:cNvPr>
          <p:cNvSpPr txBox="1">
            <a:spLocks/>
          </p:cNvSpPr>
          <p:nvPr/>
        </p:nvSpPr>
        <p:spPr>
          <a:xfrm>
            <a:off x="439782" y="276087"/>
            <a:ext cx="8033657" cy="6313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4000" b="1" dirty="0">
                <a:solidFill>
                  <a:srgbClr val="7030A0"/>
                </a:solidFill>
                <a:latin typeface="Montserrat" panose="00000500000000000000" pitchFamily="2" charset="0"/>
              </a:rPr>
              <a:t>3. MAPA DE EMPATÍA </a:t>
            </a:r>
            <a:endParaRPr lang="es-MX" sz="4000" dirty="0">
              <a:latin typeface="Montserrat" panose="00000500000000000000" pitchFamily="2" charset="0"/>
            </a:endParaRPr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2949A162-6F07-4442-A99E-57D1333F92A3}"/>
              </a:ext>
            </a:extLst>
          </p:cNvPr>
          <p:cNvSpPr/>
          <p:nvPr/>
        </p:nvSpPr>
        <p:spPr>
          <a:xfrm>
            <a:off x="0" y="907460"/>
            <a:ext cx="6858000" cy="37270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26" name="Picture 2" descr="ESIC Business &amp; Marketing School | Foro de Marcas Renombradas ...">
            <a:extLst>
              <a:ext uri="{FF2B5EF4-FFF2-40B4-BE49-F238E27FC236}">
                <a16:creationId xmlns:a16="http://schemas.microsoft.com/office/drawing/2014/main" id="{F30647F3-9CF6-417C-AE0E-E0EFE0D3D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1" t="29687" r="16667" b="28202"/>
          <a:stretch/>
        </p:blipFill>
        <p:spPr bwMode="auto">
          <a:xfrm>
            <a:off x="8913221" y="264330"/>
            <a:ext cx="1148287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LORENTE &amp; CUENCA | Foro de Marcas Renombradas Españolas">
            <a:extLst>
              <a:ext uri="{FF2B5EF4-FFF2-40B4-BE49-F238E27FC236}">
                <a16:creationId xmlns:a16="http://schemas.microsoft.com/office/drawing/2014/main" id="{7497BEBE-EE91-47B8-A6DF-C4009CD83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t="30070" r="15440" b="31672"/>
          <a:stretch/>
        </p:blipFill>
        <p:spPr bwMode="auto">
          <a:xfrm>
            <a:off x="10200639" y="252573"/>
            <a:ext cx="1025055" cy="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FC4593DD-9F7E-4BDB-8CBB-6577BAA477C2}"/>
              </a:ext>
            </a:extLst>
          </p:cNvPr>
          <p:cNvSpPr txBox="1">
            <a:spLocks/>
          </p:cNvSpPr>
          <p:nvPr/>
        </p:nvSpPr>
        <p:spPr>
          <a:xfrm>
            <a:off x="439783" y="1394100"/>
            <a:ext cx="5397138" cy="5157333"/>
          </a:xfrm>
          <a:prstGeom prst="rect">
            <a:avLst/>
          </a:prstGeom>
          <a:ln>
            <a:solidFill>
              <a:srgbClr val="7030A0"/>
            </a:solidFill>
            <a:prstDash val="dashDot"/>
          </a:ln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s-ES" sz="3900" b="1" dirty="0">
                <a:solidFill>
                  <a:srgbClr val="7030A0"/>
                </a:solidFill>
                <a:latin typeface="Montserrat" panose="00000500000000000000" pitchFamily="2" charset="0"/>
              </a:rPr>
              <a:t>NECESIDADES</a:t>
            </a:r>
          </a:p>
          <a:p>
            <a:pPr>
              <a:lnSpc>
                <a:spcPct val="120000"/>
              </a:lnSpc>
            </a:pPr>
            <a:endParaRPr lang="es-ES" sz="3200" b="1" dirty="0">
              <a:solidFill>
                <a:srgbClr val="0070C0"/>
              </a:solidFill>
              <a:latin typeface="Montserrat" panose="00000500000000000000" pitchFamily="2" charset="0"/>
            </a:endParaRP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Necesita apoyo internamente para delegar pendientes sencillos.</a:t>
            </a: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s-ES" sz="1600" dirty="0">
              <a:latin typeface="Montserrat" panose="00000500000000000000" pitchFamily="2" charset="0"/>
            </a:endParaRPr>
          </a:p>
          <a:p>
            <a:pPr marL="285750" indent="-28575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" sz="1600" dirty="0">
                <a:latin typeface="Montserrat" panose="00000500000000000000" pitchFamily="2" charset="0"/>
              </a:rPr>
              <a:t>Necesita tener más tiempo para los estatus con la agencia, para escuchar todos los puntos que aprobó y no lo olvide.</a:t>
            </a:r>
          </a:p>
          <a:p>
            <a:pPr algn="l">
              <a:lnSpc>
                <a:spcPct val="120000"/>
              </a:lnSpc>
            </a:pPr>
            <a:endParaRPr lang="es-MX" sz="1600" dirty="0">
              <a:latin typeface="Montserrat" panose="00000500000000000000" pitchFamily="2" charset="0"/>
            </a:endParaRPr>
          </a:p>
          <a:p>
            <a:pPr>
              <a:lnSpc>
                <a:spcPct val="120000"/>
              </a:lnSpc>
            </a:pPr>
            <a:endParaRPr lang="es-MX" sz="1800" dirty="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20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30D6545-EF26-4A75-B438-E930DB342530}"/>
              </a:ext>
            </a:extLst>
          </p:cNvPr>
          <p:cNvSpPr txBox="1">
            <a:spLocks/>
          </p:cNvSpPr>
          <p:nvPr/>
        </p:nvSpPr>
        <p:spPr>
          <a:xfrm>
            <a:off x="439782" y="276087"/>
            <a:ext cx="8033657" cy="6313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3200" b="1" dirty="0">
                <a:solidFill>
                  <a:srgbClr val="7030A0"/>
                </a:solidFill>
                <a:latin typeface="Montserrat" panose="00000500000000000000" pitchFamily="2" charset="0"/>
              </a:rPr>
              <a:t>4. NUEVA PROPUESTA DE VALOR</a:t>
            </a:r>
            <a:endParaRPr lang="es-MX" sz="3200" dirty="0">
              <a:latin typeface="Montserrat" panose="00000500000000000000" pitchFamily="2" charset="0"/>
            </a:endParaRPr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2949A162-6F07-4442-A99E-57D1333F92A3}"/>
              </a:ext>
            </a:extLst>
          </p:cNvPr>
          <p:cNvSpPr/>
          <p:nvPr/>
        </p:nvSpPr>
        <p:spPr>
          <a:xfrm>
            <a:off x="0" y="907460"/>
            <a:ext cx="6858000" cy="37270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26" name="Picture 2" descr="ESIC Business &amp; Marketing School | Foro de Marcas Renombradas ...">
            <a:extLst>
              <a:ext uri="{FF2B5EF4-FFF2-40B4-BE49-F238E27FC236}">
                <a16:creationId xmlns:a16="http://schemas.microsoft.com/office/drawing/2014/main" id="{F30647F3-9CF6-417C-AE0E-E0EFE0D3D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1" t="29687" r="16667" b="28202"/>
          <a:stretch/>
        </p:blipFill>
        <p:spPr bwMode="auto">
          <a:xfrm>
            <a:off x="8913221" y="264330"/>
            <a:ext cx="1148287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LORENTE &amp; CUENCA | Foro de Marcas Renombradas Españolas">
            <a:extLst>
              <a:ext uri="{FF2B5EF4-FFF2-40B4-BE49-F238E27FC236}">
                <a16:creationId xmlns:a16="http://schemas.microsoft.com/office/drawing/2014/main" id="{7497BEBE-EE91-47B8-A6DF-C4009CD83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t="30070" r="15440" b="31672"/>
          <a:stretch/>
        </p:blipFill>
        <p:spPr bwMode="auto">
          <a:xfrm>
            <a:off x="10200639" y="252573"/>
            <a:ext cx="1025055" cy="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CFE2F96-0B53-4A5E-931A-6CC3680C42C6}"/>
              </a:ext>
            </a:extLst>
          </p:cNvPr>
          <p:cNvSpPr txBox="1"/>
          <p:nvPr/>
        </p:nvSpPr>
        <p:spPr>
          <a:xfrm>
            <a:off x="189041" y="1401672"/>
            <a:ext cx="1977741" cy="2970044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SOCIOS</a:t>
            </a:r>
          </a:p>
          <a:p>
            <a:pPr algn="ctr"/>
            <a:endParaRPr lang="es-ES" sz="1100" b="1" dirty="0">
              <a:solidFill>
                <a:srgbClr val="7030A0"/>
              </a:solidFill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Empresa de monitoreo: entrega links de notas, números de audiencia y valor de equivalencia</a:t>
            </a:r>
            <a:r>
              <a:rPr lang="es-ES" sz="1100" dirty="0"/>
              <a:t>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/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Empresa de asuntos públicos para acercamientos con legisladores.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solidFill>
                  <a:srgbClr val="FF0000"/>
                </a:solidFill>
                <a:latin typeface="Montserrat" panose="00000500000000000000" pitchFamily="2" charset="0"/>
              </a:rPr>
              <a:t>Agencia de medios para estrategia de pautas comerciales.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B437249-9EF6-4B92-96AF-EA405284628E}"/>
              </a:ext>
            </a:extLst>
          </p:cNvPr>
          <p:cNvSpPr txBox="1"/>
          <p:nvPr/>
        </p:nvSpPr>
        <p:spPr>
          <a:xfrm>
            <a:off x="2483493" y="1401672"/>
            <a:ext cx="2102524" cy="1954381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ACTIVIDADES </a:t>
            </a:r>
          </a:p>
          <a:p>
            <a:pPr algn="ctr"/>
            <a:endParaRPr lang="es-ES" sz="1100" b="1" dirty="0">
              <a:solidFill>
                <a:srgbClr val="7030A0"/>
              </a:solidFill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Servicio de consultoría estratégica.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Conocimiento del sector.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Calidad de materiales.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Proactividad en acciones.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Apoyo en mapeo de foros de participación.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47FEDA8-58E2-4681-9CAA-8D7186A643D3}"/>
              </a:ext>
            </a:extLst>
          </p:cNvPr>
          <p:cNvSpPr txBox="1"/>
          <p:nvPr/>
        </p:nvSpPr>
        <p:spPr>
          <a:xfrm>
            <a:off x="2308285" y="3501948"/>
            <a:ext cx="2271401" cy="2292935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RECURSOS</a:t>
            </a:r>
          </a:p>
          <a:p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Humano: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Director de cuentas (2 horas/ mes)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Gerente (25 horas / mes)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Consultor (30 horas / mes)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Consultor Junior (50 horas / mes)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solidFill>
                  <a:srgbClr val="FF0000"/>
                </a:solidFill>
                <a:latin typeface="Montserrat" panose="00000500000000000000" pitchFamily="2" charset="0"/>
              </a:rPr>
              <a:t>Becario para ejecuciones sencillas </a:t>
            </a:r>
          </a:p>
          <a:p>
            <a:pPr>
              <a:buClr>
                <a:srgbClr val="7030A0"/>
              </a:buClr>
            </a:pPr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Físico:</a:t>
            </a:r>
          </a:p>
          <a:p>
            <a:pPr marL="171450" indent="-1714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Oficina y herramientas</a:t>
            </a:r>
            <a:endParaRPr lang="es-ES" sz="11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ABBF311-BA32-4663-A839-2F942A3AF571}"/>
              </a:ext>
            </a:extLst>
          </p:cNvPr>
          <p:cNvSpPr txBox="1"/>
          <p:nvPr/>
        </p:nvSpPr>
        <p:spPr>
          <a:xfrm>
            <a:off x="4757479" y="1351508"/>
            <a:ext cx="2322223" cy="4324261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PROPUESTA DE VALOR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Miguel: El equipo de Consumer Engagement de LLYC le ayuda con la consultoría estratégica y construcción de reputación desde cero. </a:t>
            </a:r>
            <a:r>
              <a:rPr lang="es-ES" sz="1100" dirty="0">
                <a:solidFill>
                  <a:srgbClr val="FF0000"/>
                </a:solidFill>
                <a:latin typeface="Montserrat" panose="00000500000000000000" pitchFamily="2" charset="0"/>
              </a:rPr>
              <a:t>Mayor proactividad en compartir lo que ve con el equipo y no intentar ejecutar o acusar porque al equipo no se le ocurrió.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solidFill>
                <a:srgbClr val="FF0000"/>
              </a:solidFill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Olga: El equipo de Consumer Engagement de LLYC le ayuda a buscar oportunidades con influencers digitales.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Arturo: Confía en la recomendación de Miguel. </a:t>
            </a:r>
            <a:r>
              <a:rPr lang="es-ES" sz="1100" dirty="0">
                <a:solidFill>
                  <a:srgbClr val="FF0000"/>
                </a:solidFill>
                <a:latin typeface="Montserrat" panose="00000500000000000000" pitchFamily="2" charset="0"/>
              </a:rPr>
              <a:t>Más valor a las iniciativas de RRPP.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EFED277-18B0-46A1-825E-A3609E97B476}"/>
              </a:ext>
            </a:extLst>
          </p:cNvPr>
          <p:cNvSpPr txBox="1"/>
          <p:nvPr/>
        </p:nvSpPr>
        <p:spPr>
          <a:xfrm>
            <a:off x="7251165" y="1476490"/>
            <a:ext cx="2444547" cy="1615827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RELACIONES CON CLIENTES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Relación laboral por </a:t>
            </a:r>
            <a:r>
              <a:rPr lang="es-ES" sz="1100" dirty="0" err="1">
                <a:latin typeface="Montserrat" panose="00000500000000000000" pitchFamily="2" charset="0"/>
              </a:rPr>
              <a:t>fee</a:t>
            </a:r>
            <a:r>
              <a:rPr lang="es-ES" sz="1100" dirty="0">
                <a:latin typeface="Montserrat" panose="00000500000000000000" pitchFamily="2" charset="0"/>
              </a:rPr>
              <a:t> mensual, contrato a 18 meses.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El equipo de la cuenta se relaciona diariamente con Miguel. </a:t>
            </a:r>
            <a:r>
              <a:rPr lang="es-ES" sz="1100" dirty="0">
                <a:solidFill>
                  <a:srgbClr val="FF0000"/>
                </a:solidFill>
                <a:latin typeface="Montserrat" panose="00000500000000000000" pitchFamily="2" charset="0"/>
              </a:rPr>
              <a:t>Relacionarse con Arturo 1 vez al mes.</a:t>
            </a:r>
            <a:endParaRPr lang="es-ES" sz="1100" dirty="0">
              <a:solidFill>
                <a:srgbClr val="FF0000"/>
              </a:solidFill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9B55AB2-9040-4910-AE7B-4CC12D9C96B0}"/>
              </a:ext>
            </a:extLst>
          </p:cNvPr>
          <p:cNvSpPr txBox="1"/>
          <p:nvPr/>
        </p:nvSpPr>
        <p:spPr>
          <a:xfrm>
            <a:off x="7289070" y="3232657"/>
            <a:ext cx="2594645" cy="2462213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CANALES</a:t>
            </a:r>
          </a:p>
          <a:p>
            <a:pPr>
              <a:buClr>
                <a:srgbClr val="7030A0"/>
              </a:buClr>
            </a:pPr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Miguel: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 err="1">
                <a:latin typeface="Montserrat" panose="00000500000000000000" pitchFamily="2" charset="0"/>
              </a:rPr>
              <a:t>Call</a:t>
            </a:r>
            <a:r>
              <a:rPr lang="es-ES" sz="1100" dirty="0">
                <a:latin typeface="Montserrat" panose="00000500000000000000" pitchFamily="2" charset="0"/>
              </a:rPr>
              <a:t> semanal de estatus.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Grupo de </a:t>
            </a:r>
            <a:r>
              <a:rPr lang="es-ES" sz="1100" dirty="0" err="1">
                <a:latin typeface="Montserrat" panose="00000500000000000000" pitchFamily="2" charset="0"/>
              </a:rPr>
              <a:t>whatsapp</a:t>
            </a:r>
            <a:r>
              <a:rPr lang="es-ES" sz="1100" dirty="0">
                <a:latin typeface="Montserrat" panose="00000500000000000000" pitchFamily="2" charset="0"/>
              </a:rPr>
              <a:t> para día a día.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Mails para pendientes.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Reuniones presenciales mensuales.</a:t>
            </a:r>
          </a:p>
          <a:p>
            <a:pPr>
              <a:buClr>
                <a:srgbClr val="7030A0"/>
              </a:buClr>
            </a:pPr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Arturo:</a:t>
            </a:r>
          </a:p>
          <a:p>
            <a:pPr marL="171450" indent="-1714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Reunión presencial de ves en cuando. En 9 meses hubo 2. </a:t>
            </a:r>
            <a:r>
              <a:rPr lang="es-ES" sz="1100" dirty="0">
                <a:solidFill>
                  <a:srgbClr val="FF0000"/>
                </a:solidFill>
                <a:latin typeface="Montserrat" panose="00000500000000000000" pitchFamily="2" charset="0"/>
              </a:rPr>
              <a:t>Reuniones 1 vez al mes.</a:t>
            </a:r>
          </a:p>
          <a:p>
            <a:pPr>
              <a:buClr>
                <a:srgbClr val="7030A0"/>
              </a:buClr>
            </a:pPr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Olga:</a:t>
            </a:r>
          </a:p>
          <a:p>
            <a:pPr marL="171450" indent="-1714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 err="1">
                <a:latin typeface="Montserrat" panose="00000500000000000000" pitchFamily="2" charset="0"/>
              </a:rPr>
              <a:t>Call</a:t>
            </a:r>
            <a:r>
              <a:rPr lang="es-ES" sz="1100" dirty="0">
                <a:latin typeface="Montserrat" panose="00000500000000000000" pitchFamily="2" charset="0"/>
              </a:rPr>
              <a:t> semanal de estatus.</a:t>
            </a:r>
            <a:endParaRPr lang="es-ES" sz="1100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3A25BC87-A26F-4E87-9793-DD36C0C6F83E}"/>
              </a:ext>
            </a:extLst>
          </p:cNvPr>
          <p:cNvSpPr txBox="1"/>
          <p:nvPr/>
        </p:nvSpPr>
        <p:spPr>
          <a:xfrm>
            <a:off x="145756" y="5940778"/>
            <a:ext cx="4858967" cy="769441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ESTRUCTURA DE COSTES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 err="1">
                <a:latin typeface="Montserrat" panose="00000500000000000000" pitchFamily="2" charset="0"/>
              </a:rPr>
              <a:t>Overservice</a:t>
            </a:r>
            <a:r>
              <a:rPr lang="es-ES" sz="1100" dirty="0">
                <a:latin typeface="Montserrat" panose="00000500000000000000" pitchFamily="2" charset="0"/>
              </a:rPr>
              <a:t> del equipo de la cuenta (media: un 30% más de dedicación. Más acusado en las categorías superiores).</a:t>
            </a:r>
            <a:endParaRPr lang="es-ES" sz="1100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182D82DD-FBE7-49CB-8424-5CF14E82ADB3}"/>
              </a:ext>
            </a:extLst>
          </p:cNvPr>
          <p:cNvSpPr txBox="1"/>
          <p:nvPr/>
        </p:nvSpPr>
        <p:spPr>
          <a:xfrm>
            <a:off x="5628026" y="5889664"/>
            <a:ext cx="6418218" cy="769441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FUENTE DE INGRESOS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solidFill>
                  <a:srgbClr val="FF0000"/>
                </a:solidFill>
                <a:latin typeface="Montserrat" panose="00000500000000000000" pitchFamily="2" charset="0"/>
              </a:rPr>
              <a:t>Honorarios mensuales (160,000 MX) 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10% adicional por gestión de servicios fuera de LLYC (mensajerías, producciones) </a:t>
            </a:r>
            <a:endParaRPr lang="es-ES" sz="1100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7541D4AA-67B8-418F-BDD6-A6D6F525052E}"/>
              </a:ext>
            </a:extLst>
          </p:cNvPr>
          <p:cNvSpPr txBox="1"/>
          <p:nvPr/>
        </p:nvSpPr>
        <p:spPr>
          <a:xfrm>
            <a:off x="10061508" y="1370213"/>
            <a:ext cx="1716562" cy="2631490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rgbClr val="7030A0"/>
                </a:solidFill>
                <a:latin typeface="Montserrat" panose="00000500000000000000" pitchFamily="2" charset="0"/>
              </a:rPr>
              <a:t>SEGMENTOS DE CLIENTE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Miguel Rodríguez. Head de Comunicación y marketing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Olga </a:t>
            </a:r>
            <a:r>
              <a:rPr lang="es-ES" sz="1100" dirty="0" err="1">
                <a:latin typeface="Montserrat" panose="00000500000000000000" pitchFamily="2" charset="0"/>
              </a:rPr>
              <a:t>Misso</a:t>
            </a:r>
            <a:r>
              <a:rPr lang="es-ES" sz="1100" dirty="0">
                <a:latin typeface="Montserrat" panose="00000500000000000000" pitchFamily="2" charset="0"/>
              </a:rPr>
              <a:t>, </a:t>
            </a:r>
            <a:r>
              <a:rPr lang="es-ES" sz="1100" dirty="0" err="1">
                <a:latin typeface="Montserrat" panose="00000500000000000000" pitchFamily="2" charset="0"/>
              </a:rPr>
              <a:t>Community</a:t>
            </a:r>
            <a:r>
              <a:rPr lang="es-ES" sz="1100" dirty="0">
                <a:latin typeface="Montserrat" panose="00000500000000000000" pitchFamily="2" charset="0"/>
              </a:rPr>
              <a:t> Manager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100" dirty="0"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100" dirty="0">
                <a:latin typeface="Montserrat" panose="00000500000000000000" pitchFamily="2" charset="0"/>
              </a:rPr>
              <a:t>Arturo Pérez. Fundador de la compañía</a:t>
            </a:r>
            <a:endParaRPr lang="es-ES" sz="1100" dirty="0"/>
          </a:p>
        </p:txBody>
      </p:sp>
    </p:spTree>
    <p:extLst>
      <p:ext uri="{BB962C8B-B14F-4D97-AF65-F5344CB8AC3E}">
        <p14:creationId xmlns:p14="http://schemas.microsoft.com/office/powerpoint/2010/main" val="302570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30D6545-EF26-4A75-B438-E930DB342530}"/>
              </a:ext>
            </a:extLst>
          </p:cNvPr>
          <p:cNvSpPr txBox="1">
            <a:spLocks/>
          </p:cNvSpPr>
          <p:nvPr/>
        </p:nvSpPr>
        <p:spPr>
          <a:xfrm>
            <a:off x="439782" y="276087"/>
            <a:ext cx="8033657" cy="6313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3200" b="1" dirty="0">
                <a:solidFill>
                  <a:srgbClr val="7030A0"/>
                </a:solidFill>
                <a:latin typeface="Montserrat" panose="00000500000000000000" pitchFamily="2" charset="0"/>
              </a:rPr>
              <a:t>4. NUEVA PROPUESTA DE VALOR</a:t>
            </a:r>
            <a:endParaRPr lang="es-MX" sz="3200" dirty="0">
              <a:latin typeface="Montserrat" panose="00000500000000000000" pitchFamily="2" charset="0"/>
            </a:endParaRPr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2949A162-6F07-4442-A99E-57D1333F92A3}"/>
              </a:ext>
            </a:extLst>
          </p:cNvPr>
          <p:cNvSpPr/>
          <p:nvPr/>
        </p:nvSpPr>
        <p:spPr>
          <a:xfrm>
            <a:off x="0" y="907460"/>
            <a:ext cx="6858000" cy="37270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26" name="Picture 2" descr="ESIC Business &amp; Marketing School | Foro de Marcas Renombradas ...">
            <a:extLst>
              <a:ext uri="{FF2B5EF4-FFF2-40B4-BE49-F238E27FC236}">
                <a16:creationId xmlns:a16="http://schemas.microsoft.com/office/drawing/2014/main" id="{F30647F3-9CF6-417C-AE0E-E0EFE0D3D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1" t="29687" r="16667" b="28202"/>
          <a:stretch/>
        </p:blipFill>
        <p:spPr bwMode="auto">
          <a:xfrm>
            <a:off x="8913221" y="264330"/>
            <a:ext cx="1148287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LORENTE &amp; CUENCA | Foro de Marcas Renombradas Españolas">
            <a:extLst>
              <a:ext uri="{FF2B5EF4-FFF2-40B4-BE49-F238E27FC236}">
                <a16:creationId xmlns:a16="http://schemas.microsoft.com/office/drawing/2014/main" id="{7497BEBE-EE91-47B8-A6DF-C4009CD83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t="30070" r="15440" b="31672"/>
          <a:stretch/>
        </p:blipFill>
        <p:spPr bwMode="auto">
          <a:xfrm>
            <a:off x="10200639" y="252573"/>
            <a:ext cx="1025055" cy="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5752039-D80C-4DDA-B2E0-2614501C7D98}"/>
              </a:ext>
            </a:extLst>
          </p:cNvPr>
          <p:cNvSpPr txBox="1"/>
          <p:nvPr/>
        </p:nvSpPr>
        <p:spPr>
          <a:xfrm>
            <a:off x="635128" y="1877486"/>
            <a:ext cx="10123663" cy="3754874"/>
          </a:xfrm>
          <a:prstGeom prst="rect">
            <a:avLst/>
          </a:prstGeom>
          <a:noFill/>
          <a:ln>
            <a:solidFill>
              <a:srgbClr val="7030A0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rgbClr val="7030A0"/>
                </a:solidFill>
                <a:latin typeface="Montserrat" panose="00000500000000000000" pitchFamily="2" charset="0"/>
              </a:rPr>
              <a:t>PEOPUESTAS DE VALOR</a:t>
            </a:r>
          </a:p>
          <a:p>
            <a:endParaRPr lang="es-ES" sz="1400" b="1" dirty="0">
              <a:solidFill>
                <a:srgbClr val="7030A0"/>
              </a:solidFill>
              <a:latin typeface="Montserrat" panose="00000500000000000000" pitchFamily="2" charset="0"/>
            </a:endParaRPr>
          </a:p>
          <a:p>
            <a:r>
              <a:rPr lang="es-ES" sz="1400" b="1" dirty="0">
                <a:solidFill>
                  <a:srgbClr val="7030A0"/>
                </a:solidFill>
                <a:latin typeface="Montserrat" panose="00000500000000000000" pitchFamily="2" charset="0"/>
              </a:rPr>
              <a:t>Integración de un becario para ejecuciones sencillas</a:t>
            </a:r>
          </a:p>
          <a:p>
            <a:endParaRPr lang="es-ES" sz="1400" b="1" dirty="0">
              <a:solidFill>
                <a:srgbClr val="7030A0"/>
              </a:solidFill>
              <a:latin typeface="Montserrat" panose="00000500000000000000" pitchFamily="2" charset="0"/>
            </a:endParaRP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Montserrat" panose="00000500000000000000" pitchFamily="2" charset="0"/>
              </a:rPr>
              <a:t>Se propone mantener la dedicación del equipo asignado a cliente, sin embargo, con el apoyo de un becario para realizar ejecuciones sencillas, </a:t>
            </a:r>
            <a:r>
              <a:rPr lang="es-ES" sz="1400" dirty="0" err="1">
                <a:latin typeface="Montserrat" panose="00000500000000000000" pitchFamily="2" charset="0"/>
              </a:rPr>
              <a:t>clipping</a:t>
            </a:r>
            <a:r>
              <a:rPr lang="es-ES" sz="1400" dirty="0">
                <a:latin typeface="Montserrat" panose="00000500000000000000" pitchFamily="2" charset="0"/>
              </a:rPr>
              <a:t>, monitoreo, llamadas a medios, mapeos e investigaciones; el tiempo del equipo dedicado se ajustaría evitando </a:t>
            </a:r>
            <a:r>
              <a:rPr lang="es-ES" sz="1400" dirty="0" err="1">
                <a:latin typeface="Montserrat" panose="00000500000000000000" pitchFamily="2" charset="0"/>
              </a:rPr>
              <a:t>overservice</a:t>
            </a:r>
            <a:r>
              <a:rPr lang="es-ES" sz="1400" dirty="0">
                <a:latin typeface="Montserrat" panose="00000500000000000000" pitchFamily="2" charset="0"/>
              </a:rPr>
              <a:t> y ofreciendo mayor tiempo de calidad estratégica a cliente. 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Montserrat" panose="00000500000000000000" pitchFamily="2" charset="0"/>
              </a:rPr>
              <a:t>Con la incorporación de un becario, el gerente de cuenta desahogaría tareas del día a día que le permitan estar más cercano a cliente, ofreciendo estrategias más completas que le permitan posicionar el trabajo de LLYC al interior de la compañía.</a:t>
            </a:r>
          </a:p>
          <a:p>
            <a:pPr marL="285750" indent="-285750">
              <a:buClr>
                <a:srgbClr val="7030A0"/>
              </a:buClr>
              <a:buFont typeface="Arial" panose="020B0604020202020204" pitchFamily="34" charset="0"/>
              <a:buChar char="•"/>
            </a:pPr>
            <a:endParaRPr lang="es-ES" sz="1400" dirty="0">
              <a:latin typeface="Montserrat" panose="00000500000000000000" pitchFamily="2" charset="0"/>
            </a:endParaRPr>
          </a:p>
          <a:p>
            <a:pPr>
              <a:buClr>
                <a:srgbClr val="7030A0"/>
              </a:buClr>
            </a:pPr>
            <a:r>
              <a:rPr lang="es-ES" sz="1400" b="1" dirty="0">
                <a:solidFill>
                  <a:srgbClr val="7030A0"/>
                </a:solidFill>
                <a:latin typeface="Montserrat" panose="00000500000000000000" pitchFamily="2" charset="0"/>
              </a:rPr>
              <a:t>Presentación de estudios de interés por parte de LLYC</a:t>
            </a:r>
          </a:p>
          <a:p>
            <a:pPr>
              <a:buClr>
                <a:srgbClr val="7030A0"/>
              </a:buClr>
            </a:pPr>
            <a:endParaRPr lang="es-ES" sz="1400" b="1" dirty="0">
              <a:solidFill>
                <a:srgbClr val="7030A0"/>
              </a:solidFill>
              <a:latin typeface="Montserrat" panose="00000500000000000000" pitchFamily="2" charset="0"/>
            </a:endParaRPr>
          </a:p>
          <a:p>
            <a:pPr marL="171450" indent="-171450">
              <a:buClr>
                <a:srgbClr val="7030A0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Montserrat" panose="00000500000000000000" pitchFamily="2" charset="0"/>
              </a:rPr>
              <a:t>LLYC a través de su músculo fuerte de </a:t>
            </a:r>
            <a:r>
              <a:rPr lang="es-ES" sz="1400" dirty="0" err="1">
                <a:latin typeface="Montserrat" panose="00000500000000000000" pitchFamily="2" charset="0"/>
              </a:rPr>
              <a:t>insights</a:t>
            </a:r>
            <a:r>
              <a:rPr lang="es-ES" sz="1400" dirty="0">
                <a:latin typeface="Montserrat" panose="00000500000000000000" pitchFamily="2" charset="0"/>
              </a:rPr>
              <a:t> y con las herramientas que tiene: web, investigaciones, </a:t>
            </a:r>
            <a:r>
              <a:rPr lang="es-ES" sz="1400" dirty="0" err="1">
                <a:latin typeface="Montserrat" panose="00000500000000000000" pitchFamily="2" charset="0"/>
              </a:rPr>
              <a:t>papers</a:t>
            </a:r>
            <a:r>
              <a:rPr lang="es-ES" sz="1400" dirty="0">
                <a:latin typeface="Montserrat" panose="00000500000000000000" pitchFamily="2" charset="0"/>
              </a:rPr>
              <a:t>, libros; propondrá un acercamiento bimestral con los Fundadores de la compañía con el objetivo de tener mayor acercamiento a ellos y que conozcan más de LLYC.</a:t>
            </a:r>
            <a:endParaRPr lang="es-ES" sz="1400" dirty="0"/>
          </a:p>
        </p:txBody>
      </p:sp>
    </p:spTree>
    <p:extLst>
      <p:ext uri="{BB962C8B-B14F-4D97-AF65-F5344CB8AC3E}">
        <p14:creationId xmlns:p14="http://schemas.microsoft.com/office/powerpoint/2010/main" val="39927906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1613</Words>
  <Application>Microsoft Office PowerPoint</Application>
  <PresentationFormat>Panorámica</PresentationFormat>
  <Paragraphs>186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Montserrat</vt:lpstr>
      <vt:lpstr>Tema de Office</vt:lpstr>
      <vt:lpstr>PERFIL  NOMBRE (ficticio): Miguel Rodríguez SECTOR DE LA COMPAÑÍA: Aseguradora, startup MATRIZ DE LA COMPAÑÍA: México   FOCO DEL NEGOCIO EN MÉXICO: Tecnología, salud, sector asegurador CARGO ACTUAL: Head de Comunicación y marketing  TIEMPO DE TRABAJO EN LA EMPRESA: 2 años  EXPERIENCIA PREVIA: PR Manager en un laboratorio. ESTUDIOS: Licenciado en marketing. Máster en Marketing Digital. </vt:lpstr>
      <vt:lpstr>PROBLEMAS PERCIBIDOS  • Al ser una startup, dependen de un presupuesto limitado. • Falta de un equipo que apoye a que los permisos para operar sean más rápidos. • Experiencia muy orientada a marketing de producto, no de reputación en medios. • No tiene equipo. Limitada capacidad de acción. • No es paciente con ejecución de algunos planes, quiere ver resultados instantáneos.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PERFIL  NOMBRE (ficticio): Miguel Rodríguez SECTOR DE LA COMPAÑÍA: Aseguradora, startup MATRIZ DE LA COMPAÑÍA: México   FOCO DEL NEGOCIO EN MÉXICO: Tecnología, salud, sector asegurador CARGO ACTUAL: Head de Comunicación y marketing  TIEMPO DE TRABAJO EN LA EMPRESA: 2 años  EXPERIENCIA PREVIA: PR Manager en un laboratorio. ESTUDIOS: Licenciado en marketing. Máster en Marketing Digital.</dc:title>
  <dc:creator>Aisha Hamud</dc:creator>
  <cp:lastModifiedBy>Aisha Hamud</cp:lastModifiedBy>
  <cp:revision>23</cp:revision>
  <dcterms:created xsi:type="dcterms:W3CDTF">2020-07-28T02:19:41Z</dcterms:created>
  <dcterms:modified xsi:type="dcterms:W3CDTF">2020-07-28T23:57:37Z</dcterms:modified>
</cp:coreProperties>
</file>