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11"/>
  </p:notesMasterIdLst>
  <p:handoutMasterIdLst>
    <p:handoutMasterId r:id="rId12"/>
  </p:handoutMasterIdLst>
  <p:sldIdLst>
    <p:sldId id="1482" r:id="rId2"/>
    <p:sldId id="1485" r:id="rId3"/>
    <p:sldId id="1487" r:id="rId4"/>
    <p:sldId id="1484" r:id="rId5"/>
    <p:sldId id="1489" r:id="rId6"/>
    <p:sldId id="1483" r:id="rId7"/>
    <p:sldId id="1491" r:id="rId8"/>
    <p:sldId id="1486" r:id="rId9"/>
    <p:sldId id="1492" r:id="rId10"/>
  </p:sldIdLst>
  <p:sldSz cx="9906000" cy="6858000" type="A4"/>
  <p:notesSz cx="7099300" cy="10234613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572">
          <p15:clr>
            <a:srgbClr val="A4A3A4"/>
          </p15:clr>
        </p15:guide>
        <p15:guide id="2" orient="horz" pos="2024">
          <p15:clr>
            <a:srgbClr val="A4A3A4"/>
          </p15:clr>
        </p15:guide>
        <p15:guide id="3" orient="horz" pos="2750">
          <p15:clr>
            <a:srgbClr val="A4A3A4"/>
          </p15:clr>
        </p15:guide>
        <p15:guide id="4" orient="horz" pos="4065" userDrawn="1">
          <p15:clr>
            <a:srgbClr val="A4A3A4"/>
          </p15:clr>
        </p15:guide>
        <p15:guide id="5" orient="horz" pos="754" userDrawn="1">
          <p15:clr>
            <a:srgbClr val="A4A3A4"/>
          </p15:clr>
        </p15:guide>
        <p15:guide id="6" pos="172">
          <p15:clr>
            <a:srgbClr val="A4A3A4"/>
          </p15:clr>
        </p15:guide>
        <p15:guide id="7" pos="3120">
          <p15:clr>
            <a:srgbClr val="A4A3A4"/>
          </p15:clr>
        </p15:guide>
        <p15:guide id="8" pos="611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6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606060"/>
    <a:srgbClr val="4D4D4D"/>
    <a:srgbClr val="800000"/>
    <a:srgbClr val="3F9599"/>
    <a:srgbClr val="5F8699"/>
    <a:srgbClr val="3399FF"/>
    <a:srgbClr val="0099FF"/>
    <a:srgbClr val="000066"/>
    <a:srgbClr val="660033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03" autoAdjust="0"/>
    <p:restoredTop sz="94249" autoAdjust="0"/>
  </p:normalViewPr>
  <p:slideViewPr>
    <p:cSldViewPr>
      <p:cViewPr varScale="1">
        <p:scale>
          <a:sx n="69" d="100"/>
          <a:sy n="69" d="100"/>
        </p:scale>
        <p:origin x="990" y="66"/>
      </p:cViewPr>
      <p:guideLst>
        <p:guide orient="horz" pos="572"/>
        <p:guide orient="horz" pos="2024"/>
        <p:guide orient="horz" pos="2750"/>
        <p:guide orient="horz" pos="4065"/>
        <p:guide orient="horz" pos="754"/>
        <p:guide pos="172"/>
        <p:guide pos="3120"/>
        <p:guide pos="611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3288" y="-96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0506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0506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cs typeface="Arial" charset="0"/>
              </a:defRPr>
            </a:lvl1pPr>
          </a:lstStyle>
          <a:p>
            <a:pPr>
              <a:defRPr/>
            </a:pPr>
            <a:fld id="{8B3E55AC-FCCC-9141-AAA6-28A3AE98A7DF}" type="slidenum">
              <a:rPr lang="es-ES">
                <a:latin typeface="Arial Narrow" panose="020B0506020202030204" pitchFamily="34" charset="0"/>
              </a:rPr>
              <a:pPr>
                <a:defRPr/>
              </a:pPr>
              <a:t>‹Nº›</a:t>
            </a:fld>
            <a:endParaRPr lang="es-ES" dirty="0">
              <a:latin typeface="Arial Narrow" panose="020B05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7729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0506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77875" y="769938"/>
            <a:ext cx="5543550" cy="38369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xmlns:mv="urn:schemas-microsoft-com:mac:vml" xmlns:mc="http://schemas.openxmlformats.org/markup-compatibility/2006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599" y="4862015"/>
            <a:ext cx="5680103" cy="4603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dirty="0"/>
              <a:t>Haga clic para modificar el estilo de texto del patrón</a:t>
            </a:r>
          </a:p>
          <a:p>
            <a:pPr lvl="1"/>
            <a:r>
              <a:rPr lang="es-ES" noProof="0" dirty="0"/>
              <a:t>Segundo nivel</a:t>
            </a:r>
          </a:p>
          <a:p>
            <a:pPr lvl="2"/>
            <a:r>
              <a:rPr lang="es-ES" noProof="0" dirty="0"/>
              <a:t>Tercer nivel</a:t>
            </a:r>
          </a:p>
          <a:p>
            <a:pPr lvl="3"/>
            <a:r>
              <a:rPr lang="es-ES" noProof="0" dirty="0"/>
              <a:t>Cuarto nivel</a:t>
            </a:r>
          </a:p>
          <a:p>
            <a:pPr lvl="4"/>
            <a:r>
              <a:rPr lang="es-ES" noProof="0" dirty="0"/>
              <a:t>Quinto nivel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0506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 Narrow" panose="020B0506020202030204" pitchFamily="34" charset="0"/>
                <a:cs typeface="Arial" charset="0"/>
              </a:defRPr>
            </a:lvl1pPr>
          </a:lstStyle>
          <a:p>
            <a:pPr>
              <a:defRPr/>
            </a:pPr>
            <a:fld id="{6123DF08-E284-1E4E-AD66-FAA258D01236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844414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jpe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jpe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jpe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jpe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jpe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jpe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jpe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jpe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jpeg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8"/>
          <p:cNvSpPr>
            <a:spLocks noChangeArrowheads="1"/>
          </p:cNvSpPr>
          <p:nvPr userDrawn="1"/>
        </p:nvSpPr>
        <p:spPr bwMode="auto">
          <a:xfrm>
            <a:off x="0" y="2972872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endParaRPr lang="es-ES" altLang="es-ES" dirty="0">
              <a:latin typeface="Arial Narrow" panose="020B0506020202030204" pitchFamily="34" charset="0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20813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908720"/>
            <a:ext cx="8915400" cy="508918"/>
          </a:xfrm>
          <a:prstGeom prst="rect">
            <a:avLst/>
          </a:prstGeom>
        </p:spPr>
        <p:txBody>
          <a:bodyPr/>
          <a:lstStyle>
            <a:lvl1pPr>
              <a:defRPr sz="2000" b="1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95300" y="1916832"/>
            <a:ext cx="8915400" cy="4209331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8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Rectangle 25">
            <a:extLst>
              <a:ext uri="{FF2B5EF4-FFF2-40B4-BE49-F238E27FC236}">
                <a16:creationId xmlns:a16="http://schemas.microsoft.com/office/drawing/2014/main" id="{EF95EDF8-24AC-43BB-B1A5-01C9E22DC1E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52400" y="6500813"/>
            <a:ext cx="705703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s-ES" sz="1000" b="0" i="0" dirty="0">
                <a:solidFill>
                  <a:srgbClr val="595959"/>
                </a:solidFill>
                <a:latin typeface="Arial"/>
                <a:cs typeface="Arial"/>
              </a:rPr>
              <a:t>CX</a:t>
            </a:r>
          </a:p>
        </p:txBody>
      </p:sp>
    </p:spTree>
    <p:extLst>
      <p:ext uri="{BB962C8B-B14F-4D97-AF65-F5344CB8AC3E}">
        <p14:creationId xmlns:p14="http://schemas.microsoft.com/office/powerpoint/2010/main" val="3861168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4 Rectángulo">
            <a:extLst>
              <a:ext uri="{FF2B5EF4-FFF2-40B4-BE49-F238E27FC236}">
                <a16:creationId xmlns:a16="http://schemas.microsoft.com/office/drawing/2014/main" id="{8FB4C03D-5841-4CFA-89D8-5023D239F741}"/>
              </a:ext>
            </a:extLst>
          </p:cNvPr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rgbClr val="3F9599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 hasCustomPrompt="1"/>
          </p:nvPr>
        </p:nvSpPr>
        <p:spPr>
          <a:xfrm>
            <a:off x="782638" y="1916832"/>
            <a:ext cx="8420100" cy="1500187"/>
          </a:xfrm>
          <a:prstGeom prst="rect">
            <a:avLst/>
          </a:prstGeom>
        </p:spPr>
        <p:txBody>
          <a:bodyPr anchor="t" anchorCtr="0"/>
          <a:lstStyle>
            <a:lvl1pPr marL="0" indent="0" algn="l">
              <a:buNone/>
              <a:defRPr sz="3200">
                <a:solidFill>
                  <a:schemeClr val="bg1"/>
                </a:solidFill>
                <a:latin typeface="Adelle" panose="02000503060000020004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13B96908-993E-42AC-9707-8D423B8C90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0" y="332748"/>
            <a:ext cx="1295400" cy="429252"/>
          </a:xfrm>
          <a:prstGeom prst="rect">
            <a:avLst/>
          </a:prstGeom>
        </p:spPr>
      </p:pic>
      <p:sp>
        <p:nvSpPr>
          <p:cNvPr id="10" name="Rectangle 25">
            <a:extLst>
              <a:ext uri="{FF2B5EF4-FFF2-40B4-BE49-F238E27FC236}">
                <a16:creationId xmlns:a16="http://schemas.microsoft.com/office/drawing/2014/main" id="{AD03264D-0553-497E-83C1-6F1150E56323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52400" y="6500813"/>
            <a:ext cx="705703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s-ES" sz="1000" b="0" i="0" dirty="0">
                <a:solidFill>
                  <a:schemeClr val="bg1"/>
                </a:solidFill>
                <a:latin typeface="Arial"/>
                <a:cs typeface="Arial"/>
              </a:rPr>
              <a:t>CX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4DE3117A-A00E-4916-ADF4-AF56CA85364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77" b="23542"/>
          <a:stretch/>
        </p:blipFill>
        <p:spPr>
          <a:xfrm>
            <a:off x="128464" y="0"/>
            <a:ext cx="1440162" cy="548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024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2445463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875183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899268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0545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916298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897990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4124050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6977136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6856943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95300" y="274638"/>
            <a:ext cx="89154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7383986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0507431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2342327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4" descr="ESIC_Centrado_Negro">
            <a:extLst>
              <a:ext uri="{FF2B5EF4-FFF2-40B4-BE49-F238E27FC236}">
                <a16:creationId xmlns:a16="http://schemas.microsoft.com/office/drawing/2014/main" id="{B826CC80-5B51-4548-82DC-8F7238F5EBE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6308725"/>
            <a:ext cx="1657879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5" descr="EXECUTIVE EDUCATION BLANCO2">
            <a:extLst>
              <a:ext uri="{FF2B5EF4-FFF2-40B4-BE49-F238E27FC236}">
                <a16:creationId xmlns:a16="http://schemas.microsoft.com/office/drawing/2014/main" id="{02D5752F-C4A3-4926-BEEA-4544A66B595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333376"/>
            <a:ext cx="4753504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6">
            <a:extLst>
              <a:ext uri="{FF2B5EF4-FFF2-40B4-BE49-F238E27FC236}">
                <a16:creationId xmlns:a16="http://schemas.microsoft.com/office/drawing/2014/main" id="{0DFB1293-DF4F-4A7F-8AD4-4DFFFB0EF08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892808" y="6391276"/>
            <a:ext cx="4724267" cy="333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89401" tIns="44700" rIns="89401" bIns="44700">
            <a:spAutoFit/>
          </a:bodyPr>
          <a:lstStyle>
            <a:lvl1pPr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defRPr/>
            </a:pPr>
            <a:r>
              <a:rPr lang="es-ES" sz="800" b="0" dirty="0">
                <a:solidFill>
                  <a:srgbClr val="4D4D4D"/>
                </a:solidFill>
                <a:latin typeface="Arial Narrow" panose="020B0506020202030204" pitchFamily="34" charset="0"/>
                <a:cs typeface="Arial" panose="020B0604020202020204" pitchFamily="34" charset="0"/>
              </a:rPr>
              <a:t>	P BOLAND</a:t>
            </a:r>
          </a:p>
          <a:p>
            <a:pPr algn="r">
              <a:defRPr/>
            </a:pPr>
            <a:r>
              <a:rPr lang="de-DE" altLang="en-US" sz="800" b="0" dirty="0">
                <a:solidFill>
                  <a:srgbClr val="4D4D4D"/>
                </a:solidFill>
                <a:latin typeface="Arial Narrow" panose="020B0506020202030204" pitchFamily="34" charset="0"/>
              </a:rPr>
              <a:t>Pág. </a:t>
            </a:r>
            <a:fld id="{0B9C4066-7E2A-4E8E-9F17-24B1CC980775}" type="slidenum">
              <a:rPr lang="de-DE" altLang="en-US" sz="800" b="0" smtClean="0">
                <a:solidFill>
                  <a:srgbClr val="4D4D4D"/>
                </a:solidFill>
                <a:latin typeface="Arial Narrow" panose="020B0506020202030204" pitchFamily="34" charset="0"/>
              </a:rPr>
              <a:pPr algn="r">
                <a:defRPr/>
              </a:pPr>
              <a:t>‹Nº›</a:t>
            </a:fld>
            <a:endParaRPr lang="es-ES" sz="800" b="0" dirty="0">
              <a:solidFill>
                <a:srgbClr val="4D4D4D"/>
              </a:solidFill>
              <a:latin typeface="Arial Narrow" panose="020B0506020202030204" pitchFamily="34" charset="0"/>
            </a:endParaRPr>
          </a:p>
        </p:txBody>
      </p:sp>
      <p:sp>
        <p:nvSpPr>
          <p:cNvPr id="8" name="Rectangle 37">
            <a:extLst>
              <a:ext uri="{FF2B5EF4-FFF2-40B4-BE49-F238E27FC236}">
                <a16:creationId xmlns:a16="http://schemas.microsoft.com/office/drawing/2014/main" id="{74F89D2E-F589-4D7F-A059-9864F45B91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9497" y="606425"/>
            <a:ext cx="9477772" cy="4603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lang="es-ES" sz="3200" i="0">
              <a:latin typeface="Arial" panose="020B0604020202020204" pitchFamily="34" charset="0"/>
            </a:endParaRPr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id="{04F9BAAA-9C8E-47C6-9FA5-C486FCE8FB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6506" y="692696"/>
            <a:ext cx="8813933" cy="552450"/>
          </a:xfrm>
          <a:prstGeom prst="rect">
            <a:avLst/>
          </a:prstGeom>
        </p:spPr>
        <p:txBody>
          <a:bodyPr anchor="b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07A24F28-EDFE-4038-B988-C52902A7A99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06507" y="1746271"/>
            <a:ext cx="8813933" cy="4613254"/>
          </a:xfrm>
          <a:prstGeom prst="rect">
            <a:avLst/>
          </a:prstGeom>
        </p:spPr>
        <p:txBody>
          <a:bodyPr/>
          <a:lstStyle>
            <a:lvl1pPr marL="180975" indent="-180975"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20725" indent="-179388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endParaRPr lang="es-ES" dirty="0"/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pic>
        <p:nvPicPr>
          <p:cNvPr id="11" name="Picture 38">
            <a:extLst>
              <a:ext uri="{FF2B5EF4-FFF2-40B4-BE49-F238E27FC236}">
                <a16:creationId xmlns:a16="http://schemas.microsoft.com/office/drawing/2014/main" id="{CE22C405-5CD3-4A27-BC4D-BDD26CE6B91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32229" y="217485"/>
            <a:ext cx="2045039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21603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1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AF49B6-FD6B-4B8D-910E-FE3DFBD6A14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4674E5-12D5-481D-B245-78F887571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C9D878-1032-4A18-9850-4714A25FB6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FB4904-6C05-4531-A551-6DE7B85CF5F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19662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4" descr="ESIC_Centrado_Negro">
            <a:extLst>
              <a:ext uri="{FF2B5EF4-FFF2-40B4-BE49-F238E27FC236}">
                <a16:creationId xmlns:a16="http://schemas.microsoft.com/office/drawing/2014/main" id="{B826CC80-5B51-4548-82DC-8F7238F5EBE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6308725"/>
            <a:ext cx="1657879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5" descr="EXECUTIVE EDUCATION BLANCO2">
            <a:extLst>
              <a:ext uri="{FF2B5EF4-FFF2-40B4-BE49-F238E27FC236}">
                <a16:creationId xmlns:a16="http://schemas.microsoft.com/office/drawing/2014/main" id="{02D5752F-C4A3-4926-BEEA-4544A66B595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333376"/>
            <a:ext cx="4753504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6">
            <a:extLst>
              <a:ext uri="{FF2B5EF4-FFF2-40B4-BE49-F238E27FC236}">
                <a16:creationId xmlns:a16="http://schemas.microsoft.com/office/drawing/2014/main" id="{0DFB1293-DF4F-4A7F-8AD4-4DFFFB0EF08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892808" y="6391276"/>
            <a:ext cx="4724267" cy="333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89401" tIns="44700" rIns="89401" bIns="44700">
            <a:spAutoFit/>
          </a:bodyPr>
          <a:lstStyle>
            <a:lvl1pPr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defRPr/>
            </a:pPr>
            <a:r>
              <a:rPr lang="es-ES" sz="800" b="0" dirty="0">
                <a:solidFill>
                  <a:srgbClr val="4D4D4D"/>
                </a:solidFill>
                <a:latin typeface="Arial Narrow" panose="020B0506020202030204" pitchFamily="34" charset="0"/>
                <a:cs typeface="Arial" panose="020B0604020202020204" pitchFamily="34" charset="0"/>
              </a:rPr>
              <a:t>	P BOLAND</a:t>
            </a:r>
          </a:p>
          <a:p>
            <a:pPr algn="r">
              <a:defRPr/>
            </a:pPr>
            <a:r>
              <a:rPr lang="de-DE" altLang="en-US" sz="800" b="0" dirty="0">
                <a:solidFill>
                  <a:srgbClr val="4D4D4D"/>
                </a:solidFill>
                <a:latin typeface="Arial Narrow" panose="020B0506020202030204" pitchFamily="34" charset="0"/>
              </a:rPr>
              <a:t>Pág. </a:t>
            </a:r>
            <a:fld id="{0B9C4066-7E2A-4E8E-9F17-24B1CC980775}" type="slidenum">
              <a:rPr lang="de-DE" altLang="en-US" sz="800" b="0" smtClean="0">
                <a:solidFill>
                  <a:srgbClr val="4D4D4D"/>
                </a:solidFill>
                <a:latin typeface="Arial Narrow" panose="020B0506020202030204" pitchFamily="34" charset="0"/>
              </a:rPr>
              <a:pPr algn="r">
                <a:defRPr/>
              </a:pPr>
              <a:t>‹Nº›</a:t>
            </a:fld>
            <a:endParaRPr lang="es-ES" sz="800" b="0" dirty="0">
              <a:solidFill>
                <a:srgbClr val="4D4D4D"/>
              </a:solidFill>
              <a:latin typeface="Arial Narrow" panose="020B0506020202030204" pitchFamily="34" charset="0"/>
            </a:endParaRPr>
          </a:p>
        </p:txBody>
      </p:sp>
      <p:sp>
        <p:nvSpPr>
          <p:cNvPr id="8" name="Rectangle 37">
            <a:extLst>
              <a:ext uri="{FF2B5EF4-FFF2-40B4-BE49-F238E27FC236}">
                <a16:creationId xmlns:a16="http://schemas.microsoft.com/office/drawing/2014/main" id="{74F89D2E-F589-4D7F-A059-9864F45B91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9497" y="606425"/>
            <a:ext cx="9477772" cy="4603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lang="es-ES" sz="3200" i="0" dirty="0">
              <a:latin typeface="Arial" panose="020B0604020202020204" pitchFamily="34" charset="0"/>
            </a:endParaRPr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id="{04F9BAAA-9C8E-47C6-9FA5-C486FCE8FB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6506" y="692696"/>
            <a:ext cx="8813933" cy="552450"/>
          </a:xfrm>
          <a:prstGeom prst="rect">
            <a:avLst/>
          </a:prstGeom>
        </p:spPr>
        <p:txBody>
          <a:bodyPr anchor="b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07A24F28-EDFE-4038-B988-C52902A7A99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06507" y="1746271"/>
            <a:ext cx="8813933" cy="4613254"/>
          </a:xfrm>
          <a:prstGeom prst="rect">
            <a:avLst/>
          </a:prstGeom>
        </p:spPr>
        <p:txBody>
          <a:bodyPr/>
          <a:lstStyle>
            <a:lvl1pPr marL="180975" indent="-180975"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20725" indent="-179388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endParaRPr lang="es-ES" dirty="0"/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pic>
        <p:nvPicPr>
          <p:cNvPr id="11" name="Picture 38">
            <a:extLst>
              <a:ext uri="{FF2B5EF4-FFF2-40B4-BE49-F238E27FC236}">
                <a16:creationId xmlns:a16="http://schemas.microsoft.com/office/drawing/2014/main" id="{CE22C405-5CD3-4A27-BC4D-BDD26CE6B91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32229" y="217485"/>
            <a:ext cx="2045039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23393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4" descr="ESIC_Centrado_Negro">
            <a:extLst>
              <a:ext uri="{FF2B5EF4-FFF2-40B4-BE49-F238E27FC236}">
                <a16:creationId xmlns:a16="http://schemas.microsoft.com/office/drawing/2014/main" id="{B826CC80-5B51-4548-82DC-8F7238F5EBE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6308725"/>
            <a:ext cx="1657879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5" descr="EXECUTIVE EDUCATION BLANCO2">
            <a:extLst>
              <a:ext uri="{FF2B5EF4-FFF2-40B4-BE49-F238E27FC236}">
                <a16:creationId xmlns:a16="http://schemas.microsoft.com/office/drawing/2014/main" id="{02D5752F-C4A3-4926-BEEA-4544A66B595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333376"/>
            <a:ext cx="4753504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6">
            <a:extLst>
              <a:ext uri="{FF2B5EF4-FFF2-40B4-BE49-F238E27FC236}">
                <a16:creationId xmlns:a16="http://schemas.microsoft.com/office/drawing/2014/main" id="{0DFB1293-DF4F-4A7F-8AD4-4DFFFB0EF08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892808" y="6391276"/>
            <a:ext cx="4724267" cy="333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89401" tIns="44700" rIns="89401" bIns="44700">
            <a:spAutoFit/>
          </a:bodyPr>
          <a:lstStyle>
            <a:lvl1pPr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defRPr/>
            </a:pPr>
            <a:r>
              <a:rPr lang="es-ES" sz="800" b="0" dirty="0">
                <a:solidFill>
                  <a:srgbClr val="4D4D4D"/>
                </a:solidFill>
                <a:latin typeface="Arial Narrow" panose="020B0506020202030204" pitchFamily="34" charset="0"/>
                <a:cs typeface="Arial" panose="020B0604020202020204" pitchFamily="34" charset="0"/>
              </a:rPr>
              <a:t>	P BOLAND</a:t>
            </a:r>
          </a:p>
          <a:p>
            <a:pPr algn="r">
              <a:defRPr/>
            </a:pPr>
            <a:r>
              <a:rPr lang="de-DE" altLang="en-US" sz="800" b="0" dirty="0">
                <a:solidFill>
                  <a:srgbClr val="4D4D4D"/>
                </a:solidFill>
                <a:latin typeface="Arial Narrow" panose="020B0506020202030204" pitchFamily="34" charset="0"/>
              </a:rPr>
              <a:t>Pág. </a:t>
            </a:r>
            <a:fld id="{0B9C4066-7E2A-4E8E-9F17-24B1CC980775}" type="slidenum">
              <a:rPr lang="de-DE" altLang="en-US" sz="800" b="0" smtClean="0">
                <a:solidFill>
                  <a:srgbClr val="4D4D4D"/>
                </a:solidFill>
                <a:latin typeface="Arial Narrow" panose="020B0506020202030204" pitchFamily="34" charset="0"/>
              </a:rPr>
              <a:pPr algn="r">
                <a:defRPr/>
              </a:pPr>
              <a:t>‹Nº›</a:t>
            </a:fld>
            <a:endParaRPr lang="es-ES" sz="800" b="0" dirty="0">
              <a:solidFill>
                <a:srgbClr val="4D4D4D"/>
              </a:solidFill>
              <a:latin typeface="Arial Narrow" panose="020B0506020202030204" pitchFamily="34" charset="0"/>
            </a:endParaRPr>
          </a:p>
        </p:txBody>
      </p:sp>
      <p:sp>
        <p:nvSpPr>
          <p:cNvPr id="8" name="Rectangle 37">
            <a:extLst>
              <a:ext uri="{FF2B5EF4-FFF2-40B4-BE49-F238E27FC236}">
                <a16:creationId xmlns:a16="http://schemas.microsoft.com/office/drawing/2014/main" id="{74F89D2E-F589-4D7F-A059-9864F45B91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9497" y="606425"/>
            <a:ext cx="9477772" cy="4603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lang="es-ES" sz="3200" i="0" dirty="0">
              <a:latin typeface="Arial" panose="020B0604020202020204" pitchFamily="34" charset="0"/>
            </a:endParaRPr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id="{04F9BAAA-9C8E-47C6-9FA5-C486FCE8FB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6506" y="692696"/>
            <a:ext cx="8813933" cy="552450"/>
          </a:xfrm>
          <a:prstGeom prst="rect">
            <a:avLst/>
          </a:prstGeom>
        </p:spPr>
        <p:txBody>
          <a:bodyPr anchor="b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07A24F28-EDFE-4038-B988-C52902A7A99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06507" y="1746271"/>
            <a:ext cx="8813933" cy="4613254"/>
          </a:xfrm>
          <a:prstGeom prst="rect">
            <a:avLst/>
          </a:prstGeom>
        </p:spPr>
        <p:txBody>
          <a:bodyPr/>
          <a:lstStyle>
            <a:lvl1pPr marL="180975" indent="-180975"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20725" indent="-179388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endParaRPr lang="es-ES" dirty="0"/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pic>
        <p:nvPicPr>
          <p:cNvPr id="11" name="Picture 38">
            <a:extLst>
              <a:ext uri="{FF2B5EF4-FFF2-40B4-BE49-F238E27FC236}">
                <a16:creationId xmlns:a16="http://schemas.microsoft.com/office/drawing/2014/main" id="{CE22C405-5CD3-4A27-BC4D-BDD26CE6B91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32229" y="217485"/>
            <a:ext cx="2045039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8763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4" descr="ESIC_Centrado_Negro">
            <a:extLst>
              <a:ext uri="{FF2B5EF4-FFF2-40B4-BE49-F238E27FC236}">
                <a16:creationId xmlns:a16="http://schemas.microsoft.com/office/drawing/2014/main" id="{B826CC80-5B51-4548-82DC-8F7238F5EBE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6308725"/>
            <a:ext cx="1657879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5" descr="EXECUTIVE EDUCATION BLANCO2">
            <a:extLst>
              <a:ext uri="{FF2B5EF4-FFF2-40B4-BE49-F238E27FC236}">
                <a16:creationId xmlns:a16="http://schemas.microsoft.com/office/drawing/2014/main" id="{02D5752F-C4A3-4926-BEEA-4544A66B595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333376"/>
            <a:ext cx="4753504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6">
            <a:extLst>
              <a:ext uri="{FF2B5EF4-FFF2-40B4-BE49-F238E27FC236}">
                <a16:creationId xmlns:a16="http://schemas.microsoft.com/office/drawing/2014/main" id="{0DFB1293-DF4F-4A7F-8AD4-4DFFFB0EF08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892808" y="6391276"/>
            <a:ext cx="4724267" cy="333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89401" tIns="44700" rIns="89401" bIns="44700">
            <a:spAutoFit/>
          </a:bodyPr>
          <a:lstStyle>
            <a:lvl1pPr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defRPr/>
            </a:pPr>
            <a:r>
              <a:rPr lang="es-ES" sz="800" b="0" dirty="0">
                <a:solidFill>
                  <a:srgbClr val="4D4D4D"/>
                </a:solidFill>
                <a:latin typeface="Arial Narrow" panose="020B0506020202030204" pitchFamily="34" charset="0"/>
                <a:cs typeface="Arial" panose="020B0604020202020204" pitchFamily="34" charset="0"/>
              </a:rPr>
              <a:t>	P BOLAND</a:t>
            </a:r>
          </a:p>
          <a:p>
            <a:pPr algn="r">
              <a:defRPr/>
            </a:pPr>
            <a:r>
              <a:rPr lang="de-DE" altLang="en-US" sz="800" b="0" dirty="0">
                <a:solidFill>
                  <a:srgbClr val="4D4D4D"/>
                </a:solidFill>
                <a:latin typeface="Arial Narrow" panose="020B0506020202030204" pitchFamily="34" charset="0"/>
              </a:rPr>
              <a:t>Pág. </a:t>
            </a:r>
            <a:fld id="{0B9C4066-7E2A-4E8E-9F17-24B1CC980775}" type="slidenum">
              <a:rPr lang="de-DE" altLang="en-US" sz="800" b="0" smtClean="0">
                <a:solidFill>
                  <a:srgbClr val="4D4D4D"/>
                </a:solidFill>
                <a:latin typeface="Arial Narrow" panose="020B0506020202030204" pitchFamily="34" charset="0"/>
              </a:rPr>
              <a:pPr algn="r">
                <a:defRPr/>
              </a:pPr>
              <a:t>‹Nº›</a:t>
            </a:fld>
            <a:endParaRPr lang="es-ES" sz="800" b="0" dirty="0">
              <a:solidFill>
                <a:srgbClr val="4D4D4D"/>
              </a:solidFill>
              <a:latin typeface="Arial Narrow" panose="020B0506020202030204" pitchFamily="34" charset="0"/>
            </a:endParaRPr>
          </a:p>
        </p:txBody>
      </p:sp>
      <p:sp>
        <p:nvSpPr>
          <p:cNvPr id="8" name="Rectangle 37">
            <a:extLst>
              <a:ext uri="{FF2B5EF4-FFF2-40B4-BE49-F238E27FC236}">
                <a16:creationId xmlns:a16="http://schemas.microsoft.com/office/drawing/2014/main" id="{74F89D2E-F589-4D7F-A059-9864F45B91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9497" y="606425"/>
            <a:ext cx="9477772" cy="4603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lang="es-ES" sz="3200" i="0" dirty="0">
              <a:latin typeface="Arial" panose="020B0604020202020204" pitchFamily="34" charset="0"/>
            </a:endParaRPr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id="{04F9BAAA-9C8E-47C6-9FA5-C486FCE8FB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6506" y="692696"/>
            <a:ext cx="8813933" cy="552450"/>
          </a:xfrm>
          <a:prstGeom prst="rect">
            <a:avLst/>
          </a:prstGeom>
        </p:spPr>
        <p:txBody>
          <a:bodyPr anchor="b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07A24F28-EDFE-4038-B988-C52902A7A99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06507" y="1746271"/>
            <a:ext cx="8813933" cy="4613254"/>
          </a:xfrm>
          <a:prstGeom prst="rect">
            <a:avLst/>
          </a:prstGeom>
        </p:spPr>
        <p:txBody>
          <a:bodyPr/>
          <a:lstStyle>
            <a:lvl1pPr marL="180975" indent="-180975"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20725" indent="-179388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endParaRPr lang="es-ES" dirty="0"/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pic>
        <p:nvPicPr>
          <p:cNvPr id="11" name="Picture 38">
            <a:extLst>
              <a:ext uri="{FF2B5EF4-FFF2-40B4-BE49-F238E27FC236}">
                <a16:creationId xmlns:a16="http://schemas.microsoft.com/office/drawing/2014/main" id="{CE22C405-5CD3-4A27-BC4D-BDD26CE6B91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32229" y="217485"/>
            <a:ext cx="2045039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77406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6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4" descr="ESIC_Centrado_Negro">
            <a:extLst>
              <a:ext uri="{FF2B5EF4-FFF2-40B4-BE49-F238E27FC236}">
                <a16:creationId xmlns:a16="http://schemas.microsoft.com/office/drawing/2014/main" id="{B826CC80-5B51-4548-82DC-8F7238F5EBE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6308725"/>
            <a:ext cx="1657879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5" descr="EXECUTIVE EDUCATION BLANCO2">
            <a:extLst>
              <a:ext uri="{FF2B5EF4-FFF2-40B4-BE49-F238E27FC236}">
                <a16:creationId xmlns:a16="http://schemas.microsoft.com/office/drawing/2014/main" id="{02D5752F-C4A3-4926-BEEA-4544A66B595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333376"/>
            <a:ext cx="4753504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6">
            <a:extLst>
              <a:ext uri="{FF2B5EF4-FFF2-40B4-BE49-F238E27FC236}">
                <a16:creationId xmlns:a16="http://schemas.microsoft.com/office/drawing/2014/main" id="{0DFB1293-DF4F-4A7F-8AD4-4DFFFB0EF08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892808" y="6391276"/>
            <a:ext cx="4724267" cy="333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89401" tIns="44700" rIns="89401" bIns="44700">
            <a:spAutoFit/>
          </a:bodyPr>
          <a:lstStyle>
            <a:lvl1pPr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defRPr/>
            </a:pPr>
            <a:r>
              <a:rPr lang="es-ES" sz="800" b="0" dirty="0">
                <a:solidFill>
                  <a:srgbClr val="4D4D4D"/>
                </a:solidFill>
                <a:latin typeface="Arial Narrow" panose="020B0506020202030204" pitchFamily="34" charset="0"/>
                <a:cs typeface="Arial" panose="020B0604020202020204" pitchFamily="34" charset="0"/>
              </a:rPr>
              <a:t>	P BOLAND</a:t>
            </a:r>
          </a:p>
          <a:p>
            <a:pPr algn="r">
              <a:defRPr/>
            </a:pPr>
            <a:r>
              <a:rPr lang="de-DE" altLang="en-US" sz="800" b="0" dirty="0">
                <a:solidFill>
                  <a:srgbClr val="4D4D4D"/>
                </a:solidFill>
                <a:latin typeface="Arial Narrow" panose="020B0506020202030204" pitchFamily="34" charset="0"/>
              </a:rPr>
              <a:t>Pág. </a:t>
            </a:r>
            <a:fld id="{0B9C4066-7E2A-4E8E-9F17-24B1CC980775}" type="slidenum">
              <a:rPr lang="de-DE" altLang="en-US" sz="800" b="0" smtClean="0">
                <a:solidFill>
                  <a:srgbClr val="4D4D4D"/>
                </a:solidFill>
                <a:latin typeface="Arial Narrow" panose="020B0506020202030204" pitchFamily="34" charset="0"/>
              </a:rPr>
              <a:pPr algn="r">
                <a:defRPr/>
              </a:pPr>
              <a:t>‹Nº›</a:t>
            </a:fld>
            <a:endParaRPr lang="es-ES" sz="800" b="0" dirty="0">
              <a:solidFill>
                <a:srgbClr val="4D4D4D"/>
              </a:solidFill>
              <a:latin typeface="Arial Narrow" panose="020B0506020202030204" pitchFamily="34" charset="0"/>
            </a:endParaRPr>
          </a:p>
        </p:txBody>
      </p:sp>
      <p:sp>
        <p:nvSpPr>
          <p:cNvPr id="8" name="Rectangle 37">
            <a:extLst>
              <a:ext uri="{FF2B5EF4-FFF2-40B4-BE49-F238E27FC236}">
                <a16:creationId xmlns:a16="http://schemas.microsoft.com/office/drawing/2014/main" id="{74F89D2E-F589-4D7F-A059-9864F45B91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9497" y="606425"/>
            <a:ext cx="9477772" cy="4603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lang="es-ES" sz="3200" i="0" dirty="0">
              <a:latin typeface="Arial" panose="020B0604020202020204" pitchFamily="34" charset="0"/>
            </a:endParaRPr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id="{04F9BAAA-9C8E-47C6-9FA5-C486FCE8FB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6506" y="692696"/>
            <a:ext cx="8813933" cy="552450"/>
          </a:xfrm>
          <a:prstGeom prst="rect">
            <a:avLst/>
          </a:prstGeom>
        </p:spPr>
        <p:txBody>
          <a:bodyPr anchor="b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07A24F28-EDFE-4038-B988-C52902A7A99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06507" y="1746271"/>
            <a:ext cx="8813933" cy="4613254"/>
          </a:xfrm>
          <a:prstGeom prst="rect">
            <a:avLst/>
          </a:prstGeom>
        </p:spPr>
        <p:txBody>
          <a:bodyPr/>
          <a:lstStyle>
            <a:lvl1pPr marL="180975" indent="-180975"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20725" indent="-179388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endParaRPr lang="es-ES" dirty="0"/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pic>
        <p:nvPicPr>
          <p:cNvPr id="11" name="Picture 38">
            <a:extLst>
              <a:ext uri="{FF2B5EF4-FFF2-40B4-BE49-F238E27FC236}">
                <a16:creationId xmlns:a16="http://schemas.microsoft.com/office/drawing/2014/main" id="{CE22C405-5CD3-4A27-BC4D-BDD26CE6B91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32229" y="217485"/>
            <a:ext cx="2045039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32335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7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4" descr="ESIC_Centrado_Negro">
            <a:extLst>
              <a:ext uri="{FF2B5EF4-FFF2-40B4-BE49-F238E27FC236}">
                <a16:creationId xmlns:a16="http://schemas.microsoft.com/office/drawing/2014/main" id="{B826CC80-5B51-4548-82DC-8F7238F5EBE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6308725"/>
            <a:ext cx="1657879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5" descr="EXECUTIVE EDUCATION BLANCO2">
            <a:extLst>
              <a:ext uri="{FF2B5EF4-FFF2-40B4-BE49-F238E27FC236}">
                <a16:creationId xmlns:a16="http://schemas.microsoft.com/office/drawing/2014/main" id="{02D5752F-C4A3-4926-BEEA-4544A66B595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333376"/>
            <a:ext cx="4753504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6">
            <a:extLst>
              <a:ext uri="{FF2B5EF4-FFF2-40B4-BE49-F238E27FC236}">
                <a16:creationId xmlns:a16="http://schemas.microsoft.com/office/drawing/2014/main" id="{0DFB1293-DF4F-4A7F-8AD4-4DFFFB0EF08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892808" y="6391276"/>
            <a:ext cx="4724267" cy="333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89401" tIns="44700" rIns="89401" bIns="44700">
            <a:spAutoFit/>
          </a:bodyPr>
          <a:lstStyle>
            <a:lvl1pPr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defRPr/>
            </a:pPr>
            <a:r>
              <a:rPr lang="es-ES" sz="800" b="0" dirty="0">
                <a:solidFill>
                  <a:srgbClr val="4D4D4D"/>
                </a:solidFill>
                <a:latin typeface="Arial Narrow" panose="020B0506020202030204" pitchFamily="34" charset="0"/>
                <a:cs typeface="Arial" panose="020B0604020202020204" pitchFamily="34" charset="0"/>
              </a:rPr>
              <a:t>	P BOLAND</a:t>
            </a:r>
          </a:p>
          <a:p>
            <a:pPr algn="r">
              <a:defRPr/>
            </a:pPr>
            <a:r>
              <a:rPr lang="de-DE" altLang="en-US" sz="800" b="0" dirty="0">
                <a:solidFill>
                  <a:srgbClr val="4D4D4D"/>
                </a:solidFill>
                <a:latin typeface="Arial Narrow" panose="020B0506020202030204" pitchFamily="34" charset="0"/>
              </a:rPr>
              <a:t>Pág. </a:t>
            </a:r>
            <a:fld id="{0B9C4066-7E2A-4E8E-9F17-24B1CC980775}" type="slidenum">
              <a:rPr lang="de-DE" altLang="en-US" sz="800" b="0" smtClean="0">
                <a:solidFill>
                  <a:srgbClr val="4D4D4D"/>
                </a:solidFill>
                <a:latin typeface="Arial Narrow" panose="020B0506020202030204" pitchFamily="34" charset="0"/>
              </a:rPr>
              <a:pPr algn="r">
                <a:defRPr/>
              </a:pPr>
              <a:t>‹Nº›</a:t>
            </a:fld>
            <a:endParaRPr lang="es-ES" sz="800" b="0" dirty="0">
              <a:solidFill>
                <a:srgbClr val="4D4D4D"/>
              </a:solidFill>
              <a:latin typeface="Arial Narrow" panose="020B0506020202030204" pitchFamily="34" charset="0"/>
            </a:endParaRPr>
          </a:p>
        </p:txBody>
      </p:sp>
      <p:sp>
        <p:nvSpPr>
          <p:cNvPr id="8" name="Rectangle 37">
            <a:extLst>
              <a:ext uri="{FF2B5EF4-FFF2-40B4-BE49-F238E27FC236}">
                <a16:creationId xmlns:a16="http://schemas.microsoft.com/office/drawing/2014/main" id="{74F89D2E-F589-4D7F-A059-9864F45B91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9497" y="606425"/>
            <a:ext cx="9477772" cy="4603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lang="es-ES" sz="3200" i="0">
              <a:latin typeface="Arial" panose="020B0604020202020204" pitchFamily="34" charset="0"/>
            </a:endParaRPr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id="{04F9BAAA-9C8E-47C6-9FA5-C486FCE8FB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6506" y="692696"/>
            <a:ext cx="8813933" cy="552450"/>
          </a:xfrm>
          <a:prstGeom prst="rect">
            <a:avLst/>
          </a:prstGeom>
        </p:spPr>
        <p:txBody>
          <a:bodyPr anchor="b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07A24F28-EDFE-4038-B988-C52902A7A99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06507" y="1746271"/>
            <a:ext cx="8813933" cy="4613254"/>
          </a:xfrm>
          <a:prstGeom prst="rect">
            <a:avLst/>
          </a:prstGeom>
        </p:spPr>
        <p:txBody>
          <a:bodyPr/>
          <a:lstStyle>
            <a:lvl1pPr marL="180975" indent="-180975"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20725" indent="-179388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endParaRPr lang="es-ES" dirty="0"/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pic>
        <p:nvPicPr>
          <p:cNvPr id="11" name="Picture 38">
            <a:extLst>
              <a:ext uri="{FF2B5EF4-FFF2-40B4-BE49-F238E27FC236}">
                <a16:creationId xmlns:a16="http://schemas.microsoft.com/office/drawing/2014/main" id="{CE22C405-5CD3-4A27-BC4D-BDD26CE6B91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32229" y="217485"/>
            <a:ext cx="2045039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65092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8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4" descr="ESIC_Centrado_Negro">
            <a:extLst>
              <a:ext uri="{FF2B5EF4-FFF2-40B4-BE49-F238E27FC236}">
                <a16:creationId xmlns:a16="http://schemas.microsoft.com/office/drawing/2014/main" id="{B826CC80-5B51-4548-82DC-8F7238F5EBE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6308725"/>
            <a:ext cx="1657879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5" descr="EXECUTIVE EDUCATION BLANCO2">
            <a:extLst>
              <a:ext uri="{FF2B5EF4-FFF2-40B4-BE49-F238E27FC236}">
                <a16:creationId xmlns:a16="http://schemas.microsoft.com/office/drawing/2014/main" id="{02D5752F-C4A3-4926-BEEA-4544A66B595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333376"/>
            <a:ext cx="4753504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6">
            <a:extLst>
              <a:ext uri="{FF2B5EF4-FFF2-40B4-BE49-F238E27FC236}">
                <a16:creationId xmlns:a16="http://schemas.microsoft.com/office/drawing/2014/main" id="{0DFB1293-DF4F-4A7F-8AD4-4DFFFB0EF08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892808" y="6391276"/>
            <a:ext cx="4724267" cy="333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89401" tIns="44700" rIns="89401" bIns="44700">
            <a:spAutoFit/>
          </a:bodyPr>
          <a:lstStyle>
            <a:lvl1pPr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defRPr/>
            </a:pPr>
            <a:r>
              <a:rPr lang="es-ES" sz="800" b="0" dirty="0">
                <a:solidFill>
                  <a:srgbClr val="4D4D4D"/>
                </a:solidFill>
                <a:latin typeface="Arial Narrow" panose="020B0506020202030204" pitchFamily="34" charset="0"/>
                <a:cs typeface="Arial" panose="020B0604020202020204" pitchFamily="34" charset="0"/>
              </a:rPr>
              <a:t>	P BOLAND</a:t>
            </a:r>
          </a:p>
          <a:p>
            <a:pPr algn="r">
              <a:defRPr/>
            </a:pPr>
            <a:r>
              <a:rPr lang="de-DE" altLang="en-US" sz="800" b="0" dirty="0">
                <a:solidFill>
                  <a:srgbClr val="4D4D4D"/>
                </a:solidFill>
                <a:latin typeface="Arial Narrow" panose="020B0506020202030204" pitchFamily="34" charset="0"/>
              </a:rPr>
              <a:t>Pág. </a:t>
            </a:r>
            <a:fld id="{0B9C4066-7E2A-4E8E-9F17-24B1CC980775}" type="slidenum">
              <a:rPr lang="de-DE" altLang="en-US" sz="800" b="0" smtClean="0">
                <a:solidFill>
                  <a:srgbClr val="4D4D4D"/>
                </a:solidFill>
                <a:latin typeface="Arial Narrow" panose="020B0506020202030204" pitchFamily="34" charset="0"/>
              </a:rPr>
              <a:pPr algn="r">
                <a:defRPr/>
              </a:pPr>
              <a:t>‹Nº›</a:t>
            </a:fld>
            <a:endParaRPr lang="es-ES" sz="800" b="0" dirty="0">
              <a:solidFill>
                <a:srgbClr val="4D4D4D"/>
              </a:solidFill>
              <a:latin typeface="Arial Narrow" panose="020B0506020202030204" pitchFamily="34" charset="0"/>
            </a:endParaRPr>
          </a:p>
        </p:txBody>
      </p:sp>
      <p:sp>
        <p:nvSpPr>
          <p:cNvPr id="8" name="Rectangle 37">
            <a:extLst>
              <a:ext uri="{FF2B5EF4-FFF2-40B4-BE49-F238E27FC236}">
                <a16:creationId xmlns:a16="http://schemas.microsoft.com/office/drawing/2014/main" id="{74F89D2E-F589-4D7F-A059-9864F45B91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9497" y="606425"/>
            <a:ext cx="9477772" cy="4603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lang="es-ES" sz="3200" i="0">
              <a:latin typeface="Arial" panose="020B0604020202020204" pitchFamily="34" charset="0"/>
            </a:endParaRPr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id="{04F9BAAA-9C8E-47C6-9FA5-C486FCE8FB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6506" y="692696"/>
            <a:ext cx="8813933" cy="552450"/>
          </a:xfrm>
          <a:prstGeom prst="rect">
            <a:avLst/>
          </a:prstGeom>
        </p:spPr>
        <p:txBody>
          <a:bodyPr anchor="b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07A24F28-EDFE-4038-B988-C52902A7A99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06507" y="1746271"/>
            <a:ext cx="8813933" cy="4613254"/>
          </a:xfrm>
          <a:prstGeom prst="rect">
            <a:avLst/>
          </a:prstGeom>
        </p:spPr>
        <p:txBody>
          <a:bodyPr/>
          <a:lstStyle>
            <a:lvl1pPr marL="180975" indent="-180975"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20725" indent="-179388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endParaRPr lang="es-ES" dirty="0"/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pic>
        <p:nvPicPr>
          <p:cNvPr id="11" name="Picture 38">
            <a:extLst>
              <a:ext uri="{FF2B5EF4-FFF2-40B4-BE49-F238E27FC236}">
                <a16:creationId xmlns:a16="http://schemas.microsoft.com/office/drawing/2014/main" id="{CE22C405-5CD3-4A27-BC4D-BDD26CE6B91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32229" y="217485"/>
            <a:ext cx="2045039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920962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9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4" descr="ESIC_Centrado_Negro">
            <a:extLst>
              <a:ext uri="{FF2B5EF4-FFF2-40B4-BE49-F238E27FC236}">
                <a16:creationId xmlns:a16="http://schemas.microsoft.com/office/drawing/2014/main" id="{B826CC80-5B51-4548-82DC-8F7238F5EBE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6308725"/>
            <a:ext cx="1657879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5" descr="EXECUTIVE EDUCATION BLANCO2">
            <a:extLst>
              <a:ext uri="{FF2B5EF4-FFF2-40B4-BE49-F238E27FC236}">
                <a16:creationId xmlns:a16="http://schemas.microsoft.com/office/drawing/2014/main" id="{02D5752F-C4A3-4926-BEEA-4544A66B595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333376"/>
            <a:ext cx="4753504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6">
            <a:extLst>
              <a:ext uri="{FF2B5EF4-FFF2-40B4-BE49-F238E27FC236}">
                <a16:creationId xmlns:a16="http://schemas.microsoft.com/office/drawing/2014/main" id="{0DFB1293-DF4F-4A7F-8AD4-4DFFFB0EF08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892808" y="6391276"/>
            <a:ext cx="4724267" cy="333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89401" tIns="44700" rIns="89401" bIns="44700">
            <a:spAutoFit/>
          </a:bodyPr>
          <a:lstStyle>
            <a:lvl1pPr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defRPr/>
            </a:pPr>
            <a:r>
              <a:rPr lang="es-ES" sz="800" b="0" dirty="0">
                <a:solidFill>
                  <a:srgbClr val="4D4D4D"/>
                </a:solidFill>
                <a:latin typeface="Arial Narrow" panose="020B0506020202030204" pitchFamily="34" charset="0"/>
                <a:cs typeface="Arial" panose="020B0604020202020204" pitchFamily="34" charset="0"/>
              </a:rPr>
              <a:t>	P BOLAND</a:t>
            </a:r>
          </a:p>
          <a:p>
            <a:pPr algn="r">
              <a:defRPr/>
            </a:pPr>
            <a:r>
              <a:rPr lang="de-DE" altLang="en-US" sz="800" b="0" dirty="0">
                <a:solidFill>
                  <a:srgbClr val="4D4D4D"/>
                </a:solidFill>
                <a:latin typeface="Arial Narrow" panose="020B0506020202030204" pitchFamily="34" charset="0"/>
              </a:rPr>
              <a:t>Pág. </a:t>
            </a:r>
            <a:fld id="{0B9C4066-7E2A-4E8E-9F17-24B1CC980775}" type="slidenum">
              <a:rPr lang="de-DE" altLang="en-US" sz="800" b="0" smtClean="0">
                <a:solidFill>
                  <a:srgbClr val="4D4D4D"/>
                </a:solidFill>
                <a:latin typeface="Arial Narrow" panose="020B0506020202030204" pitchFamily="34" charset="0"/>
              </a:rPr>
              <a:pPr algn="r">
                <a:defRPr/>
              </a:pPr>
              <a:t>‹Nº›</a:t>
            </a:fld>
            <a:endParaRPr lang="es-ES" sz="800" b="0" dirty="0">
              <a:solidFill>
                <a:srgbClr val="4D4D4D"/>
              </a:solidFill>
              <a:latin typeface="Arial Narrow" panose="020B0506020202030204" pitchFamily="34" charset="0"/>
            </a:endParaRPr>
          </a:p>
        </p:txBody>
      </p:sp>
      <p:sp>
        <p:nvSpPr>
          <p:cNvPr id="8" name="Rectangle 37">
            <a:extLst>
              <a:ext uri="{FF2B5EF4-FFF2-40B4-BE49-F238E27FC236}">
                <a16:creationId xmlns:a16="http://schemas.microsoft.com/office/drawing/2014/main" id="{74F89D2E-F589-4D7F-A059-9864F45B91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9497" y="606425"/>
            <a:ext cx="9477772" cy="4603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lang="es-ES" sz="3200" i="0">
              <a:latin typeface="Arial" panose="020B0604020202020204" pitchFamily="34" charset="0"/>
            </a:endParaRPr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id="{04F9BAAA-9C8E-47C6-9FA5-C486FCE8FB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6506" y="692696"/>
            <a:ext cx="8813933" cy="552450"/>
          </a:xfrm>
          <a:prstGeom prst="rect">
            <a:avLst/>
          </a:prstGeom>
        </p:spPr>
        <p:txBody>
          <a:bodyPr anchor="b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07A24F28-EDFE-4038-B988-C52902A7A99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06507" y="1746271"/>
            <a:ext cx="8813933" cy="4613254"/>
          </a:xfrm>
          <a:prstGeom prst="rect">
            <a:avLst/>
          </a:prstGeom>
        </p:spPr>
        <p:txBody>
          <a:bodyPr/>
          <a:lstStyle>
            <a:lvl1pPr marL="180975" indent="-180975"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20725" indent="-179388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endParaRPr lang="es-ES" dirty="0"/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pic>
        <p:nvPicPr>
          <p:cNvPr id="11" name="Picture 38">
            <a:extLst>
              <a:ext uri="{FF2B5EF4-FFF2-40B4-BE49-F238E27FC236}">
                <a16:creationId xmlns:a16="http://schemas.microsoft.com/office/drawing/2014/main" id="{CE22C405-5CD3-4A27-BC4D-BDD26CE6B91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32229" y="217485"/>
            <a:ext cx="2045039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25027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0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4" descr="ESIC_Centrado_Negro">
            <a:extLst>
              <a:ext uri="{FF2B5EF4-FFF2-40B4-BE49-F238E27FC236}">
                <a16:creationId xmlns:a16="http://schemas.microsoft.com/office/drawing/2014/main" id="{B826CC80-5B51-4548-82DC-8F7238F5EBE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6308725"/>
            <a:ext cx="1657879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5" descr="EXECUTIVE EDUCATION BLANCO2">
            <a:extLst>
              <a:ext uri="{FF2B5EF4-FFF2-40B4-BE49-F238E27FC236}">
                <a16:creationId xmlns:a16="http://schemas.microsoft.com/office/drawing/2014/main" id="{02D5752F-C4A3-4926-BEEA-4544A66B595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333376"/>
            <a:ext cx="4753504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6">
            <a:extLst>
              <a:ext uri="{FF2B5EF4-FFF2-40B4-BE49-F238E27FC236}">
                <a16:creationId xmlns:a16="http://schemas.microsoft.com/office/drawing/2014/main" id="{0DFB1293-DF4F-4A7F-8AD4-4DFFFB0EF08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892808" y="6391276"/>
            <a:ext cx="4724267" cy="333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89401" tIns="44700" rIns="89401" bIns="44700">
            <a:spAutoFit/>
          </a:bodyPr>
          <a:lstStyle>
            <a:lvl1pPr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defRPr/>
            </a:pPr>
            <a:r>
              <a:rPr lang="es-ES" sz="800" b="0" dirty="0">
                <a:solidFill>
                  <a:srgbClr val="4D4D4D"/>
                </a:solidFill>
                <a:latin typeface="Arial Narrow" panose="020B0506020202030204" pitchFamily="34" charset="0"/>
                <a:cs typeface="Arial" panose="020B0604020202020204" pitchFamily="34" charset="0"/>
              </a:rPr>
              <a:t>	P BOLAND</a:t>
            </a:r>
          </a:p>
          <a:p>
            <a:pPr algn="r">
              <a:defRPr/>
            </a:pPr>
            <a:r>
              <a:rPr lang="de-DE" altLang="en-US" sz="800" b="0" dirty="0">
                <a:solidFill>
                  <a:srgbClr val="4D4D4D"/>
                </a:solidFill>
                <a:latin typeface="Arial Narrow" panose="020B0506020202030204" pitchFamily="34" charset="0"/>
              </a:rPr>
              <a:t>Pág. </a:t>
            </a:r>
            <a:fld id="{0B9C4066-7E2A-4E8E-9F17-24B1CC980775}" type="slidenum">
              <a:rPr lang="de-DE" altLang="en-US" sz="800" b="0" smtClean="0">
                <a:solidFill>
                  <a:srgbClr val="4D4D4D"/>
                </a:solidFill>
                <a:latin typeface="Arial Narrow" panose="020B0506020202030204" pitchFamily="34" charset="0"/>
              </a:rPr>
              <a:pPr algn="r">
                <a:defRPr/>
              </a:pPr>
              <a:t>‹Nº›</a:t>
            </a:fld>
            <a:endParaRPr lang="es-ES" sz="800" b="0" dirty="0">
              <a:solidFill>
                <a:srgbClr val="4D4D4D"/>
              </a:solidFill>
              <a:latin typeface="Arial Narrow" panose="020B0506020202030204" pitchFamily="34" charset="0"/>
            </a:endParaRPr>
          </a:p>
        </p:txBody>
      </p:sp>
      <p:sp>
        <p:nvSpPr>
          <p:cNvPr id="8" name="Rectangle 37">
            <a:extLst>
              <a:ext uri="{FF2B5EF4-FFF2-40B4-BE49-F238E27FC236}">
                <a16:creationId xmlns:a16="http://schemas.microsoft.com/office/drawing/2014/main" id="{74F89D2E-F589-4D7F-A059-9864F45B91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9497" y="606425"/>
            <a:ext cx="9477772" cy="4603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lang="es-ES" sz="3200" i="0">
              <a:latin typeface="Arial" panose="020B0604020202020204" pitchFamily="34" charset="0"/>
            </a:endParaRPr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id="{04F9BAAA-9C8E-47C6-9FA5-C486FCE8FB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6506" y="692696"/>
            <a:ext cx="8813933" cy="552450"/>
          </a:xfrm>
          <a:prstGeom prst="rect">
            <a:avLst/>
          </a:prstGeom>
        </p:spPr>
        <p:txBody>
          <a:bodyPr anchor="b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07A24F28-EDFE-4038-B988-C52902A7A99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06507" y="1746271"/>
            <a:ext cx="8813933" cy="4613254"/>
          </a:xfrm>
          <a:prstGeom prst="rect">
            <a:avLst/>
          </a:prstGeom>
        </p:spPr>
        <p:txBody>
          <a:bodyPr/>
          <a:lstStyle>
            <a:lvl1pPr marL="180975" indent="-180975"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20725" indent="-179388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endParaRPr lang="es-ES" dirty="0"/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pic>
        <p:nvPicPr>
          <p:cNvPr id="11" name="Picture 38">
            <a:extLst>
              <a:ext uri="{FF2B5EF4-FFF2-40B4-BE49-F238E27FC236}">
                <a16:creationId xmlns:a16="http://schemas.microsoft.com/office/drawing/2014/main" id="{CE22C405-5CD3-4A27-BC4D-BDD26CE6B91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32229" y="217485"/>
            <a:ext cx="2045039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19864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41805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</a:lstStyle>
          <a:p>
            <a:r>
              <a:rPr lang="es-ES" dirty="0"/>
              <a:t>Haga clic para modificar el estilo de título del patrón</a:t>
            </a:r>
            <a:endParaRPr lang="en-GB" dirty="0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10"/>
          </p:nvPr>
        </p:nvSpPr>
        <p:spPr>
          <a:xfrm>
            <a:off x="631825" y="1556792"/>
            <a:ext cx="8713788" cy="4175671"/>
          </a:xfrm>
          <a:prstGeom prst="rect">
            <a:avLst/>
          </a:prstGeom>
        </p:spPr>
        <p:txBody>
          <a:bodyPr/>
          <a:lstStyle>
            <a:lvl1pPr marL="180975" indent="-180975">
              <a:defRPr sz="2000"/>
            </a:lvl1pPr>
            <a:lvl2pPr marL="628650" indent="-171450">
              <a:defRPr sz="1800"/>
            </a:lvl2pPr>
            <a:lvl3pPr marL="1076325" indent="-161925"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2736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image" Target="../media/image1.gif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4"/>
          <p:cNvSpPr>
            <a:spLocks noChangeArrowheads="1"/>
          </p:cNvSpPr>
          <p:nvPr userDrawn="1"/>
        </p:nvSpPr>
        <p:spPr bwMode="auto">
          <a:xfrm>
            <a:off x="9417496" y="6500813"/>
            <a:ext cx="9207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fld id="{0511D523-BC7E-5B44-8D9A-31BAF11431C8}" type="slidenum">
              <a:rPr lang="en-US" sz="1000" b="1">
                <a:solidFill>
                  <a:srgbClr val="000066"/>
                </a:solidFill>
                <a:latin typeface="Arial Narrow" charset="0"/>
              </a:rPr>
              <a:pPr>
                <a:lnSpc>
                  <a:spcPct val="110000"/>
                </a:lnSpc>
              </a:pPr>
              <a:t>‹Nº›</a:t>
            </a:fld>
            <a:endParaRPr lang="en-US" sz="1000" b="1">
              <a:solidFill>
                <a:srgbClr val="000066"/>
              </a:solidFill>
              <a:latin typeface="Arial Narrow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 userDrawn="1"/>
        </p:nvPicPr>
        <p:blipFill>
          <a:blip r:embed="rId2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0600" y="152400"/>
            <a:ext cx="990600" cy="327875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3B0323E7-E87B-45B7-A322-8F68B93135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77" b="23542"/>
          <a:stretch/>
        </p:blipFill>
        <p:spPr>
          <a:xfrm>
            <a:off x="128464" y="0"/>
            <a:ext cx="1440162" cy="54868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334" r:id="rId1"/>
    <p:sldLayoutId id="2147484320" r:id="rId2"/>
    <p:sldLayoutId id="2147484321" r:id="rId3"/>
    <p:sldLayoutId id="2147484322" r:id="rId4"/>
    <p:sldLayoutId id="2147484323" r:id="rId5"/>
    <p:sldLayoutId id="2147484324" r:id="rId6"/>
    <p:sldLayoutId id="2147484325" r:id="rId7"/>
    <p:sldLayoutId id="2147484326" r:id="rId8"/>
    <p:sldLayoutId id="2147484327" r:id="rId9"/>
    <p:sldLayoutId id="2147484328" r:id="rId10"/>
    <p:sldLayoutId id="2147484329" r:id="rId11"/>
    <p:sldLayoutId id="2147484330" r:id="rId12"/>
    <p:sldLayoutId id="2147484331" r:id="rId13"/>
    <p:sldLayoutId id="2147484332" r:id="rId14"/>
    <p:sldLayoutId id="2147484333" r:id="rId15"/>
    <p:sldLayoutId id="2147484335" r:id="rId16"/>
    <p:sldLayoutId id="2147484491" r:id="rId17"/>
    <p:sldLayoutId id="2147484492" r:id="rId18"/>
    <p:sldLayoutId id="2147484493" r:id="rId19"/>
    <p:sldLayoutId id="2147484494" r:id="rId20"/>
    <p:sldLayoutId id="2147484495" r:id="rId21"/>
    <p:sldLayoutId id="2147484496" r:id="rId22"/>
    <p:sldLayoutId id="2147484497" r:id="rId23"/>
    <p:sldLayoutId id="2147484498" r:id="rId24"/>
    <p:sldLayoutId id="2147484499" r:id="rId25"/>
    <p:sldLayoutId id="2147484500" r:id="rId26"/>
  </p:sldLayoutIdLst>
  <p:txStyles>
    <p:titleStyle>
      <a:lvl1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+mj-lt"/>
          <a:ea typeface="ＭＳ Ｐゴシック" charset="0"/>
          <a:cs typeface="ＭＳ Ｐゴシック" charset="0"/>
        </a:defRPr>
      </a:lvl1pPr>
      <a:lvl2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2pPr>
      <a:lvl3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3pPr>
      <a:lvl4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4pPr>
      <a:lvl5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5pPr>
      <a:lvl6pPr marL="4572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6pPr>
      <a:lvl7pPr marL="9144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7pPr>
      <a:lvl8pPr marL="13716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8pPr>
      <a:lvl9pPr marL="18288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9pPr>
    </p:titleStyle>
    <p:bodyStyle>
      <a:lvl1pPr marL="334963" indent="-334963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n"/>
        <a:defRPr sz="20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27075" indent="-279400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o"/>
        <a:defRPr sz="2800">
          <a:solidFill>
            <a:schemeClr val="tx1"/>
          </a:solidFill>
          <a:latin typeface="DIN-RegularAlternate" charset="0"/>
          <a:ea typeface="ＭＳ Ｐゴシック" charset="0"/>
        </a:defRPr>
      </a:lvl2pPr>
      <a:lvl3pPr marL="1117600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400">
          <a:solidFill>
            <a:schemeClr val="tx1"/>
          </a:solidFill>
          <a:latin typeface="DIN-RegularAlternate" charset="0"/>
          <a:ea typeface="ＭＳ Ｐゴシック" charset="0"/>
        </a:defRPr>
      </a:lvl3pPr>
      <a:lvl4pPr marL="1565275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ú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4pPr>
      <a:lvl5pPr marL="2011363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5pPr>
      <a:lvl6pPr marL="24685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6pPr>
      <a:lvl7pPr marL="29257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7pPr>
      <a:lvl8pPr marL="33829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8pPr>
      <a:lvl9pPr marL="38401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5">
            <a:extLst>
              <a:ext uri="{FF2B5EF4-FFF2-40B4-BE49-F238E27FC236}">
                <a16:creationId xmlns:a16="http://schemas.microsoft.com/office/drawing/2014/main" id="{B0492027-4D53-4530-8B6A-1628A246DF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85900" y="2130425"/>
            <a:ext cx="6934200" cy="1470025"/>
          </a:xfrm>
        </p:spPr>
        <p:txBody>
          <a:bodyPr/>
          <a:lstStyle/>
          <a:p>
            <a:pPr algn="ctr"/>
            <a:r>
              <a:rPr lang="en-GB" dirty="0"/>
              <a:t>La </a:t>
            </a:r>
            <a:r>
              <a:rPr lang="en-GB" dirty="0" err="1"/>
              <a:t>tarea</a:t>
            </a:r>
            <a:r>
              <a:rPr lang="en-GB" dirty="0"/>
              <a:t> – </a:t>
            </a:r>
            <a:r>
              <a:rPr lang="en-GB" dirty="0" err="1"/>
              <a:t>Desarrollar</a:t>
            </a:r>
            <a:r>
              <a:rPr lang="en-GB" dirty="0"/>
              <a:t> una Nueva </a:t>
            </a:r>
            <a:r>
              <a:rPr lang="en-GB" dirty="0" err="1"/>
              <a:t>Propuesta</a:t>
            </a:r>
            <a:r>
              <a:rPr lang="en-GB" dirty="0"/>
              <a:t> de </a:t>
            </a:r>
            <a:r>
              <a:rPr lang="en-GB" dirty="0" err="1"/>
              <a:t>Valor</a:t>
            </a:r>
            <a:r>
              <a:rPr lang="en-GB" dirty="0"/>
              <a:t> para </a:t>
            </a:r>
            <a:r>
              <a:rPr lang="en-GB" dirty="0" err="1"/>
              <a:t>tu</a:t>
            </a:r>
            <a:r>
              <a:rPr lang="en-GB" dirty="0"/>
              <a:t> </a:t>
            </a:r>
            <a:r>
              <a:rPr lang="en-GB" dirty="0" err="1"/>
              <a:t>Cliente</a:t>
            </a:r>
            <a:br>
              <a:rPr lang="es-ES" dirty="0"/>
            </a:br>
            <a:endParaRPr lang="es-ES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0569C50-5D53-4D38-9913-E9AA81E0100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863850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774A43-9B5C-4351-8BE4-F1E1D5FF5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Ejercicio Offline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C18943E-488F-4ED8-A72B-ADE86EBC1D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300" y="1916832"/>
            <a:ext cx="4313684" cy="4209331"/>
          </a:xfrm>
        </p:spPr>
        <p:txBody>
          <a:bodyPr/>
          <a:lstStyle/>
          <a:p>
            <a:pPr marL="457200" indent="-457200">
              <a:buSzPct val="100000"/>
              <a:buFont typeface="+mj-lt"/>
              <a:buAutoNum type="arabicPeriod"/>
            </a:pPr>
            <a:r>
              <a:rPr lang="es-ES" dirty="0"/>
              <a:t>Debéis crear un perfil de cliente para UNO DE VUESTROS CLIENTES/NB REALES</a:t>
            </a:r>
          </a:p>
          <a:p>
            <a:pPr lvl="1"/>
            <a:r>
              <a:rPr lang="es-ES" dirty="0"/>
              <a:t>Se trata del modelo “</a:t>
            </a:r>
            <a:r>
              <a:rPr lang="es-ES" dirty="0" err="1"/>
              <a:t>Buyer</a:t>
            </a:r>
            <a:r>
              <a:rPr lang="es-ES" dirty="0"/>
              <a:t> </a:t>
            </a:r>
            <a:r>
              <a:rPr lang="es-ES" dirty="0" err="1"/>
              <a:t>Person</a:t>
            </a:r>
            <a:r>
              <a:rPr lang="es-ES" dirty="0"/>
              <a:t>” donde se refleja la situación del cliente y su relación con LLYC</a:t>
            </a:r>
          </a:p>
          <a:p>
            <a:pPr lvl="1"/>
            <a:r>
              <a:rPr lang="es-ES" dirty="0"/>
              <a:t>Reflejamos sus necesidades (cubiertas o no) y sus expectativas a futuro</a:t>
            </a:r>
          </a:p>
          <a:p>
            <a:endParaRPr lang="es-ES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6B3E4FB-A3F4-4969-9C5C-3929E0F0FB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259" r="9259"/>
          <a:stretch/>
        </p:blipFill>
        <p:spPr>
          <a:xfrm>
            <a:off x="4953000" y="1879386"/>
            <a:ext cx="4313684" cy="29764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640155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774A43-9B5C-4351-8BE4-F1E1D5FF5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Perfil del cliente – Líder nacional en pinturas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EAF0C4C5-9C81-4C70-AB43-61DA5C92AA58}"/>
              </a:ext>
            </a:extLst>
          </p:cNvPr>
          <p:cNvSpPr txBox="1"/>
          <p:nvPr/>
        </p:nvSpPr>
        <p:spPr>
          <a:xfrm>
            <a:off x="632520" y="1916832"/>
            <a:ext cx="432048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MX" b="1" dirty="0">
                <a:solidFill>
                  <a:schemeClr val="bg1"/>
                </a:solidFill>
              </a:rPr>
              <a:t>Perfil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81490E8A-580D-4200-BDEE-2BB4CC2CA5FF}"/>
              </a:ext>
            </a:extLst>
          </p:cNvPr>
          <p:cNvSpPr txBox="1"/>
          <p:nvPr/>
        </p:nvSpPr>
        <p:spPr>
          <a:xfrm>
            <a:off x="632520" y="2286164"/>
            <a:ext cx="4320480" cy="1384995"/>
          </a:xfrm>
          <a:prstGeom prst="rect">
            <a:avLst/>
          </a:prstGeom>
          <a:noFill/>
          <a:ln>
            <a:solidFill>
              <a:srgbClr val="606060"/>
            </a:solidFill>
          </a:ln>
        </p:spPr>
        <p:txBody>
          <a:bodyPr wrap="square" rtlCol="0">
            <a:spAutoFit/>
          </a:bodyPr>
          <a:lstStyle/>
          <a:p>
            <a:r>
              <a:rPr lang="es-MX" sz="1400" dirty="0" err="1"/>
              <a:t>Lidya</a:t>
            </a:r>
            <a:r>
              <a:rPr lang="es-MX" sz="1400" dirty="0"/>
              <a:t> F.</a:t>
            </a:r>
          </a:p>
          <a:p>
            <a:r>
              <a:rPr lang="es-MX" sz="1400" dirty="0"/>
              <a:t>50+ años</a:t>
            </a:r>
          </a:p>
          <a:p>
            <a:r>
              <a:rPr lang="es-MX" sz="1400" dirty="0"/>
              <a:t>Directora de Comunicación Corporativa</a:t>
            </a:r>
          </a:p>
          <a:p>
            <a:r>
              <a:rPr lang="es-MX" sz="1400" dirty="0"/>
              <a:t>4 años en el puesto</a:t>
            </a:r>
          </a:p>
          <a:p>
            <a:r>
              <a:rPr lang="es-MX" sz="1400" dirty="0"/>
              <a:t>Más de 20 años de experiencia</a:t>
            </a:r>
          </a:p>
          <a:p>
            <a:endParaRPr lang="es-MX" sz="1400" dirty="0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E4B06147-E369-4366-8ADF-5A5C9C2B28D5}"/>
              </a:ext>
            </a:extLst>
          </p:cNvPr>
          <p:cNvSpPr txBox="1"/>
          <p:nvPr/>
        </p:nvSpPr>
        <p:spPr>
          <a:xfrm>
            <a:off x="5125391" y="1916832"/>
            <a:ext cx="432048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MX" b="1" dirty="0">
                <a:solidFill>
                  <a:schemeClr val="bg1"/>
                </a:solidFill>
              </a:rPr>
              <a:t>Descripción del Perfil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00954357-2D76-42A8-9686-18E250604358}"/>
              </a:ext>
            </a:extLst>
          </p:cNvPr>
          <p:cNvSpPr txBox="1"/>
          <p:nvPr/>
        </p:nvSpPr>
        <p:spPr>
          <a:xfrm>
            <a:off x="5125391" y="2286164"/>
            <a:ext cx="4320480" cy="1384995"/>
          </a:xfrm>
          <a:prstGeom prst="rect">
            <a:avLst/>
          </a:prstGeom>
          <a:noFill/>
          <a:ln>
            <a:solidFill>
              <a:srgbClr val="606060"/>
            </a:solidFill>
          </a:ln>
        </p:spPr>
        <p:txBody>
          <a:bodyPr wrap="square" rtlCol="0">
            <a:spAutoFit/>
          </a:bodyPr>
          <a:lstStyle/>
          <a:p>
            <a:r>
              <a:rPr lang="es-MX" sz="1400" dirty="0"/>
              <a:t>Experiencia en Comunicación y relaciones públicas</a:t>
            </a:r>
          </a:p>
          <a:p>
            <a:r>
              <a:rPr lang="es-MX" sz="1400" dirty="0"/>
              <a:t>Sin experiencia en Asuntos Públicos</a:t>
            </a:r>
          </a:p>
          <a:p>
            <a:r>
              <a:rPr lang="es-MX" sz="1400" dirty="0"/>
              <a:t>Sin posición de liderazgo en el equipo directivo</a:t>
            </a:r>
          </a:p>
          <a:p>
            <a:r>
              <a:rPr lang="es-MX" sz="1400" dirty="0"/>
              <a:t>Preocupada por lograr expectativas de otros directivos que tampoco tienen experiencia en Asuntos Públicos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634F05FC-B258-4E13-8215-1666DE4A8480}"/>
              </a:ext>
            </a:extLst>
          </p:cNvPr>
          <p:cNvSpPr txBox="1"/>
          <p:nvPr/>
        </p:nvSpPr>
        <p:spPr>
          <a:xfrm>
            <a:off x="632520" y="3851756"/>
            <a:ext cx="432048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MX" b="1" dirty="0">
                <a:solidFill>
                  <a:schemeClr val="bg1"/>
                </a:solidFill>
              </a:rPr>
              <a:t>Problemas percibidos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134ED6CA-22DE-4161-883C-0745B9D556B8}"/>
              </a:ext>
            </a:extLst>
          </p:cNvPr>
          <p:cNvSpPr txBox="1"/>
          <p:nvPr/>
        </p:nvSpPr>
        <p:spPr>
          <a:xfrm>
            <a:off x="632520" y="4221088"/>
            <a:ext cx="4320480" cy="1600438"/>
          </a:xfrm>
          <a:prstGeom prst="rect">
            <a:avLst/>
          </a:prstGeom>
          <a:noFill/>
          <a:ln>
            <a:solidFill>
              <a:srgbClr val="606060"/>
            </a:solidFill>
          </a:ln>
        </p:spPr>
        <p:txBody>
          <a:bodyPr wrap="square" rtlCol="0">
            <a:spAutoFit/>
          </a:bodyPr>
          <a:lstStyle/>
          <a:p>
            <a:r>
              <a:rPr lang="es-MX" sz="1400" dirty="0"/>
              <a:t>Exceso de requerimientos metodológicos</a:t>
            </a:r>
          </a:p>
          <a:p>
            <a:endParaRPr lang="es-MX" sz="1400" dirty="0"/>
          </a:p>
          <a:p>
            <a:r>
              <a:rPr lang="es-MX" sz="1400" dirty="0"/>
              <a:t>Falta de resultados a corto plazo </a:t>
            </a:r>
          </a:p>
          <a:p>
            <a:endParaRPr lang="es-MX" sz="1400" dirty="0"/>
          </a:p>
          <a:p>
            <a:r>
              <a:rPr lang="es-MX" sz="1400" dirty="0"/>
              <a:t>Poca adaptación a dinámica interna de la empresa</a:t>
            </a:r>
          </a:p>
          <a:p>
            <a:endParaRPr lang="es-MX" sz="1400" dirty="0"/>
          </a:p>
          <a:p>
            <a:endParaRPr lang="es-MX" sz="1400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126143AD-5B4F-4DFA-97A1-67E505CD04DB}"/>
              </a:ext>
            </a:extLst>
          </p:cNvPr>
          <p:cNvSpPr txBox="1"/>
          <p:nvPr/>
        </p:nvSpPr>
        <p:spPr>
          <a:xfrm>
            <a:off x="5125391" y="3851756"/>
            <a:ext cx="432048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MX" b="1" dirty="0">
                <a:solidFill>
                  <a:schemeClr val="bg1"/>
                </a:solidFill>
              </a:rPr>
              <a:t>Necesidades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404D47C-AA1E-44BF-9813-41586E780B2C}"/>
              </a:ext>
            </a:extLst>
          </p:cNvPr>
          <p:cNvSpPr txBox="1"/>
          <p:nvPr/>
        </p:nvSpPr>
        <p:spPr>
          <a:xfrm>
            <a:off x="5125391" y="4221088"/>
            <a:ext cx="4320480" cy="1600438"/>
          </a:xfrm>
          <a:prstGeom prst="rect">
            <a:avLst/>
          </a:prstGeom>
          <a:noFill/>
          <a:ln>
            <a:solidFill>
              <a:srgbClr val="606060"/>
            </a:solidFill>
          </a:ln>
        </p:spPr>
        <p:txBody>
          <a:bodyPr wrap="square" rtlCol="0">
            <a:spAutoFit/>
          </a:bodyPr>
          <a:lstStyle/>
          <a:p>
            <a:r>
              <a:rPr lang="es-MX" sz="1400" dirty="0"/>
              <a:t>Habilitadores de la generación de negocio con autoridades</a:t>
            </a:r>
          </a:p>
          <a:p>
            <a:r>
              <a:rPr lang="es-MX" sz="1400" dirty="0"/>
              <a:t>Prevención de riesgos y capitalización de oportunidades con </a:t>
            </a:r>
            <a:r>
              <a:rPr lang="es-MX" sz="1400" dirty="0" err="1"/>
              <a:t>KDMs</a:t>
            </a:r>
            <a:endParaRPr lang="es-MX" sz="1400" dirty="0"/>
          </a:p>
          <a:p>
            <a:r>
              <a:rPr lang="es-MX" sz="1400" dirty="0"/>
              <a:t>Posicionar el valor de los Asuntos Públicos al interior de la organización</a:t>
            </a:r>
          </a:p>
          <a:p>
            <a:endParaRPr lang="es-MX" sz="1400" dirty="0"/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25D8C60E-E137-45F4-B913-A86B4BB9D797}"/>
              </a:ext>
            </a:extLst>
          </p:cNvPr>
          <p:cNvSpPr/>
          <p:nvPr/>
        </p:nvSpPr>
        <p:spPr>
          <a:xfrm>
            <a:off x="726913" y="4488846"/>
            <a:ext cx="1368152" cy="1434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5253F14D-CB45-4EE0-B0EE-E29A559A7EE5}"/>
              </a:ext>
            </a:extLst>
          </p:cNvPr>
          <p:cNvSpPr/>
          <p:nvPr/>
        </p:nvSpPr>
        <p:spPr>
          <a:xfrm>
            <a:off x="727060" y="4955237"/>
            <a:ext cx="1849676" cy="1434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076D87F1-CB7D-4BC0-92CA-1557405E9EFF}"/>
              </a:ext>
            </a:extLst>
          </p:cNvPr>
          <p:cNvSpPr/>
          <p:nvPr/>
        </p:nvSpPr>
        <p:spPr>
          <a:xfrm>
            <a:off x="727060" y="5436022"/>
            <a:ext cx="913572" cy="1434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544891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774A43-9B5C-4351-8BE4-F1E1D5FF5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Ejercicio Offline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C18943E-488F-4ED8-A72B-ADE86EBC1D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300" y="1916832"/>
            <a:ext cx="4889748" cy="4209331"/>
          </a:xfrm>
        </p:spPr>
        <p:txBody>
          <a:bodyPr/>
          <a:lstStyle/>
          <a:p>
            <a:pPr marL="457200" indent="-457200">
              <a:buSzPct val="100000"/>
              <a:buFont typeface="+mj-lt"/>
              <a:buAutoNum type="arabicPeriod" startAt="2"/>
            </a:pPr>
            <a:r>
              <a:rPr lang="es-ES" dirty="0"/>
              <a:t>Identificar LA PROPUESTA DE VALOR ACTUAL</a:t>
            </a:r>
          </a:p>
          <a:p>
            <a:pPr lvl="1">
              <a:buSzPct val="100000"/>
            </a:pPr>
            <a:r>
              <a:rPr lang="es-ES" dirty="0"/>
              <a:t>En el modelo CANVAS, se plasman:</a:t>
            </a:r>
          </a:p>
          <a:p>
            <a:pPr lvl="2">
              <a:buSzPct val="100000"/>
            </a:pPr>
            <a:r>
              <a:rPr lang="es-ES" dirty="0"/>
              <a:t>la propuesta de valor actual y el alcance de los servicios </a:t>
            </a:r>
          </a:p>
          <a:p>
            <a:pPr lvl="2">
              <a:buSzPct val="100000"/>
            </a:pPr>
            <a:r>
              <a:rPr lang="es-ES" dirty="0"/>
              <a:t>la clase de relación establecida</a:t>
            </a:r>
          </a:p>
          <a:p>
            <a:pPr lvl="2">
              <a:buSzPct val="100000"/>
            </a:pPr>
            <a:r>
              <a:rPr lang="es-ES" dirty="0"/>
              <a:t>la forma de comunicarse (canal)</a:t>
            </a:r>
          </a:p>
          <a:p>
            <a:pPr lvl="2">
              <a:buSzPct val="100000"/>
            </a:pPr>
            <a:r>
              <a:rPr lang="es-ES" dirty="0"/>
              <a:t>las actividades clave y recursos implicados</a:t>
            </a:r>
          </a:p>
          <a:p>
            <a:pPr marL="790575" lvl="1" indent="-342900">
              <a:buSzPct val="100000"/>
              <a:buFont typeface="+mj-lt"/>
              <a:buAutoNum type="arabicPeriod"/>
            </a:pPr>
            <a:endParaRPr lang="es-ES" dirty="0"/>
          </a:p>
          <a:p>
            <a:pPr marL="790575" lvl="1" indent="-342900">
              <a:buSzPct val="100000"/>
              <a:buFont typeface="+mj-lt"/>
              <a:buAutoNum type="arabicPeriod"/>
            </a:pPr>
            <a:endParaRPr lang="es-ES" dirty="0"/>
          </a:p>
          <a:p>
            <a:pPr marL="790575" lvl="1" indent="-342900">
              <a:buSzPct val="100000"/>
              <a:buFont typeface="+mj-lt"/>
              <a:buAutoNum type="arabicPeriod"/>
            </a:pPr>
            <a:endParaRPr lang="es-ES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6F20F60-92C7-4C0E-AD04-728C0A0E952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000" r="9345"/>
          <a:stretch/>
        </p:blipFill>
        <p:spPr>
          <a:xfrm>
            <a:off x="5385048" y="2076086"/>
            <a:ext cx="3881636" cy="27058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156299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774A43-9B5C-4351-8BE4-F1E1D5FF5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Ejercicio Offline - CANVAS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40B187A5-5F7F-48FD-93D7-E8ACF5EA707D}"/>
              </a:ext>
            </a:extLst>
          </p:cNvPr>
          <p:cNvSpPr txBox="1"/>
          <p:nvPr/>
        </p:nvSpPr>
        <p:spPr>
          <a:xfrm>
            <a:off x="560512" y="1556792"/>
            <a:ext cx="1800200" cy="3960440"/>
          </a:xfrm>
          <a:prstGeom prst="rect">
            <a:avLst/>
          </a:prstGeom>
          <a:noFill/>
          <a:ln>
            <a:solidFill>
              <a:srgbClr val="606060"/>
            </a:solidFill>
          </a:ln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D8CBA0D2-0047-4C23-A28E-6B4624066025}"/>
              </a:ext>
            </a:extLst>
          </p:cNvPr>
          <p:cNvSpPr txBox="1"/>
          <p:nvPr/>
        </p:nvSpPr>
        <p:spPr>
          <a:xfrm>
            <a:off x="2360712" y="1556792"/>
            <a:ext cx="1800200" cy="2232248"/>
          </a:xfrm>
          <a:prstGeom prst="rect">
            <a:avLst/>
          </a:prstGeom>
          <a:noFill/>
          <a:ln>
            <a:solidFill>
              <a:srgbClr val="606060"/>
            </a:solidFill>
          </a:ln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19207DD7-D269-4ACB-A2EF-0668B3A5D953}"/>
              </a:ext>
            </a:extLst>
          </p:cNvPr>
          <p:cNvSpPr txBox="1"/>
          <p:nvPr/>
        </p:nvSpPr>
        <p:spPr>
          <a:xfrm>
            <a:off x="2360712" y="3789040"/>
            <a:ext cx="1800200" cy="1728192"/>
          </a:xfrm>
          <a:prstGeom prst="rect">
            <a:avLst/>
          </a:prstGeom>
          <a:noFill/>
          <a:ln>
            <a:solidFill>
              <a:srgbClr val="606060"/>
            </a:solidFill>
          </a:ln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B8700701-316A-46B3-B708-CAD5CC06BB1C}"/>
              </a:ext>
            </a:extLst>
          </p:cNvPr>
          <p:cNvSpPr txBox="1"/>
          <p:nvPr/>
        </p:nvSpPr>
        <p:spPr>
          <a:xfrm>
            <a:off x="4160912" y="1556792"/>
            <a:ext cx="1800200" cy="3960440"/>
          </a:xfrm>
          <a:prstGeom prst="rect">
            <a:avLst/>
          </a:prstGeom>
          <a:noFill/>
          <a:ln>
            <a:solidFill>
              <a:srgbClr val="606060"/>
            </a:solidFill>
          </a:ln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C567A8DF-D223-4B7A-BD3A-5BF9B7E1B70E}"/>
              </a:ext>
            </a:extLst>
          </p:cNvPr>
          <p:cNvSpPr txBox="1"/>
          <p:nvPr/>
        </p:nvSpPr>
        <p:spPr>
          <a:xfrm>
            <a:off x="5961112" y="1556792"/>
            <a:ext cx="1800200" cy="2232248"/>
          </a:xfrm>
          <a:prstGeom prst="rect">
            <a:avLst/>
          </a:prstGeom>
          <a:noFill/>
          <a:ln>
            <a:solidFill>
              <a:srgbClr val="606060"/>
            </a:solidFill>
          </a:ln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70DA2552-7B5F-42DE-B68F-2CA0638700A5}"/>
              </a:ext>
            </a:extLst>
          </p:cNvPr>
          <p:cNvSpPr txBox="1"/>
          <p:nvPr/>
        </p:nvSpPr>
        <p:spPr>
          <a:xfrm>
            <a:off x="5961112" y="3789040"/>
            <a:ext cx="1800200" cy="1728192"/>
          </a:xfrm>
          <a:prstGeom prst="rect">
            <a:avLst/>
          </a:prstGeom>
          <a:noFill/>
          <a:ln>
            <a:solidFill>
              <a:srgbClr val="606060"/>
            </a:solidFill>
          </a:ln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13AD1C7F-93E5-4D05-AE45-E139E2BFC907}"/>
              </a:ext>
            </a:extLst>
          </p:cNvPr>
          <p:cNvSpPr txBox="1"/>
          <p:nvPr/>
        </p:nvSpPr>
        <p:spPr>
          <a:xfrm>
            <a:off x="7761312" y="1556792"/>
            <a:ext cx="1800200" cy="3960440"/>
          </a:xfrm>
          <a:prstGeom prst="rect">
            <a:avLst/>
          </a:prstGeom>
          <a:noFill/>
          <a:ln>
            <a:solidFill>
              <a:srgbClr val="606060"/>
            </a:solidFill>
          </a:ln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3A3620AC-4229-4261-94F5-4890940DFFC3}"/>
              </a:ext>
            </a:extLst>
          </p:cNvPr>
          <p:cNvSpPr txBox="1"/>
          <p:nvPr/>
        </p:nvSpPr>
        <p:spPr>
          <a:xfrm>
            <a:off x="560512" y="5517232"/>
            <a:ext cx="4392488" cy="935956"/>
          </a:xfrm>
          <a:prstGeom prst="rect">
            <a:avLst/>
          </a:prstGeom>
          <a:noFill/>
          <a:ln>
            <a:solidFill>
              <a:srgbClr val="606060"/>
            </a:solidFill>
          </a:ln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2624A330-2E78-45CE-A73B-AA4FAD398A71}"/>
              </a:ext>
            </a:extLst>
          </p:cNvPr>
          <p:cNvSpPr txBox="1"/>
          <p:nvPr/>
        </p:nvSpPr>
        <p:spPr>
          <a:xfrm>
            <a:off x="4951720" y="5517232"/>
            <a:ext cx="4609791" cy="935956"/>
          </a:xfrm>
          <a:prstGeom prst="rect">
            <a:avLst/>
          </a:prstGeom>
          <a:noFill/>
          <a:ln>
            <a:solidFill>
              <a:srgbClr val="606060"/>
            </a:solidFill>
          </a:ln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730BF095-2D13-4D71-937A-A8AB442D6850}"/>
              </a:ext>
            </a:extLst>
          </p:cNvPr>
          <p:cNvSpPr txBox="1"/>
          <p:nvPr/>
        </p:nvSpPr>
        <p:spPr>
          <a:xfrm>
            <a:off x="560512" y="1556792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b="1" dirty="0"/>
              <a:t>Key </a:t>
            </a:r>
            <a:r>
              <a:rPr lang="es-MX" sz="1400" b="1" dirty="0" err="1"/>
              <a:t>Partners</a:t>
            </a:r>
            <a:endParaRPr lang="es-MX" sz="1400" b="1" dirty="0"/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DC53C702-A8D4-40C8-9AB7-1CB9970D4D62}"/>
              </a:ext>
            </a:extLst>
          </p:cNvPr>
          <p:cNvSpPr txBox="1"/>
          <p:nvPr/>
        </p:nvSpPr>
        <p:spPr>
          <a:xfrm>
            <a:off x="2360712" y="1556792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b="1" dirty="0"/>
              <a:t>Actividades clave</a:t>
            </a: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C3997277-E17F-4F07-999C-0DE9D54C93DC}"/>
              </a:ext>
            </a:extLst>
          </p:cNvPr>
          <p:cNvSpPr txBox="1"/>
          <p:nvPr/>
        </p:nvSpPr>
        <p:spPr>
          <a:xfrm>
            <a:off x="2360712" y="3805727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/>
              <a:t>Recursos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A4C42909-3C8F-4848-8CF6-E0B84866B6F9}"/>
              </a:ext>
            </a:extLst>
          </p:cNvPr>
          <p:cNvSpPr txBox="1"/>
          <p:nvPr/>
        </p:nvSpPr>
        <p:spPr>
          <a:xfrm>
            <a:off x="4160912" y="1577838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b="1" dirty="0"/>
              <a:t>Propuesta de valor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7C9E9818-DF76-4028-9A3A-1962D5C64859}"/>
              </a:ext>
            </a:extLst>
          </p:cNvPr>
          <p:cNvSpPr txBox="1"/>
          <p:nvPr/>
        </p:nvSpPr>
        <p:spPr>
          <a:xfrm>
            <a:off x="5961112" y="1577838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b="1" dirty="0"/>
              <a:t>Relación con cliente</a:t>
            </a: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7D443183-63A0-415E-B17D-31E6489E6338}"/>
              </a:ext>
            </a:extLst>
          </p:cNvPr>
          <p:cNvSpPr txBox="1"/>
          <p:nvPr/>
        </p:nvSpPr>
        <p:spPr>
          <a:xfrm>
            <a:off x="5961112" y="3800073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b="1" dirty="0"/>
              <a:t>Canales</a:t>
            </a: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2072C3F4-867D-498C-A48D-5387D8ECB66D}"/>
              </a:ext>
            </a:extLst>
          </p:cNvPr>
          <p:cNvSpPr txBox="1"/>
          <p:nvPr/>
        </p:nvSpPr>
        <p:spPr>
          <a:xfrm>
            <a:off x="7761312" y="1567825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b="1" dirty="0"/>
              <a:t>Segmentos del cliente</a:t>
            </a:r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6455A968-2C2B-48E8-B0F5-538E0D81AD8C}"/>
              </a:ext>
            </a:extLst>
          </p:cNvPr>
          <p:cNvSpPr txBox="1"/>
          <p:nvPr/>
        </p:nvSpPr>
        <p:spPr>
          <a:xfrm>
            <a:off x="560512" y="5510046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b="1" dirty="0"/>
              <a:t>Costos</a:t>
            </a:r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655A1864-CDA6-4E52-97C4-635894FE421A}"/>
              </a:ext>
            </a:extLst>
          </p:cNvPr>
          <p:cNvSpPr txBox="1"/>
          <p:nvPr/>
        </p:nvSpPr>
        <p:spPr>
          <a:xfrm>
            <a:off x="560512" y="1885615"/>
            <a:ext cx="18002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dirty="0"/>
              <a:t>Equipo directivo con necesidades de vinculación: Dirección MKT, Dirección de Tiendas, Dirección División venta a gobierno</a:t>
            </a:r>
          </a:p>
          <a:p>
            <a:endParaRPr lang="es-MX" sz="1400" dirty="0"/>
          </a:p>
          <a:p>
            <a:r>
              <a:rPr lang="es-MX" sz="1400" dirty="0"/>
              <a:t>Asesores en operación política</a:t>
            </a:r>
          </a:p>
          <a:p>
            <a:endParaRPr lang="es-MX" sz="1400" dirty="0"/>
          </a:p>
          <a:p>
            <a:r>
              <a:rPr lang="es-MX" sz="1400" dirty="0"/>
              <a:t>Equipo de comunicación de LLYC que gestiona la cuenta</a:t>
            </a:r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id="{13D14CB1-90BA-4213-A55A-BB27B9301111}"/>
              </a:ext>
            </a:extLst>
          </p:cNvPr>
          <p:cNvSpPr txBox="1"/>
          <p:nvPr/>
        </p:nvSpPr>
        <p:spPr>
          <a:xfrm>
            <a:off x="2360712" y="1871755"/>
            <a:ext cx="180020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dirty="0"/>
              <a:t>Inteligencia</a:t>
            </a:r>
          </a:p>
          <a:p>
            <a:r>
              <a:rPr lang="es-MX" sz="1400" dirty="0" err="1"/>
              <a:t>Habilitamiento</a:t>
            </a:r>
            <a:endParaRPr lang="es-MX" sz="1400" dirty="0"/>
          </a:p>
          <a:p>
            <a:r>
              <a:rPr lang="es-MX" sz="1400" dirty="0"/>
              <a:t>Mapeo de </a:t>
            </a:r>
            <a:r>
              <a:rPr lang="es-MX" sz="1400" dirty="0" err="1"/>
              <a:t>stakeholders</a:t>
            </a:r>
            <a:endParaRPr lang="es-MX" sz="1400" dirty="0"/>
          </a:p>
          <a:p>
            <a:r>
              <a:rPr lang="es-MX" sz="1400" dirty="0"/>
              <a:t>Prevención de riesgos</a:t>
            </a:r>
          </a:p>
          <a:p>
            <a:r>
              <a:rPr lang="es-MX" sz="1400" dirty="0"/>
              <a:t>Relacionamiento</a:t>
            </a:r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90E52CC7-0423-4193-8DB5-E1975E189980}"/>
              </a:ext>
            </a:extLst>
          </p:cNvPr>
          <p:cNvSpPr txBox="1"/>
          <p:nvPr/>
        </p:nvSpPr>
        <p:spPr>
          <a:xfrm>
            <a:off x="2360712" y="4105887"/>
            <a:ext cx="1800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dirty="0"/>
              <a:t>Asesores</a:t>
            </a:r>
          </a:p>
          <a:p>
            <a:r>
              <a:rPr lang="es-MX" sz="1400" dirty="0"/>
              <a:t>Materiales de comunicación de la cuenta</a:t>
            </a:r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BB1634D5-1E3A-4091-BFE7-C27E6502A8F6}"/>
              </a:ext>
            </a:extLst>
          </p:cNvPr>
          <p:cNvSpPr txBox="1"/>
          <p:nvPr/>
        </p:nvSpPr>
        <p:spPr>
          <a:xfrm>
            <a:off x="4160912" y="1910010"/>
            <a:ext cx="18002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dirty="0"/>
              <a:t>Incidir en un entorno favorable de negocio a través de la profesionalización de la gestión de influencia y el correcto posicionamiento de la compañía con sus actores clave.</a:t>
            </a: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8C1C9C2A-4225-4B22-A337-719987216CBF}"/>
              </a:ext>
            </a:extLst>
          </p:cNvPr>
          <p:cNvSpPr txBox="1"/>
          <p:nvPr/>
        </p:nvSpPr>
        <p:spPr>
          <a:xfrm>
            <a:off x="5961112" y="1902891"/>
            <a:ext cx="18002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dirty="0"/>
              <a:t>Acoplamiento</a:t>
            </a:r>
          </a:p>
          <a:p>
            <a:r>
              <a:rPr lang="es-MX" sz="1400" dirty="0"/>
              <a:t>Sensibilización del valor de AAPP</a:t>
            </a:r>
          </a:p>
          <a:p>
            <a:r>
              <a:rPr lang="es-MX" sz="1400" dirty="0"/>
              <a:t>Construcción de confianza </a:t>
            </a: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5771F012-E4A9-4C9D-9A8B-291EFA773AA6}"/>
              </a:ext>
            </a:extLst>
          </p:cNvPr>
          <p:cNvSpPr txBox="1"/>
          <p:nvPr/>
        </p:nvSpPr>
        <p:spPr>
          <a:xfrm>
            <a:off x="5961112" y="4149080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dirty="0"/>
              <a:t>Presencial</a:t>
            </a:r>
          </a:p>
          <a:p>
            <a:r>
              <a:rPr lang="es-MX" sz="1400" dirty="0"/>
              <a:t>Online </a:t>
            </a: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067458D0-D55F-441F-8919-0D9F1769D37D}"/>
              </a:ext>
            </a:extLst>
          </p:cNvPr>
          <p:cNvSpPr txBox="1"/>
          <p:nvPr/>
        </p:nvSpPr>
        <p:spPr>
          <a:xfrm>
            <a:off x="7761312" y="1931585"/>
            <a:ext cx="18002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dirty="0"/>
              <a:t>Profesional</a:t>
            </a:r>
          </a:p>
          <a:p>
            <a:r>
              <a:rPr lang="es-MX" sz="1400" dirty="0"/>
              <a:t>Interno</a:t>
            </a:r>
          </a:p>
          <a:p>
            <a:r>
              <a:rPr lang="es-MX" sz="1400" dirty="0"/>
              <a:t>Red de concesionarios</a:t>
            </a:r>
          </a:p>
          <a:p>
            <a:r>
              <a:rPr lang="es-MX" sz="1400" dirty="0"/>
              <a:t>Consumidor final</a:t>
            </a: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5AEE9E76-3A67-487D-8720-6A72E2C575DE}"/>
              </a:ext>
            </a:extLst>
          </p:cNvPr>
          <p:cNvSpPr txBox="1"/>
          <p:nvPr/>
        </p:nvSpPr>
        <p:spPr>
          <a:xfrm>
            <a:off x="560512" y="5817392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dirty="0"/>
              <a:t>Asesores en operación política</a:t>
            </a:r>
          </a:p>
        </p:txBody>
      </p:sp>
    </p:spTree>
    <p:extLst>
      <p:ext uri="{BB962C8B-B14F-4D97-AF65-F5344CB8AC3E}">
        <p14:creationId xmlns:p14="http://schemas.microsoft.com/office/powerpoint/2010/main" val="22466297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774A43-9B5C-4351-8BE4-F1E1D5FF5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Ejercicio Offline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C18943E-488F-4ED8-A72B-ADE86EBC1D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300" y="1916832"/>
            <a:ext cx="4457700" cy="4209331"/>
          </a:xfrm>
        </p:spPr>
        <p:txBody>
          <a:bodyPr/>
          <a:lstStyle/>
          <a:p>
            <a:pPr marL="457200" indent="-457200">
              <a:buSzPct val="100000"/>
              <a:buFont typeface="+mj-lt"/>
              <a:buAutoNum type="arabicPeriod" startAt="3"/>
            </a:pPr>
            <a:r>
              <a:rPr lang="es-ES" dirty="0"/>
              <a:t>Desarrollar un MAPA DE EMPATÍA</a:t>
            </a:r>
          </a:p>
          <a:p>
            <a:pPr lvl="1">
              <a:buSzPct val="100000"/>
            </a:pPr>
            <a:r>
              <a:rPr lang="es-ES" dirty="0"/>
              <a:t>El “</a:t>
            </a:r>
            <a:r>
              <a:rPr lang="es-ES" dirty="0" err="1"/>
              <a:t>buyer</a:t>
            </a:r>
            <a:r>
              <a:rPr lang="es-ES" dirty="0"/>
              <a:t> </a:t>
            </a:r>
            <a:r>
              <a:rPr lang="es-ES" dirty="0" err="1"/>
              <a:t>journey</a:t>
            </a:r>
            <a:r>
              <a:rPr lang="es-ES" dirty="0"/>
              <a:t>” refleja la manera que los clientes nos descubren, nos comparan y finalmente cómo nos contratan</a:t>
            </a:r>
          </a:p>
          <a:p>
            <a:pPr lvl="1">
              <a:buSzPct val="100000"/>
            </a:pPr>
            <a:r>
              <a:rPr lang="es-ES" dirty="0"/>
              <a:t>El Mapa de Empatía visualizar el punto de visto de cliente a lo largo del “</a:t>
            </a:r>
            <a:r>
              <a:rPr lang="es-ES" dirty="0" err="1"/>
              <a:t>journey</a:t>
            </a:r>
            <a:r>
              <a:rPr lang="es-ES" dirty="0"/>
              <a:t>”</a:t>
            </a:r>
          </a:p>
          <a:p>
            <a:pPr lvl="1">
              <a:buSzPct val="100000"/>
            </a:pPr>
            <a:r>
              <a:rPr lang="es-ES" dirty="0"/>
              <a:t>Aquí </a:t>
            </a:r>
            <a:r>
              <a:rPr lang="es-ES" dirty="0" err="1"/>
              <a:t>pormenizaremos</a:t>
            </a:r>
            <a:r>
              <a:rPr lang="es-ES" dirty="0"/>
              <a:t> la experiencia del cliente e identificaremos los “puntos de dolor” o los “beneficios” que debemos eliminar o reforzar</a:t>
            </a:r>
          </a:p>
          <a:p>
            <a:pPr marL="447675" lvl="1" indent="0">
              <a:buNone/>
            </a:pPr>
            <a:endParaRPr lang="es-ES" dirty="0"/>
          </a:p>
          <a:p>
            <a:pPr lvl="1"/>
            <a:endParaRPr lang="es-ES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F162DBC3-4CC0-4574-A9B2-7EB9052D06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929" r="8929"/>
          <a:stretch/>
        </p:blipFill>
        <p:spPr>
          <a:xfrm>
            <a:off x="5385048" y="2564904"/>
            <a:ext cx="3865507" cy="26457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643641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774A43-9B5C-4351-8BE4-F1E1D5FF5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Ejercicio Offline – Mapa de Empatía</a:t>
            </a:r>
          </a:p>
        </p:txBody>
      </p:sp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9D72C05D-5708-465F-A834-958DB94A5CE4}"/>
              </a:ext>
            </a:extLst>
          </p:cNvPr>
          <p:cNvCxnSpPr>
            <a:stCxn id="2" idx="1"/>
          </p:cNvCxnSpPr>
          <p:nvPr/>
        </p:nvCxnSpPr>
        <p:spPr>
          <a:xfrm>
            <a:off x="495300" y="1163179"/>
            <a:ext cx="9210675" cy="5290009"/>
          </a:xfrm>
          <a:prstGeom prst="line">
            <a:avLst/>
          </a:prstGeom>
          <a:ln>
            <a:solidFill>
              <a:srgbClr val="606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95F64364-5451-40F3-984D-87D6C4FA32D3}"/>
              </a:ext>
            </a:extLst>
          </p:cNvPr>
          <p:cNvCxnSpPr/>
          <p:nvPr/>
        </p:nvCxnSpPr>
        <p:spPr>
          <a:xfrm flipV="1">
            <a:off x="273050" y="1196975"/>
            <a:ext cx="9432925" cy="5256213"/>
          </a:xfrm>
          <a:prstGeom prst="line">
            <a:avLst/>
          </a:prstGeom>
          <a:ln>
            <a:solidFill>
              <a:srgbClr val="606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uadroTexto 10">
            <a:extLst>
              <a:ext uri="{FF2B5EF4-FFF2-40B4-BE49-F238E27FC236}">
                <a16:creationId xmlns:a16="http://schemas.microsoft.com/office/drawing/2014/main" id="{63D8D939-3219-4D6F-BE83-4F5C3C3F9B0E}"/>
              </a:ext>
            </a:extLst>
          </p:cNvPr>
          <p:cNvSpPr txBox="1"/>
          <p:nvPr/>
        </p:nvSpPr>
        <p:spPr>
          <a:xfrm>
            <a:off x="3224808" y="1196975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600" b="1" dirty="0"/>
              <a:t>Piensa y siente</a:t>
            </a:r>
          </a:p>
          <a:p>
            <a:pPr algn="ctr"/>
            <a:r>
              <a:rPr lang="es-MX" sz="1400" dirty="0"/>
              <a:t>Al ser una nueva responsabilidad siente presión por demostrar sus capacidades</a:t>
            </a:r>
          </a:p>
          <a:p>
            <a:pPr algn="ctr"/>
            <a:r>
              <a:rPr lang="es-MX" sz="1400" dirty="0"/>
              <a:t>Quiere agradar a sus directivos</a:t>
            </a:r>
          </a:p>
          <a:p>
            <a:pPr algn="ctr"/>
            <a:r>
              <a:rPr lang="es-MX" sz="1400" dirty="0"/>
              <a:t>Desea agregar valor al negocio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A40C4F55-16A9-4BBA-81C6-190D5891C595}"/>
              </a:ext>
            </a:extLst>
          </p:cNvPr>
          <p:cNvSpPr txBox="1"/>
          <p:nvPr/>
        </p:nvSpPr>
        <p:spPr>
          <a:xfrm>
            <a:off x="6033567" y="3107968"/>
            <a:ext cx="3672408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600" b="1" dirty="0"/>
              <a:t>Ve</a:t>
            </a:r>
          </a:p>
          <a:p>
            <a:pPr algn="ctr"/>
            <a:r>
              <a:rPr lang="es-MX" sz="1400" dirty="0"/>
              <a:t>Exceso de análisis</a:t>
            </a:r>
          </a:p>
          <a:p>
            <a:pPr algn="ctr"/>
            <a:r>
              <a:rPr lang="es-MX" sz="1400" dirty="0"/>
              <a:t>Poca captación de oportunidades</a:t>
            </a:r>
          </a:p>
          <a:p>
            <a:pPr algn="ctr"/>
            <a:r>
              <a:rPr lang="es-MX" sz="1400" dirty="0"/>
              <a:t>Que la gestión es más sencilla de lo que parece</a:t>
            </a:r>
          </a:p>
          <a:p>
            <a:pPr algn="ctr"/>
            <a:endParaRPr lang="es-MX" sz="1400" dirty="0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4C56A090-E02E-4502-BCED-B79F9E07EE7E}"/>
              </a:ext>
            </a:extLst>
          </p:cNvPr>
          <p:cNvSpPr txBox="1"/>
          <p:nvPr/>
        </p:nvSpPr>
        <p:spPr>
          <a:xfrm>
            <a:off x="3152800" y="4605516"/>
            <a:ext cx="367240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600" b="1" dirty="0"/>
              <a:t>Hace</a:t>
            </a:r>
          </a:p>
          <a:p>
            <a:pPr algn="ctr"/>
            <a:r>
              <a:rPr lang="es-MX" sz="1400" dirty="0"/>
              <a:t>Simplifica cuestiones complejas</a:t>
            </a:r>
          </a:p>
          <a:p>
            <a:pPr algn="ctr"/>
            <a:r>
              <a:rPr lang="es-MX" sz="1400" dirty="0"/>
              <a:t>Muestra poco entendimiento de los temas</a:t>
            </a:r>
          </a:p>
          <a:p>
            <a:pPr algn="ctr"/>
            <a:r>
              <a:rPr lang="es-MX" sz="1400" dirty="0"/>
              <a:t>Presiona para la obtención de resultados</a:t>
            </a:r>
          </a:p>
          <a:p>
            <a:pPr algn="ctr"/>
            <a:r>
              <a:rPr lang="es-MX" sz="1400" dirty="0"/>
              <a:t>Prioriza expectativas de directivos vs metodología</a:t>
            </a:r>
          </a:p>
          <a:p>
            <a:pPr algn="ctr"/>
            <a:endParaRPr lang="es-MX" sz="1400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D32F87E6-8911-44E5-9153-688E0B0C2BE3}"/>
              </a:ext>
            </a:extLst>
          </p:cNvPr>
          <p:cNvSpPr txBox="1"/>
          <p:nvPr/>
        </p:nvSpPr>
        <p:spPr>
          <a:xfrm>
            <a:off x="-12154" y="3012833"/>
            <a:ext cx="367240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600" b="1" dirty="0"/>
              <a:t>Dice</a:t>
            </a:r>
          </a:p>
          <a:p>
            <a:pPr algn="ctr"/>
            <a:r>
              <a:rPr lang="es-MX" sz="1400" dirty="0"/>
              <a:t>“Hay que hacer las cosas rápido”</a:t>
            </a:r>
          </a:p>
          <a:p>
            <a:pPr algn="ctr"/>
            <a:r>
              <a:rPr lang="es-MX" sz="1400" dirty="0"/>
              <a:t>“Es mejor aprender en el camino”</a:t>
            </a:r>
          </a:p>
          <a:p>
            <a:pPr algn="ctr"/>
            <a:r>
              <a:rPr lang="es-MX" sz="1400" dirty="0"/>
              <a:t>“En XX no hay planeación, casi todo es reactivo”</a:t>
            </a:r>
          </a:p>
          <a:p>
            <a:pPr algn="ctr"/>
            <a:r>
              <a:rPr lang="es-MX" sz="1400" dirty="0"/>
              <a:t>“Si internamente no tenemos clara una estrategia menos les podemos dar indicaciones a ustedes”</a:t>
            </a:r>
          </a:p>
          <a:p>
            <a:pPr algn="ctr"/>
            <a:endParaRPr lang="es-MX" sz="1400" dirty="0"/>
          </a:p>
        </p:txBody>
      </p:sp>
    </p:spTree>
    <p:extLst>
      <p:ext uri="{BB962C8B-B14F-4D97-AF65-F5344CB8AC3E}">
        <p14:creationId xmlns:p14="http://schemas.microsoft.com/office/powerpoint/2010/main" val="30559231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774A43-9B5C-4351-8BE4-F1E1D5FF5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Ejercicio Offline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C18943E-488F-4ED8-A72B-ADE86EBC1D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SzPct val="100000"/>
              <a:buFont typeface="+mj-lt"/>
              <a:buAutoNum type="arabicPeriod" startAt="4"/>
            </a:pPr>
            <a:r>
              <a:rPr lang="es-ES" dirty="0"/>
              <a:t>Finalmente, creamos UNA NUEVA PROPUESTA DE VALOR en el modelo CANVAS, resaltando lo que se ha variado en la propuesta, las actividades clave y los recursos para poder -</a:t>
            </a:r>
          </a:p>
          <a:p>
            <a:pPr lvl="1"/>
            <a:r>
              <a:rPr lang="es-ES" dirty="0"/>
              <a:t>Aumentar los ingresos</a:t>
            </a:r>
          </a:p>
          <a:p>
            <a:pPr lvl="1"/>
            <a:r>
              <a:rPr lang="es-ES" dirty="0"/>
              <a:t>Aumentar la satisfacción</a:t>
            </a:r>
          </a:p>
          <a:p>
            <a:pPr lvl="1"/>
            <a:r>
              <a:rPr lang="es-ES" dirty="0"/>
              <a:t>Lograr como nuevo cliente</a:t>
            </a:r>
          </a:p>
          <a:p>
            <a:pPr lvl="1"/>
            <a:r>
              <a:rPr lang="es-ES" dirty="0"/>
              <a:t>Etc.</a:t>
            </a:r>
          </a:p>
          <a:p>
            <a:pPr lvl="1"/>
            <a:endParaRPr lang="es-ES" dirty="0"/>
          </a:p>
          <a:p>
            <a:pPr lvl="1"/>
            <a:endParaRPr lang="es-ES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9188D16D-7B70-4243-BAD0-4F0C0AF84E0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451" r="9488"/>
          <a:stretch/>
        </p:blipFill>
        <p:spPr>
          <a:xfrm>
            <a:off x="4808984" y="3230284"/>
            <a:ext cx="4248472" cy="29466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773563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774A43-9B5C-4351-8BE4-F1E1D5FF5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Ejercicio Offline – Nueva propuesta de valor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40B187A5-5F7F-48FD-93D7-E8ACF5EA707D}"/>
              </a:ext>
            </a:extLst>
          </p:cNvPr>
          <p:cNvSpPr txBox="1"/>
          <p:nvPr/>
        </p:nvSpPr>
        <p:spPr>
          <a:xfrm>
            <a:off x="560512" y="1556792"/>
            <a:ext cx="1800200" cy="3960440"/>
          </a:xfrm>
          <a:prstGeom prst="rect">
            <a:avLst/>
          </a:prstGeom>
          <a:noFill/>
          <a:ln>
            <a:solidFill>
              <a:srgbClr val="606060"/>
            </a:solidFill>
          </a:ln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D8CBA0D2-0047-4C23-A28E-6B4624066025}"/>
              </a:ext>
            </a:extLst>
          </p:cNvPr>
          <p:cNvSpPr txBox="1"/>
          <p:nvPr/>
        </p:nvSpPr>
        <p:spPr>
          <a:xfrm>
            <a:off x="2360712" y="1556792"/>
            <a:ext cx="1800200" cy="2232248"/>
          </a:xfrm>
          <a:prstGeom prst="rect">
            <a:avLst/>
          </a:prstGeom>
          <a:noFill/>
          <a:ln>
            <a:solidFill>
              <a:srgbClr val="606060"/>
            </a:solidFill>
          </a:ln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19207DD7-D269-4ACB-A2EF-0668B3A5D953}"/>
              </a:ext>
            </a:extLst>
          </p:cNvPr>
          <p:cNvSpPr txBox="1"/>
          <p:nvPr/>
        </p:nvSpPr>
        <p:spPr>
          <a:xfrm>
            <a:off x="2360712" y="3789040"/>
            <a:ext cx="1800200" cy="1728192"/>
          </a:xfrm>
          <a:prstGeom prst="rect">
            <a:avLst/>
          </a:prstGeom>
          <a:noFill/>
          <a:ln>
            <a:solidFill>
              <a:srgbClr val="606060"/>
            </a:solidFill>
          </a:ln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B8700701-316A-46B3-B708-CAD5CC06BB1C}"/>
              </a:ext>
            </a:extLst>
          </p:cNvPr>
          <p:cNvSpPr txBox="1"/>
          <p:nvPr/>
        </p:nvSpPr>
        <p:spPr>
          <a:xfrm>
            <a:off x="4160912" y="1556792"/>
            <a:ext cx="1800200" cy="3960440"/>
          </a:xfrm>
          <a:prstGeom prst="rect">
            <a:avLst/>
          </a:prstGeom>
          <a:noFill/>
          <a:ln>
            <a:solidFill>
              <a:srgbClr val="606060"/>
            </a:solidFill>
          </a:ln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C567A8DF-D223-4B7A-BD3A-5BF9B7E1B70E}"/>
              </a:ext>
            </a:extLst>
          </p:cNvPr>
          <p:cNvSpPr txBox="1"/>
          <p:nvPr/>
        </p:nvSpPr>
        <p:spPr>
          <a:xfrm>
            <a:off x="5961112" y="1556792"/>
            <a:ext cx="1800200" cy="2232248"/>
          </a:xfrm>
          <a:prstGeom prst="rect">
            <a:avLst/>
          </a:prstGeom>
          <a:noFill/>
          <a:ln>
            <a:solidFill>
              <a:srgbClr val="606060"/>
            </a:solidFill>
          </a:ln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70DA2552-7B5F-42DE-B68F-2CA0638700A5}"/>
              </a:ext>
            </a:extLst>
          </p:cNvPr>
          <p:cNvSpPr txBox="1"/>
          <p:nvPr/>
        </p:nvSpPr>
        <p:spPr>
          <a:xfrm>
            <a:off x="5961112" y="3789040"/>
            <a:ext cx="1800200" cy="1728192"/>
          </a:xfrm>
          <a:prstGeom prst="rect">
            <a:avLst/>
          </a:prstGeom>
          <a:noFill/>
          <a:ln>
            <a:solidFill>
              <a:srgbClr val="606060"/>
            </a:solidFill>
          </a:ln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13AD1C7F-93E5-4D05-AE45-E139E2BFC907}"/>
              </a:ext>
            </a:extLst>
          </p:cNvPr>
          <p:cNvSpPr txBox="1"/>
          <p:nvPr/>
        </p:nvSpPr>
        <p:spPr>
          <a:xfrm>
            <a:off x="7761312" y="1556792"/>
            <a:ext cx="1800200" cy="3960440"/>
          </a:xfrm>
          <a:prstGeom prst="rect">
            <a:avLst/>
          </a:prstGeom>
          <a:noFill/>
          <a:ln>
            <a:solidFill>
              <a:srgbClr val="606060"/>
            </a:solidFill>
          </a:ln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3A3620AC-4229-4261-94F5-4890940DFFC3}"/>
              </a:ext>
            </a:extLst>
          </p:cNvPr>
          <p:cNvSpPr txBox="1"/>
          <p:nvPr/>
        </p:nvSpPr>
        <p:spPr>
          <a:xfrm>
            <a:off x="560512" y="5517232"/>
            <a:ext cx="4392488" cy="935956"/>
          </a:xfrm>
          <a:prstGeom prst="rect">
            <a:avLst/>
          </a:prstGeom>
          <a:noFill/>
          <a:ln>
            <a:solidFill>
              <a:srgbClr val="606060"/>
            </a:solidFill>
          </a:ln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2624A330-2E78-45CE-A73B-AA4FAD398A71}"/>
              </a:ext>
            </a:extLst>
          </p:cNvPr>
          <p:cNvSpPr txBox="1"/>
          <p:nvPr/>
        </p:nvSpPr>
        <p:spPr>
          <a:xfrm>
            <a:off x="4951720" y="5517232"/>
            <a:ext cx="4609791" cy="935956"/>
          </a:xfrm>
          <a:prstGeom prst="rect">
            <a:avLst/>
          </a:prstGeom>
          <a:noFill/>
          <a:ln>
            <a:solidFill>
              <a:srgbClr val="606060"/>
            </a:solidFill>
          </a:ln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730BF095-2D13-4D71-937A-A8AB442D6850}"/>
              </a:ext>
            </a:extLst>
          </p:cNvPr>
          <p:cNvSpPr txBox="1"/>
          <p:nvPr/>
        </p:nvSpPr>
        <p:spPr>
          <a:xfrm>
            <a:off x="560512" y="1556792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b="1" dirty="0"/>
              <a:t>Key </a:t>
            </a:r>
            <a:r>
              <a:rPr lang="es-MX" sz="1400" b="1" dirty="0" err="1"/>
              <a:t>Partners</a:t>
            </a:r>
            <a:endParaRPr lang="es-MX" sz="1400" b="1" dirty="0"/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DC53C702-A8D4-40C8-9AB7-1CB9970D4D62}"/>
              </a:ext>
            </a:extLst>
          </p:cNvPr>
          <p:cNvSpPr txBox="1"/>
          <p:nvPr/>
        </p:nvSpPr>
        <p:spPr>
          <a:xfrm>
            <a:off x="2360712" y="1556792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b="1" dirty="0"/>
              <a:t>Actividades clave</a:t>
            </a: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C3997277-E17F-4F07-999C-0DE9D54C93DC}"/>
              </a:ext>
            </a:extLst>
          </p:cNvPr>
          <p:cNvSpPr txBox="1"/>
          <p:nvPr/>
        </p:nvSpPr>
        <p:spPr>
          <a:xfrm>
            <a:off x="2360712" y="3805727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/>
              <a:t>Recursos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A4C42909-3C8F-4848-8CF6-E0B84866B6F9}"/>
              </a:ext>
            </a:extLst>
          </p:cNvPr>
          <p:cNvSpPr txBox="1"/>
          <p:nvPr/>
        </p:nvSpPr>
        <p:spPr>
          <a:xfrm>
            <a:off x="4160912" y="1577838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b="1" dirty="0">
                <a:solidFill>
                  <a:srgbClr val="C00000"/>
                </a:solidFill>
              </a:rPr>
              <a:t>Nueva propuesta de valor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7C9E9818-DF76-4028-9A3A-1962D5C64859}"/>
              </a:ext>
            </a:extLst>
          </p:cNvPr>
          <p:cNvSpPr txBox="1"/>
          <p:nvPr/>
        </p:nvSpPr>
        <p:spPr>
          <a:xfrm>
            <a:off x="5961112" y="1577838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b="1" dirty="0"/>
              <a:t>Relación con cliente</a:t>
            </a: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7D443183-63A0-415E-B17D-31E6489E6338}"/>
              </a:ext>
            </a:extLst>
          </p:cNvPr>
          <p:cNvSpPr txBox="1"/>
          <p:nvPr/>
        </p:nvSpPr>
        <p:spPr>
          <a:xfrm>
            <a:off x="5961112" y="3800073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b="1" dirty="0"/>
              <a:t>Canales</a:t>
            </a: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2072C3F4-867D-498C-A48D-5387D8ECB66D}"/>
              </a:ext>
            </a:extLst>
          </p:cNvPr>
          <p:cNvSpPr txBox="1"/>
          <p:nvPr/>
        </p:nvSpPr>
        <p:spPr>
          <a:xfrm>
            <a:off x="7761312" y="1567825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b="1" dirty="0"/>
              <a:t>Segmentos del cliente</a:t>
            </a:r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6455A968-2C2B-48E8-B0F5-538E0D81AD8C}"/>
              </a:ext>
            </a:extLst>
          </p:cNvPr>
          <p:cNvSpPr txBox="1"/>
          <p:nvPr/>
        </p:nvSpPr>
        <p:spPr>
          <a:xfrm>
            <a:off x="560512" y="5510046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b="1" dirty="0"/>
              <a:t>Costos</a:t>
            </a:r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655A1864-CDA6-4E52-97C4-635894FE421A}"/>
              </a:ext>
            </a:extLst>
          </p:cNvPr>
          <p:cNvSpPr txBox="1"/>
          <p:nvPr/>
        </p:nvSpPr>
        <p:spPr>
          <a:xfrm>
            <a:off x="560512" y="1885615"/>
            <a:ext cx="18002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dirty="0"/>
              <a:t>Equipo directivo con necesidades de vinculación: Dirección MKT, Dirección de Tiendas, Dirección División venta a gobierno</a:t>
            </a:r>
          </a:p>
          <a:p>
            <a:endParaRPr lang="es-MX" sz="1400" dirty="0"/>
          </a:p>
          <a:p>
            <a:r>
              <a:rPr lang="es-MX" sz="1400" dirty="0"/>
              <a:t>Asesores en operación política</a:t>
            </a:r>
          </a:p>
          <a:p>
            <a:endParaRPr lang="es-MX" sz="1400" dirty="0"/>
          </a:p>
          <a:p>
            <a:r>
              <a:rPr lang="es-MX" sz="1400" dirty="0"/>
              <a:t>Equipo de comunicación de LLYC que gestiona la cuenta</a:t>
            </a:r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id="{13D14CB1-90BA-4213-A55A-BB27B9301111}"/>
              </a:ext>
            </a:extLst>
          </p:cNvPr>
          <p:cNvSpPr txBox="1"/>
          <p:nvPr/>
        </p:nvSpPr>
        <p:spPr>
          <a:xfrm>
            <a:off x="2360712" y="1871755"/>
            <a:ext cx="180020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dirty="0"/>
              <a:t>Inteligencia</a:t>
            </a:r>
          </a:p>
          <a:p>
            <a:r>
              <a:rPr lang="es-MX" sz="1400" dirty="0" err="1"/>
              <a:t>Habilitamiento</a:t>
            </a:r>
            <a:endParaRPr lang="es-MX" sz="1400" dirty="0"/>
          </a:p>
          <a:p>
            <a:r>
              <a:rPr lang="es-MX" sz="1400" dirty="0"/>
              <a:t>Mapeo de </a:t>
            </a:r>
            <a:r>
              <a:rPr lang="es-MX" sz="1400" dirty="0" err="1"/>
              <a:t>stakeholders</a:t>
            </a:r>
            <a:endParaRPr lang="es-MX" sz="1400" dirty="0"/>
          </a:p>
          <a:p>
            <a:r>
              <a:rPr lang="es-MX" sz="1400" dirty="0"/>
              <a:t>Prevención de riesgos</a:t>
            </a:r>
          </a:p>
          <a:p>
            <a:r>
              <a:rPr lang="es-MX" sz="1400" dirty="0"/>
              <a:t>Relacionamiento</a:t>
            </a:r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90E52CC7-0423-4193-8DB5-E1975E189980}"/>
              </a:ext>
            </a:extLst>
          </p:cNvPr>
          <p:cNvSpPr txBox="1"/>
          <p:nvPr/>
        </p:nvSpPr>
        <p:spPr>
          <a:xfrm>
            <a:off x="2360712" y="4105887"/>
            <a:ext cx="1800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dirty="0"/>
              <a:t>Asesores</a:t>
            </a:r>
          </a:p>
          <a:p>
            <a:r>
              <a:rPr lang="es-MX" sz="1400" dirty="0"/>
              <a:t>Materiales de comunicación de la cuenta</a:t>
            </a:r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BB1634D5-1E3A-4091-BFE7-C27E6502A8F6}"/>
              </a:ext>
            </a:extLst>
          </p:cNvPr>
          <p:cNvSpPr txBox="1"/>
          <p:nvPr/>
        </p:nvSpPr>
        <p:spPr>
          <a:xfrm>
            <a:off x="4160912" y="2159348"/>
            <a:ext cx="18002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dirty="0"/>
              <a:t>Habilitar a la compañía en la gestión de la influencia como elemento clave en la toma de decisiones de negocio aprovechando la visión integral de la cuenta y con la obtención de resultados prácticos.</a:t>
            </a: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8C1C9C2A-4225-4B22-A337-719987216CBF}"/>
              </a:ext>
            </a:extLst>
          </p:cNvPr>
          <p:cNvSpPr txBox="1"/>
          <p:nvPr/>
        </p:nvSpPr>
        <p:spPr>
          <a:xfrm>
            <a:off x="5961112" y="1902891"/>
            <a:ext cx="18002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dirty="0"/>
              <a:t>Acoplamiento</a:t>
            </a:r>
          </a:p>
          <a:p>
            <a:r>
              <a:rPr lang="es-MX" sz="1400" dirty="0"/>
              <a:t>Sensibilización del valor de AAPP</a:t>
            </a:r>
          </a:p>
          <a:p>
            <a:r>
              <a:rPr lang="es-MX" sz="1400" dirty="0"/>
              <a:t>Construcción de confianza </a:t>
            </a: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5771F012-E4A9-4C9D-9A8B-291EFA773AA6}"/>
              </a:ext>
            </a:extLst>
          </p:cNvPr>
          <p:cNvSpPr txBox="1"/>
          <p:nvPr/>
        </p:nvSpPr>
        <p:spPr>
          <a:xfrm>
            <a:off x="5961112" y="4149080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dirty="0"/>
              <a:t>Presencial</a:t>
            </a:r>
          </a:p>
          <a:p>
            <a:r>
              <a:rPr lang="es-MX" sz="1400" dirty="0"/>
              <a:t>Online </a:t>
            </a: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067458D0-D55F-441F-8919-0D9F1769D37D}"/>
              </a:ext>
            </a:extLst>
          </p:cNvPr>
          <p:cNvSpPr txBox="1"/>
          <p:nvPr/>
        </p:nvSpPr>
        <p:spPr>
          <a:xfrm>
            <a:off x="7761312" y="1931585"/>
            <a:ext cx="18002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dirty="0"/>
              <a:t>Profesional</a:t>
            </a:r>
          </a:p>
          <a:p>
            <a:r>
              <a:rPr lang="es-MX" sz="1400" dirty="0"/>
              <a:t>Interno</a:t>
            </a:r>
          </a:p>
          <a:p>
            <a:r>
              <a:rPr lang="es-MX" sz="1400" dirty="0"/>
              <a:t>Red de concesionarios</a:t>
            </a:r>
          </a:p>
          <a:p>
            <a:r>
              <a:rPr lang="es-MX" sz="1400" dirty="0"/>
              <a:t>Consumidor final</a:t>
            </a: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5AEE9E76-3A67-487D-8720-6A72E2C575DE}"/>
              </a:ext>
            </a:extLst>
          </p:cNvPr>
          <p:cNvSpPr txBox="1"/>
          <p:nvPr/>
        </p:nvSpPr>
        <p:spPr>
          <a:xfrm>
            <a:off x="560512" y="5817392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dirty="0"/>
              <a:t>Asesores en operación política</a:t>
            </a:r>
          </a:p>
        </p:txBody>
      </p:sp>
    </p:spTree>
    <p:extLst>
      <p:ext uri="{BB962C8B-B14F-4D97-AF65-F5344CB8AC3E}">
        <p14:creationId xmlns:p14="http://schemas.microsoft.com/office/powerpoint/2010/main" val="3685811375"/>
      </p:ext>
    </p:extLst>
  </p:cSld>
  <p:clrMapOvr>
    <a:masterClrMapping/>
  </p:clrMapOvr>
</p:sld>
</file>

<file path=ppt/theme/theme1.xml><?xml version="1.0" encoding="utf-8"?>
<a:theme xmlns:a="http://schemas.openxmlformats.org/drawingml/2006/main" name="BLUE C">
  <a:themeElements>
    <a:clrScheme name="BLUE C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UE C">
      <a:majorFont>
        <a:latin typeface="DIN-MediumAlternate"/>
        <a:ea typeface=""/>
        <a:cs typeface=""/>
      </a:majorFont>
      <a:minorFont>
        <a:latin typeface="DIN-MediumAlterna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UE C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C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14634</TotalTime>
  <Words>701</Words>
  <Application>Microsoft Office PowerPoint</Application>
  <PresentationFormat>A4 (210 x 297 mm)</PresentationFormat>
  <Paragraphs>129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6" baseType="lpstr">
      <vt:lpstr>Adelle</vt:lpstr>
      <vt:lpstr>Arial</vt:lpstr>
      <vt:lpstr>Arial Narrow</vt:lpstr>
      <vt:lpstr>DIN-MediumAlternate</vt:lpstr>
      <vt:lpstr>DIN-RegularAlternate</vt:lpstr>
      <vt:lpstr>Wingdings</vt:lpstr>
      <vt:lpstr>BLUE C</vt:lpstr>
      <vt:lpstr>La tarea – Desarrollar una Nueva Propuesta de Valor para tu Cliente </vt:lpstr>
      <vt:lpstr>Ejercicio Offline</vt:lpstr>
      <vt:lpstr>Perfil del cliente – Líder nacional en pinturas</vt:lpstr>
      <vt:lpstr>Ejercicio Offline</vt:lpstr>
      <vt:lpstr>Ejercicio Offline - CANVAS</vt:lpstr>
      <vt:lpstr>Ejercicio Offline</vt:lpstr>
      <vt:lpstr>Ejercicio Offline – Mapa de Empatía</vt:lpstr>
      <vt:lpstr>Ejercicio Offline</vt:lpstr>
      <vt:lpstr>Ejercicio Offline – Nueva propuesta de valor</vt:lpstr>
    </vt:vector>
  </TitlesOfParts>
  <Company>ESIC Empresa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Doroteo</dc:creator>
  <cp:lastModifiedBy>Marilyn Márquez Santillan</cp:lastModifiedBy>
  <cp:revision>803</cp:revision>
  <cp:lastPrinted>2014-07-07T08:15:56Z</cp:lastPrinted>
  <dcterms:created xsi:type="dcterms:W3CDTF">2018-06-18T16:36:22Z</dcterms:created>
  <dcterms:modified xsi:type="dcterms:W3CDTF">2019-06-26T15:15:38Z</dcterms:modified>
</cp:coreProperties>
</file>