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361" r:id="rId2"/>
    <p:sldId id="360" r:id="rId3"/>
    <p:sldId id="316" r:id="rId4"/>
    <p:sldId id="345" r:id="rId5"/>
    <p:sldId id="312" r:id="rId6"/>
    <p:sldId id="314" r:id="rId7"/>
    <p:sldId id="313" r:id="rId8"/>
    <p:sldId id="343" r:id="rId9"/>
    <p:sldId id="259" r:id="rId10"/>
  </p:sldIdLst>
  <p:sldSz cx="12192000" cy="6858000"/>
  <p:notesSz cx="6858000" cy="9144000"/>
  <p:embeddedFontLst>
    <p:embeddedFont>
      <p:font typeface="Adelle" panose="02000503060000020004" pitchFamily="2" charset="0"/>
      <p:regular r:id="rId11"/>
      <p:bold r:id="rId12"/>
      <p:italic r:id="rId13"/>
      <p:boldItalic r:id="rId14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D8D8"/>
    <a:srgbClr val="53565A"/>
    <a:srgbClr val="7FA9AE"/>
    <a:srgbClr val="CB333B"/>
    <a:srgbClr val="A2A569"/>
    <a:srgbClr val="A69F88"/>
    <a:srgbClr val="4B4B4B"/>
    <a:srgbClr val="A69D90"/>
    <a:srgbClr val="EAEAEA"/>
    <a:srgbClr val="8D90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236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98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de título">
    <p:bg>
      <p:bgPr>
        <a:blipFill dpi="0" rotWithShape="1">
          <a:blip r:embed="rId2">
            <a:lum/>
          </a:blip>
          <a:srcRect/>
          <a:stretch>
            <a:fillRect t="-13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 userDrawn="1"/>
        </p:nvPicPr>
        <p:blipFill>
          <a:blip r:embed="rId3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542708"/>
            <a:ext cx="2726267" cy="375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n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1" y="425450"/>
            <a:ext cx="4827600" cy="381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2"/>
          <p:cNvPicPr preferRelativeResize="0">
            <a:picLocks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71156"/>
            <a:ext cx="4826000" cy="378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36576" y="1793682"/>
            <a:ext cx="4182893" cy="1640191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8" name="Rectangle 5"/>
          <p:cNvSpPr txBox="1">
            <a:spLocks noChangeArrowheads="1"/>
          </p:cNvSpPr>
          <p:nvPr userDrawn="1"/>
        </p:nvSpPr>
        <p:spPr bwMode="auto">
          <a:xfrm>
            <a:off x="821267" y="5798671"/>
            <a:ext cx="2302933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38100" tIns="38100" rIns="38100" bIns="38100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+mj-lt"/>
                <a:ea typeface="+mj-ea"/>
                <a:cs typeface="+mj-cs"/>
                <a:sym typeface="Gill 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>
              <a:lnSpc>
                <a:spcPct val="120000"/>
              </a:lnSpc>
              <a:defRPr/>
            </a:pPr>
            <a:r>
              <a:rPr lang="en-US" sz="900" b="1" i="0" dirty="0" smtClean="0">
                <a:solidFill>
                  <a:srgbClr val="CB333B"/>
                </a:solidFill>
                <a:latin typeface="Adelle"/>
                <a:ea typeface="ヒラギノ角ゴ ProN W3" charset="0"/>
                <a:cs typeface="Adelle"/>
                <a:sym typeface="Arial" charset="0"/>
              </a:rPr>
              <a:t>www.llorenteycuenca.com</a:t>
            </a:r>
            <a:endParaRPr lang="en-US" sz="900" b="1" i="0" dirty="0">
              <a:solidFill>
                <a:srgbClr val="CB333B"/>
              </a:solidFill>
              <a:latin typeface="Adelle"/>
              <a:ea typeface="ヒラギノ角ゴ ProN W3" charset="0"/>
              <a:cs typeface="Adelle"/>
              <a:sym typeface="Arial" charset="0"/>
            </a:endParaRPr>
          </a:p>
        </p:txBody>
      </p:sp>
      <p:sp>
        <p:nvSpPr>
          <p:cNvPr id="14" name="Marcador de texto 13"/>
          <p:cNvSpPr>
            <a:spLocks noGrp="1"/>
          </p:cNvSpPr>
          <p:nvPr>
            <p:ph type="body" sz="quarter" idx="10" hasCustomPrompt="1"/>
          </p:nvPr>
        </p:nvSpPr>
        <p:spPr>
          <a:xfrm>
            <a:off x="836576" y="4683738"/>
            <a:ext cx="4182533" cy="316284"/>
          </a:xfrm>
        </p:spPr>
        <p:txBody>
          <a:bodyPr anchor="ctr"/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lvl="0"/>
            <a:r>
              <a:rPr lang="es-ES" dirty="0" smtClean="0"/>
              <a:t>Ciudad, fecha</a:t>
            </a:r>
            <a:endParaRPr lang="es-ES" dirty="0"/>
          </a:p>
        </p:txBody>
      </p:sp>
      <p:sp>
        <p:nvSpPr>
          <p:cNvPr id="13" name="Marcador de texto 12"/>
          <p:cNvSpPr>
            <a:spLocks noGrp="1"/>
          </p:cNvSpPr>
          <p:nvPr>
            <p:ph type="body" sz="quarter" idx="11" hasCustomPrompt="1"/>
          </p:nvPr>
        </p:nvSpPr>
        <p:spPr>
          <a:xfrm>
            <a:off x="835909" y="3541425"/>
            <a:ext cx="4183200" cy="864000"/>
          </a:xfrm>
        </p:spPr>
        <p:txBody>
          <a:bodyPr/>
          <a:lstStyle>
            <a:lvl1pPr marL="0" indent="0">
              <a:buNone/>
              <a:defRPr>
                <a:solidFill>
                  <a:srgbClr val="7FA9AE"/>
                </a:solidFill>
              </a:defRPr>
            </a:lvl1pPr>
          </a:lstStyle>
          <a:p>
            <a:pPr lvl="0"/>
            <a:r>
              <a:rPr lang="es-ES" dirty="0" smtClean="0"/>
              <a:t>Haga clic para modificar el estilo de subtítulo</a:t>
            </a:r>
          </a:p>
        </p:txBody>
      </p:sp>
    </p:spTree>
    <p:extLst>
      <p:ext uri="{BB962C8B-B14F-4D97-AF65-F5344CB8AC3E}">
        <p14:creationId xmlns:p14="http://schemas.microsoft.com/office/powerpoint/2010/main" val="3479650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de título con logo cliente">
    <p:bg>
      <p:bgPr>
        <a:blipFill dpi="0" rotWithShape="1">
          <a:blip r:embed="rId2">
            <a:lum/>
          </a:blip>
          <a:srcRect/>
          <a:stretch>
            <a:fillRect t="-13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 userDrawn="1"/>
        </p:nvPicPr>
        <p:blipFill>
          <a:blip r:embed="rId3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542708"/>
            <a:ext cx="2726267" cy="375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n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1" y="425450"/>
            <a:ext cx="4827600" cy="381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n 2"/>
          <p:cNvPicPr preferRelativeResize="0">
            <a:picLocks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71156"/>
            <a:ext cx="4826000" cy="378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ítulo 1"/>
          <p:cNvSpPr>
            <a:spLocks noGrp="1"/>
          </p:cNvSpPr>
          <p:nvPr>
            <p:ph type="ctrTitle"/>
          </p:nvPr>
        </p:nvSpPr>
        <p:spPr>
          <a:xfrm>
            <a:off x="836576" y="1793682"/>
            <a:ext cx="4182893" cy="1640191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17" name="Rectangle 5"/>
          <p:cNvSpPr txBox="1">
            <a:spLocks noChangeArrowheads="1"/>
          </p:cNvSpPr>
          <p:nvPr userDrawn="1"/>
        </p:nvSpPr>
        <p:spPr bwMode="auto">
          <a:xfrm>
            <a:off x="821267" y="5798671"/>
            <a:ext cx="2302933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38100" tIns="38100" rIns="38100" bIns="38100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+mj-lt"/>
                <a:ea typeface="+mj-ea"/>
                <a:cs typeface="+mj-cs"/>
                <a:sym typeface="Gill 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>
              <a:lnSpc>
                <a:spcPct val="120000"/>
              </a:lnSpc>
              <a:defRPr/>
            </a:pPr>
            <a:r>
              <a:rPr lang="en-US" sz="900" b="1" i="0" dirty="0" smtClean="0">
                <a:solidFill>
                  <a:srgbClr val="CB333B"/>
                </a:solidFill>
                <a:latin typeface="Adelle"/>
                <a:ea typeface="ヒラギノ角ゴ ProN W3" charset="0"/>
                <a:cs typeface="Adelle"/>
                <a:sym typeface="Arial" charset="0"/>
              </a:rPr>
              <a:t>www.llorenteycuenca.com</a:t>
            </a:r>
            <a:endParaRPr lang="en-US" sz="900" b="1" i="0" dirty="0">
              <a:solidFill>
                <a:srgbClr val="CB333B"/>
              </a:solidFill>
              <a:latin typeface="Adelle"/>
              <a:ea typeface="ヒラギノ角ゴ ProN W3" charset="0"/>
              <a:cs typeface="Adelle"/>
              <a:sym typeface="Arial" charset="0"/>
            </a:endParaRPr>
          </a:p>
        </p:txBody>
      </p:sp>
      <p:sp>
        <p:nvSpPr>
          <p:cNvPr id="18" name="Marcador de texto 13"/>
          <p:cNvSpPr>
            <a:spLocks noGrp="1"/>
          </p:cNvSpPr>
          <p:nvPr>
            <p:ph type="body" sz="quarter" idx="10" hasCustomPrompt="1"/>
          </p:nvPr>
        </p:nvSpPr>
        <p:spPr>
          <a:xfrm>
            <a:off x="836576" y="4683738"/>
            <a:ext cx="4182533" cy="316284"/>
          </a:xfrm>
        </p:spPr>
        <p:txBody>
          <a:bodyPr anchor="ctr"/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lvl="0"/>
            <a:r>
              <a:rPr lang="es-ES" dirty="0" smtClean="0"/>
              <a:t>Ciudad, fecha</a:t>
            </a:r>
            <a:endParaRPr lang="es-ES" dirty="0"/>
          </a:p>
        </p:txBody>
      </p:sp>
      <p:sp>
        <p:nvSpPr>
          <p:cNvPr id="5" name="Marcador de posición de imagen 4"/>
          <p:cNvSpPr>
            <a:spLocks noGrp="1"/>
          </p:cNvSpPr>
          <p:nvPr>
            <p:ph type="pic" sz="quarter" idx="11" hasCustomPrompt="1"/>
          </p:nvPr>
        </p:nvSpPr>
        <p:spPr>
          <a:xfrm>
            <a:off x="826488" y="3695813"/>
            <a:ext cx="4182533" cy="709612"/>
          </a:xfrm>
        </p:spPr>
        <p:txBody>
          <a:bodyPr/>
          <a:lstStyle>
            <a:lvl1pPr>
              <a:spcAft>
                <a:spcPts val="0"/>
              </a:spcAft>
              <a:defRPr>
                <a:solidFill>
                  <a:srgbClr val="53565A"/>
                </a:solidFill>
              </a:defRPr>
            </a:lvl1pPr>
          </a:lstStyle>
          <a:p>
            <a:r>
              <a:rPr lang="es-ES" dirty="0" smtClean="0"/>
              <a:t>Logo cliente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00540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Índi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dirty="0" smtClean="0"/>
              <a:t>Índice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21464" y="1776991"/>
            <a:ext cx="10515600" cy="4351338"/>
          </a:xfrm>
        </p:spPr>
        <p:txBody>
          <a:bodyPr>
            <a:normAutofit/>
          </a:bodyPr>
          <a:lstStyle>
            <a:lvl1pPr marL="342900" indent="-342900">
              <a:buClr>
                <a:srgbClr val="7FA9AE"/>
              </a:buClr>
              <a:buSzPct val="100000"/>
              <a:buFont typeface="Arial" panose="020B0604020202020204" pitchFamily="34" charset="0"/>
              <a:buChar char="•"/>
              <a:defRPr sz="2000" b="1">
                <a:solidFill>
                  <a:srgbClr val="7FA9AE"/>
                </a:solidFill>
              </a:defRPr>
            </a:lvl1pPr>
            <a:lvl2pPr marL="8001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2000" b="1">
                <a:solidFill>
                  <a:srgbClr val="7FA9AE"/>
                </a:solidFill>
              </a:defRPr>
            </a:lvl2pPr>
            <a:lvl3pPr marL="12573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1800" b="1">
                <a:solidFill>
                  <a:srgbClr val="7FA9AE"/>
                </a:solidFill>
              </a:defRPr>
            </a:lvl3pPr>
            <a:lvl4pPr marL="17145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1600" b="1">
                <a:solidFill>
                  <a:srgbClr val="7FA9AE"/>
                </a:solidFill>
              </a:defRPr>
            </a:lvl4pPr>
            <a:lvl5pPr marL="21717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1600" b="1">
                <a:solidFill>
                  <a:srgbClr val="7FA9AE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03381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, lista con viñetas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4578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, lista numerada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Clr>
                <a:srgbClr val="4B4B4B"/>
              </a:buClr>
              <a:buSzPct val="100000"/>
              <a:buFont typeface="+mj-lt"/>
              <a:buAutoNum type="arabicPeriod"/>
              <a:defRPr/>
            </a:lvl1pPr>
            <a:lvl2pPr marL="800100" indent="-342900">
              <a:buSzPct val="100000"/>
              <a:buFont typeface="+mj-lt"/>
              <a:buAutoNum type="alphaLcPeriod"/>
              <a:defRPr/>
            </a:lvl2pPr>
            <a:lvl3pPr marL="1314450" indent="-400050">
              <a:buSzPct val="100000"/>
              <a:buFont typeface="+mj-lt"/>
              <a:buAutoNum type="romanLcPeriod"/>
              <a:defRPr/>
            </a:lvl3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02360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6956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 si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03507"/>
            <a:ext cx="10515600" cy="4824823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724927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 con bullets si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42037" y="1309107"/>
            <a:ext cx="10395027" cy="4689331"/>
          </a:xfrm>
        </p:spPr>
        <p:txBody>
          <a:bodyPr/>
          <a:lstStyle>
            <a:lvl1pPr>
              <a:defRPr>
                <a:solidFill>
                  <a:srgbClr val="53565A"/>
                </a:solidFill>
              </a:defRPr>
            </a:lvl1pPr>
            <a:lvl2pPr>
              <a:defRPr>
                <a:solidFill>
                  <a:srgbClr val="53565A"/>
                </a:solidFill>
              </a:defRPr>
            </a:lvl2pPr>
            <a:lvl3pPr>
              <a:defRPr>
                <a:solidFill>
                  <a:srgbClr val="53565A"/>
                </a:solidFill>
              </a:defRPr>
            </a:lvl3pPr>
            <a:lvl4pPr>
              <a:defRPr>
                <a:solidFill>
                  <a:srgbClr val="53565A"/>
                </a:solidFill>
              </a:defRPr>
            </a:lvl4pPr>
            <a:lvl5pPr>
              <a:defRPr>
                <a:solidFill>
                  <a:srgbClr val="53565A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37048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+ Destac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8104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acado +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96503"/>
            <a:ext cx="10515600" cy="4931827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879169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stacado + imagen como fo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ción de imagen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622300">
              <a:buNone/>
              <a:defRPr/>
            </a:lvl1pPr>
          </a:lstStyle>
          <a:p>
            <a:r>
              <a:rPr lang="es-ES" smtClean="0"/>
              <a:t>Haga clic en el icono para agregar una imagen</a:t>
            </a:r>
            <a:endParaRPr lang="es-ES" dirty="0" smtClean="0"/>
          </a:p>
        </p:txBody>
      </p:sp>
      <p:sp>
        <p:nvSpPr>
          <p:cNvPr id="6" name="Marcador de texto 5"/>
          <p:cNvSpPr>
            <a:spLocks noGrp="1"/>
          </p:cNvSpPr>
          <p:nvPr>
            <p:ph type="body" sz="quarter" idx="11"/>
          </p:nvPr>
        </p:nvSpPr>
        <p:spPr>
          <a:xfrm>
            <a:off x="856485" y="1137361"/>
            <a:ext cx="8676217" cy="1479381"/>
          </a:xfrm>
          <a:solidFill>
            <a:schemeClr val="bg1">
              <a:alpha val="70000"/>
            </a:schemeClr>
          </a:solidFill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976013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1_Encabezado de sección">
    <p:bg>
      <p:bgPr>
        <a:solidFill>
          <a:srgbClr val="CB33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2147490"/>
            <a:ext cx="10515600" cy="1189104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Font typeface="+mj-lt"/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3519421"/>
            <a:ext cx="10515600" cy="1500187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pic>
        <p:nvPicPr>
          <p:cNvPr id="7" name="Imagen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601657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74890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2_Encabezado de sección">
    <p:bg>
      <p:bgPr>
        <a:solidFill>
          <a:srgbClr val="7FA9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2147490"/>
            <a:ext cx="10515600" cy="1189104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Font typeface="+mj-lt"/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3519421"/>
            <a:ext cx="10515600" cy="1500187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pic>
        <p:nvPicPr>
          <p:cNvPr id="7" name="Imagen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601657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89118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24739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856035"/>
            <a:ext cx="10515600" cy="55447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9" y="1741248"/>
            <a:ext cx="5157787" cy="744371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9" y="259262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1" y="1741247"/>
            <a:ext cx="5183188" cy="744372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1" y="259262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88090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53820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72027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ción de imagen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s-ES" smtClean="0"/>
              <a:t>Haga clic en el icono para agregar una imagen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177805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Gráfic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4" name="Marcador de gráfico 2"/>
          <p:cNvSpPr>
            <a:spLocks noGrp="1"/>
          </p:cNvSpPr>
          <p:nvPr>
            <p:ph type="chart" sz="quarter" idx="13"/>
          </p:nvPr>
        </p:nvSpPr>
        <p:spPr>
          <a:xfrm>
            <a:off x="4565088" y="1793776"/>
            <a:ext cx="6788712" cy="4032424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 gráfico</a:t>
            </a:r>
            <a:endParaRPr lang="es-ES" dirty="0"/>
          </a:p>
        </p:txBody>
      </p:sp>
      <p:sp>
        <p:nvSpPr>
          <p:cNvPr id="8" name="Marcador de texto 7"/>
          <p:cNvSpPr>
            <a:spLocks noGrp="1"/>
          </p:cNvSpPr>
          <p:nvPr>
            <p:ph type="body" sz="quarter" idx="14"/>
          </p:nvPr>
        </p:nvSpPr>
        <p:spPr>
          <a:xfrm>
            <a:off x="721785" y="1793777"/>
            <a:ext cx="3687233" cy="4032424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7098631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Gráfic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4" name="Marcador de gráfico 2"/>
          <p:cNvSpPr>
            <a:spLocks noGrp="1"/>
          </p:cNvSpPr>
          <p:nvPr>
            <p:ph type="chart" sz="quarter" idx="13"/>
          </p:nvPr>
        </p:nvSpPr>
        <p:spPr>
          <a:xfrm>
            <a:off x="4565088" y="1793776"/>
            <a:ext cx="6788712" cy="4032424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 gráfico</a:t>
            </a:r>
            <a:endParaRPr lang="es-ES" dirty="0"/>
          </a:p>
        </p:txBody>
      </p:sp>
      <p:sp>
        <p:nvSpPr>
          <p:cNvPr id="5" name="Marcador de texto 7"/>
          <p:cNvSpPr>
            <a:spLocks noGrp="1"/>
          </p:cNvSpPr>
          <p:nvPr>
            <p:ph type="body" sz="quarter" idx="14"/>
          </p:nvPr>
        </p:nvSpPr>
        <p:spPr>
          <a:xfrm>
            <a:off x="721785" y="1793777"/>
            <a:ext cx="3687233" cy="4032424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1135695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Gráfic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4" name="Marcador de gráfico 2"/>
          <p:cNvSpPr>
            <a:spLocks noGrp="1"/>
          </p:cNvSpPr>
          <p:nvPr>
            <p:ph type="chart" sz="quarter" idx="13"/>
          </p:nvPr>
        </p:nvSpPr>
        <p:spPr>
          <a:xfrm>
            <a:off x="4565088" y="1793776"/>
            <a:ext cx="6788712" cy="4032424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 gráfico</a:t>
            </a:r>
            <a:endParaRPr lang="es-ES" dirty="0"/>
          </a:p>
        </p:txBody>
      </p:sp>
      <p:sp>
        <p:nvSpPr>
          <p:cNvPr id="5" name="Marcador de texto 7"/>
          <p:cNvSpPr>
            <a:spLocks noGrp="1"/>
          </p:cNvSpPr>
          <p:nvPr>
            <p:ph type="body" sz="quarter" idx="14"/>
          </p:nvPr>
        </p:nvSpPr>
        <p:spPr>
          <a:xfrm>
            <a:off x="721785" y="1793777"/>
            <a:ext cx="3687233" cy="4032424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9217764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6" name="Marcador de tabla 4"/>
          <p:cNvSpPr>
            <a:spLocks noGrp="1"/>
          </p:cNvSpPr>
          <p:nvPr>
            <p:ph type="tbl" sz="quarter" idx="14"/>
          </p:nvPr>
        </p:nvSpPr>
        <p:spPr>
          <a:xfrm>
            <a:off x="721464" y="1673425"/>
            <a:ext cx="10512403" cy="3054219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una tabla</a:t>
            </a:r>
            <a:endParaRPr lang="es-ES_tradnl" dirty="0" smtClean="0"/>
          </a:p>
        </p:txBody>
      </p:sp>
      <p:sp>
        <p:nvSpPr>
          <p:cNvPr id="7" name="Marcador de texto 7"/>
          <p:cNvSpPr>
            <a:spLocks noGrp="1"/>
          </p:cNvSpPr>
          <p:nvPr>
            <p:ph type="body" sz="quarter" idx="15"/>
          </p:nvPr>
        </p:nvSpPr>
        <p:spPr>
          <a:xfrm>
            <a:off x="721784" y="5019471"/>
            <a:ext cx="10512083" cy="112841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9733138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cierre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5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1741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721464" y="929332"/>
            <a:ext cx="10515600" cy="6173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1464" y="1815898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pic>
        <p:nvPicPr>
          <p:cNvPr id="7" name="Imagen 1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3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4434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75" r:id="rId3"/>
    <p:sldLayoutId id="2147483650" r:id="rId4"/>
    <p:sldLayoutId id="2147483664" r:id="rId5"/>
    <p:sldLayoutId id="2147483663" r:id="rId6"/>
    <p:sldLayoutId id="2147483678" r:id="rId7"/>
    <p:sldLayoutId id="2147483677" r:id="rId8"/>
    <p:sldLayoutId id="2147483668" r:id="rId9"/>
    <p:sldLayoutId id="2147483669" r:id="rId10"/>
    <p:sldLayoutId id="2147483670" r:id="rId11"/>
    <p:sldLayoutId id="2147483662" r:id="rId12"/>
    <p:sldLayoutId id="2147483676" r:id="rId13"/>
    <p:sldLayoutId id="2147483652" r:id="rId14"/>
    <p:sldLayoutId id="2147483653" r:id="rId15"/>
    <p:sldLayoutId id="2147483654" r:id="rId16"/>
    <p:sldLayoutId id="2147483655" r:id="rId17"/>
    <p:sldLayoutId id="2147483665" r:id="rId18"/>
    <p:sldLayoutId id="2147483671" r:id="rId19"/>
    <p:sldLayoutId id="2147483672" r:id="rId20"/>
    <p:sldLayoutId id="2147483673" r:id="rId21"/>
    <p:sldLayoutId id="2147483674" r:id="rId22"/>
    <p:sldLayoutId id="2147483661" r:id="rId23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rgbClr val="CB333B"/>
          </a:solidFill>
          <a:latin typeface="Adelle" panose="02000503060000020004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4B4B4B"/>
        </a:buClr>
        <a:buSzPct val="120000"/>
        <a:buFont typeface="Arial" panose="020B0604020202020204" pitchFamily="34" charset="0"/>
        <a:buChar char="•"/>
        <a:defRPr sz="16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4B4B4B"/>
        </a:buClr>
        <a:buSzPct val="75000"/>
        <a:buFont typeface="Courier New" panose="02070309020205020404" pitchFamily="49" charset="0"/>
        <a:buChar char="o"/>
        <a:defRPr sz="16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4B4B4B"/>
        </a:buClr>
        <a:buSzPct val="90000"/>
        <a:buFont typeface="Wingdings" panose="05000000000000000000" pitchFamily="2" charset="2"/>
        <a:buChar char="§"/>
        <a:defRPr sz="14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4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4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3" Type="http://schemas.openxmlformats.org/officeDocument/2006/relationships/image" Target="../media/image23.jpeg"/><Relationship Id="rId7" Type="http://schemas.openxmlformats.org/officeDocument/2006/relationships/image" Target="../media/image27.png"/><Relationship Id="rId12" Type="http://schemas.openxmlformats.org/officeDocument/2006/relationships/image" Target="../media/image32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Relationship Id="rId14" Type="http://schemas.openxmlformats.org/officeDocument/2006/relationships/image" Target="../media/image3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hyperlink" Target="https://www.youtube.com/watch?v=oSd0keSj2W8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/>
              <a:t>La (R) evolución de la comunicación y de los Asuntos Públicos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 smtClean="0"/>
              <a:t>El nuevo paradigma de la comunicación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6926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Visión global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05" b="53268"/>
          <a:stretch/>
        </p:blipFill>
        <p:spPr>
          <a:xfrm>
            <a:off x="547053" y="2139518"/>
            <a:ext cx="6234116" cy="358362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134"/>
          <a:stretch/>
        </p:blipFill>
        <p:spPr>
          <a:xfrm>
            <a:off x="5758736" y="2130645"/>
            <a:ext cx="5406576" cy="3853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126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El nuevo paradigma de la comunicación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3620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01" y="0"/>
            <a:ext cx="117091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932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El papel de la Reputación en las organizaciones</a:t>
            </a:r>
            <a:endParaRPr lang="es-ES" dirty="0"/>
          </a:p>
        </p:txBody>
      </p:sp>
      <p:pic>
        <p:nvPicPr>
          <p:cNvPr id="1026" name="Picture 2" descr="C:\Users\iisturitz\Desktop\INNOVACIÓN\ELABORACIÓN DE CONTENIDOS\MATERIALES\Discurso narrativo\Diapo_intro_reputación\primer_ministro_islandi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429" y="4149239"/>
            <a:ext cx="3827854" cy="2407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iisturitz\Desktop\INNOVACIÓN\ELABORACIÓN DE CONTENIDOS\MATERIALES\Discurso narrativo\Diapo_intro_reputación\Panama_paper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90" y="1621823"/>
            <a:ext cx="4885532" cy="2309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iisturitz\Desktop\INNOVACIÓN\ELABORACIÓN DE CONTENIDOS\MATERIALES\Discurso narrativo\Diapo_intro_reputación\Uber-v-Tax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6858" y="5072771"/>
            <a:ext cx="2620693" cy="1296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iisturitz\Desktop\INNOVACIÓN\ELABORACIÓN DE CONTENIDOS\MATERIALES\Discurso narrativo\Diapo_intro_reputación\airbnb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7932" y="4981210"/>
            <a:ext cx="2626120" cy="1479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iisturitz\Desktop\INNOVACIÓN\ELABORACIÓN DE CONTENIDOS\MATERIALES\Discurso narrativo\Diapo_intro_reputación\Uber_airbnb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571" y="1621822"/>
            <a:ext cx="4721409" cy="1706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iisturitz\Desktop\INNOVACIÓN\ELABORACIÓN DE CONTENIDOS\MATERIALES\Discurso narrativo\Diapo_intro_reputación\Prohiben_uber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221" y="3546041"/>
            <a:ext cx="4841138" cy="1206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0168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El papel de la Reputación en las organizaciones</a:t>
            </a:r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524998" y="6414085"/>
            <a:ext cx="50161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/>
              <a:t>Fuente: El País, “</a:t>
            </a:r>
            <a:r>
              <a:rPr lang="es-ES" sz="1100" i="1" dirty="0"/>
              <a:t>L</a:t>
            </a:r>
            <a:r>
              <a:rPr lang="es-ES" sz="1100" i="1" dirty="0" smtClean="0"/>
              <a:t>os gigantes de la economía mundial en 2015</a:t>
            </a:r>
            <a:r>
              <a:rPr lang="es-ES" sz="1100" dirty="0" smtClean="0"/>
              <a:t>”. 1 enero 2016</a:t>
            </a:r>
            <a:endParaRPr lang="es-ES" sz="1100" dirty="0"/>
          </a:p>
        </p:txBody>
      </p:sp>
      <p:sp>
        <p:nvSpPr>
          <p:cNvPr id="5" name="4 Rectángulo"/>
          <p:cNvSpPr/>
          <p:nvPr/>
        </p:nvSpPr>
        <p:spPr>
          <a:xfrm>
            <a:off x="839053" y="1655049"/>
            <a:ext cx="512191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>
                <a:solidFill>
                  <a:srgbClr val="7FA9AE"/>
                </a:solidFill>
                <a:latin typeface="Adelle" panose="02000503060000020004" pitchFamily="2" charset="0"/>
              </a:rPr>
              <a:t>TOP 10 empresas más valoradas en bolsa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6939459" y="1634175"/>
            <a:ext cx="490711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>
                <a:solidFill>
                  <a:srgbClr val="7FA9AE"/>
                </a:solidFill>
                <a:latin typeface="Adelle" panose="02000503060000020004" pitchFamily="2" charset="0"/>
              </a:rPr>
              <a:t>TOP 10 empresas </a:t>
            </a:r>
            <a:r>
              <a:rPr lang="es-ES" sz="2000" b="1" dirty="0" smtClean="0">
                <a:solidFill>
                  <a:srgbClr val="7FA9AE"/>
                </a:solidFill>
                <a:latin typeface="Adelle" panose="02000503060000020004" pitchFamily="2" charset="0"/>
              </a:rPr>
              <a:t>con mejor reputación</a:t>
            </a:r>
            <a:endParaRPr lang="es-ES" sz="2000" b="1" dirty="0">
              <a:solidFill>
                <a:srgbClr val="7FA9AE"/>
              </a:solidFill>
              <a:latin typeface="Adelle" panose="02000503060000020004" pitchFamily="2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7070085" y="6414085"/>
            <a:ext cx="495049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/>
              <a:t>Fuente: </a:t>
            </a:r>
            <a:r>
              <a:rPr lang="es-ES" sz="1100" dirty="0" err="1" smtClean="0"/>
              <a:t>Fortune</a:t>
            </a:r>
            <a:r>
              <a:rPr lang="es-ES" sz="1100" dirty="0" smtClean="0"/>
              <a:t> ,“</a:t>
            </a:r>
            <a:r>
              <a:rPr lang="es-ES" sz="1100" i="1" dirty="0" err="1" smtClean="0"/>
              <a:t>World’s</a:t>
            </a:r>
            <a:r>
              <a:rPr lang="es-ES" sz="1100" i="1" dirty="0" smtClean="0"/>
              <a:t> </a:t>
            </a:r>
            <a:r>
              <a:rPr lang="es-ES" sz="1100" i="1" dirty="0" err="1" smtClean="0"/>
              <a:t>most</a:t>
            </a:r>
            <a:r>
              <a:rPr lang="es-ES" sz="1100" i="1" dirty="0" smtClean="0"/>
              <a:t> </a:t>
            </a:r>
            <a:r>
              <a:rPr lang="es-ES" sz="1100" i="1" dirty="0" err="1" smtClean="0"/>
              <a:t>admired</a:t>
            </a:r>
            <a:r>
              <a:rPr lang="es-ES" sz="1100" i="1" dirty="0" smtClean="0"/>
              <a:t> </a:t>
            </a:r>
            <a:r>
              <a:rPr lang="es-ES" sz="1100" i="1" dirty="0" err="1" smtClean="0"/>
              <a:t>companies</a:t>
            </a:r>
            <a:r>
              <a:rPr lang="es-ES" sz="1100" i="1" dirty="0" smtClean="0"/>
              <a:t>”, 2016 y 2006.</a:t>
            </a:r>
            <a:endParaRPr lang="es-ES" sz="1100" dirty="0"/>
          </a:p>
        </p:txBody>
      </p:sp>
      <p:pic>
        <p:nvPicPr>
          <p:cNvPr id="2055" name="Picture 7" descr="C:\Users\iisturitz\Desktop\INNOVACIÓN\ELABORACIÓN DE CONTENIDOS\MATERIALES\Discurso narrativo\Diapo_intro_reputación\top_10_empreas_cotizada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43" y="4544534"/>
            <a:ext cx="4216167" cy="1751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iisturitz\Desktop\INNOVACIÓN\ELABORACIÓN DE CONTENIDOS\MATERIALES\Discurso narrativo\Diapo_intro_reputación\compañias_mas_admirada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3896" y="4046003"/>
            <a:ext cx="4138916" cy="2415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iisturitz\Desktop\INNOVACIÓN\ELABORACIÓN DE CONTENIDOS\MATERIALES\Discurso narrativo\Diapo_intro_reputación\más_valor_bolsa_2006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18" y="2055159"/>
            <a:ext cx="4857297" cy="1883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CuadroTexto"/>
          <p:cNvSpPr txBox="1"/>
          <p:nvPr/>
        </p:nvSpPr>
        <p:spPr>
          <a:xfrm>
            <a:off x="524998" y="4066147"/>
            <a:ext cx="501358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/>
              <a:t>Fuente: El Economista, “En el Top 5 del ranking mundial hay una clara preponderancia estadounidense,”. 9 octubre 2006</a:t>
            </a:r>
            <a:endParaRPr lang="es-ES" sz="1100" dirty="0"/>
          </a:p>
        </p:txBody>
      </p:sp>
      <p:grpSp>
        <p:nvGrpSpPr>
          <p:cNvPr id="6" name="5 Grupo"/>
          <p:cNvGrpSpPr/>
          <p:nvPr/>
        </p:nvGrpSpPr>
        <p:grpSpPr>
          <a:xfrm>
            <a:off x="7217654" y="2078909"/>
            <a:ext cx="4089560" cy="1872094"/>
            <a:chOff x="5860921" y="-1114827"/>
            <a:chExt cx="4770057" cy="2183608"/>
          </a:xfrm>
        </p:grpSpPr>
        <p:pic>
          <p:nvPicPr>
            <p:cNvPr id="1028" name="Picture 4" descr="C:\Users\iisturitz\Desktop\INNOVACIÓN\ELABORACIÓN DE CONTENIDOS\MATERIALES\Discurso narrativo\Diapo_intro_reputación\fortune_2006.PNG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6808"/>
            <a:stretch/>
          </p:blipFill>
          <p:spPr bwMode="auto">
            <a:xfrm>
              <a:off x="5860921" y="-1114827"/>
              <a:ext cx="4770057" cy="8067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9" name="Picture 5" descr="C:\Users\iisturitz\Desktop\Sin título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0921" y="-308031"/>
              <a:ext cx="4770057" cy="13768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31250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817216" y="1558600"/>
            <a:ext cx="17427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 smtClean="0">
                <a:solidFill>
                  <a:srgbClr val="7FA9AE"/>
                </a:solidFill>
                <a:latin typeface="Adelle" panose="02000503060000020004" pitchFamily="2" charset="0"/>
              </a:rPr>
              <a:t>Infoxicación</a:t>
            </a:r>
            <a:endParaRPr lang="es-ES" sz="2000" b="1" dirty="0">
              <a:solidFill>
                <a:srgbClr val="7FA9AE"/>
              </a:solidFill>
              <a:latin typeface="Adelle" panose="02000503060000020004" pitchFamily="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649681" y="1558600"/>
            <a:ext cx="44294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 smtClean="0">
                <a:solidFill>
                  <a:srgbClr val="7FA9AE"/>
                </a:solidFill>
                <a:latin typeface="Adelle" panose="02000503060000020004" pitchFamily="2" charset="0"/>
              </a:rPr>
              <a:t>Personalización/ Empoderamiento</a:t>
            </a:r>
            <a:endParaRPr lang="es-ES" sz="2000" b="1" dirty="0">
              <a:solidFill>
                <a:srgbClr val="7FA9AE"/>
              </a:solidFill>
              <a:latin typeface="Adelle" panose="02000503060000020004" pitchFamily="2" charset="0"/>
            </a:endParaRPr>
          </a:p>
        </p:txBody>
      </p:sp>
      <p:pic>
        <p:nvPicPr>
          <p:cNvPr id="3075" name="Picture 3" descr="C:\Users\iisturitz\Desktop\INNOVACIÓN\ELABORACIÓN DE CONTENIDOS\MATERIALES\Discurso narrativo\Diapo_retos_comunicacion\personalización_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7067" y="5391658"/>
            <a:ext cx="1367812" cy="914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iisturitz\Desktop\INNOVACIÓN\ELABORACIÓN DE CONTENIDOS\MATERIALES\Discurso narrativo\Diapo_retos_comunicacion\personalización_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303" y="2117818"/>
            <a:ext cx="2529906" cy="189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iisturitz\Desktop\INNOVACIÓN\ELABORACIÓN DE CONTENIDOS\MATERIALES\Discurso narrativo\Diapo_retos_comunicacion\infox_batacla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91" y="2069244"/>
            <a:ext cx="1512124" cy="1925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iisturitz\Desktop\INNOVACIÓN\ELABORACIÓN DE CONTENIDOS\MATERIALES\Discurso narrativo\Diapo_retos_comunicacion\infox_confidencial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789" y="2069244"/>
            <a:ext cx="1382980" cy="84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iisturitz\Desktop\INNOVACIÓN\ELABORACIÓN DE CONTENIDOS\MATERIALES\Discurso narrativo\Diapo_retos_comunicacion\infox_empire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0171" y="3285646"/>
            <a:ext cx="1264598" cy="2106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iisturitz\Desktop\INNOVACIÓN\ELABORACIÓN DE CONTENIDOS\MATERIALES\Discurso narrativo\Diapo_retos_comunicacion\infox_fronteras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922" y="5494792"/>
            <a:ext cx="2404618" cy="94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iisturitz\Desktop\INNOVACIÓN\ELABORACIÓN DE CONTENIDOS\MATERIALES\Discurso narrativo\Diapo_retos_comunicacion\infox_hombre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256" y="3616568"/>
            <a:ext cx="1758135" cy="1775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iisturitz\Desktop\INNOVACIÓN\ELABORACIÓN DE CONTENIDOS\MATERIALES\Discurso narrativo\Diapo_retos_comunicacion\infox_afraid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426" y="2069882"/>
            <a:ext cx="1586363" cy="140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iisturitz\Desktop\INNOVACIÓN\ELABORACIÓN DE CONTENIDOS\MATERIALES\Discurso narrativo\Diapo_retos_comunicacion\infox_tweet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914" y="5491319"/>
            <a:ext cx="2236264" cy="979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iisturitz\Desktop\INNOVACIÓN\ELABORACIÓN DE CONTENIDOS\MATERIALES\Discurso narrativo\Diapo_retos_comunicacion\infox_torre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91" y="3994888"/>
            <a:ext cx="1357807" cy="1477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iisturitz\Desktop\INNOVACIÓN\ELABORACIÓN DE CONTENIDOS\MATERIALES\Discurso narrativo\Diapo_retos_comunicacion\personalización_2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303" y="5184584"/>
            <a:ext cx="2546739" cy="1244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iisturitz\Desktop\INNOVACIÓN\ELABORACIÓN DE CONTENIDOS\MATERIALES\Discurso narrativo\Diapo_retos_comunicacion\Netflix_logo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6793" y="3616568"/>
            <a:ext cx="3596458" cy="2023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iisturitz\Desktop\INNOVACIÓN\ELABORACIÓN DE CONTENIDOS\MATERIALES\Discurso narrativo\Diapo_retos_comunicacion\personalización_4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3251" y="2097653"/>
            <a:ext cx="1875445" cy="3048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2 Título"/>
          <p:cNvSpPr>
            <a:spLocks noGrp="1"/>
          </p:cNvSpPr>
          <p:nvPr>
            <p:ph type="title"/>
          </p:nvPr>
        </p:nvSpPr>
        <p:spPr>
          <a:xfrm>
            <a:off x="721464" y="929332"/>
            <a:ext cx="10515600" cy="617363"/>
          </a:xfrm>
        </p:spPr>
        <p:txBody>
          <a:bodyPr/>
          <a:lstStyle/>
          <a:p>
            <a:r>
              <a:rPr lang="es-ES" dirty="0" smtClean="0"/>
              <a:t>Cuatro tendencias en comunicación (I)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12270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248638" y="1729533"/>
            <a:ext cx="27045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 err="1" smtClean="0">
                <a:solidFill>
                  <a:srgbClr val="7FA9AE"/>
                </a:solidFill>
                <a:latin typeface="Adelle" panose="02000503060000020004" pitchFamily="2" charset="0"/>
              </a:rPr>
              <a:t>Hiper</a:t>
            </a:r>
            <a:r>
              <a:rPr lang="es-ES" sz="2000" b="1" dirty="0" smtClean="0">
                <a:solidFill>
                  <a:srgbClr val="7FA9AE"/>
                </a:solidFill>
                <a:latin typeface="Adelle" panose="02000503060000020004" pitchFamily="2" charset="0"/>
              </a:rPr>
              <a:t>-transparencia</a:t>
            </a:r>
            <a:endParaRPr lang="es-ES" sz="2000" b="1" dirty="0">
              <a:solidFill>
                <a:srgbClr val="7FA9AE"/>
              </a:solidFill>
              <a:latin typeface="Adelle" panose="02000503060000020004" pitchFamily="2" charset="0"/>
            </a:endParaRPr>
          </a:p>
        </p:txBody>
      </p:sp>
      <p:pic>
        <p:nvPicPr>
          <p:cNvPr id="5" name="Picture 2" descr="C:\Users\iisturitz\Desktop\INNOVACIÓN\ELABORACIÓN DE CONTENIDOS\MATERIALES\Discurso narrativo\Diapo_retos_comunicacion\mcdonnalds_answ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560" y="4189648"/>
            <a:ext cx="1966083" cy="1803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5987741" y="1729533"/>
            <a:ext cx="50850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 smtClean="0">
                <a:solidFill>
                  <a:srgbClr val="7FA9AE"/>
                </a:solidFill>
                <a:latin typeface="Adelle" panose="02000503060000020004" pitchFamily="2" charset="0"/>
              </a:rPr>
              <a:t>Desdibujo de fronteras entre disciplinas</a:t>
            </a:r>
            <a:endParaRPr lang="es-ES" sz="2000" b="1" dirty="0">
              <a:solidFill>
                <a:srgbClr val="7FA9AE"/>
              </a:solidFill>
              <a:latin typeface="Adelle" panose="02000503060000020004" pitchFamily="2" charset="0"/>
            </a:endParaRPr>
          </a:p>
        </p:txBody>
      </p:sp>
      <p:sp>
        <p:nvSpPr>
          <p:cNvPr id="11" name="2 Título"/>
          <p:cNvSpPr>
            <a:spLocks noGrp="1"/>
          </p:cNvSpPr>
          <p:nvPr>
            <p:ph type="title"/>
          </p:nvPr>
        </p:nvSpPr>
        <p:spPr>
          <a:xfrm>
            <a:off x="721464" y="929332"/>
            <a:ext cx="10515600" cy="617363"/>
          </a:xfrm>
        </p:spPr>
        <p:txBody>
          <a:bodyPr/>
          <a:lstStyle/>
          <a:p>
            <a:r>
              <a:rPr lang="es-ES" dirty="0" smtClean="0"/>
              <a:t>Cuatro tendencias en comunicación (II)</a:t>
            </a:r>
            <a:endParaRPr lang="es-ES" dirty="0"/>
          </a:p>
        </p:txBody>
      </p:sp>
      <p:pic>
        <p:nvPicPr>
          <p:cNvPr id="3074" name="Picture 2" descr="C:\Users\iisturitz\Desktop\INNOVACIÓN\ELABORACIÓN DE CONTENIDOS\MATERIALES\Discurso narrativo\Diapo_retos_comunicacion\desdibuj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543" y="2590969"/>
            <a:ext cx="5417148" cy="2785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iisturitz\Desktop\INNOVACIÓN\ELABORACIÓN DE CONTENIDOS\MATERIALES\Discurso narrativo\Diapo_retos_comunicacion\Mcdonalds-90s-logo.svg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23" y="2590969"/>
            <a:ext cx="1538955" cy="1166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iisturitz\Desktop\compliance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6733" y="2447656"/>
            <a:ext cx="2789015" cy="174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iisturitz\Desktop\soriadimite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762" y="4286598"/>
            <a:ext cx="2878986" cy="2178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5184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253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lantilla_Innovacion">
  <a:themeElements>
    <a:clrScheme name="LLORENTE &amp; CUENCA">
      <a:dk1>
        <a:srgbClr val="4B4B4B"/>
      </a:dk1>
      <a:lt1>
        <a:srgbClr val="FFFFFF"/>
      </a:lt1>
      <a:dk2>
        <a:srgbClr val="CB333B"/>
      </a:dk2>
      <a:lt2>
        <a:srgbClr val="A69D90"/>
      </a:lt2>
      <a:accent1>
        <a:srgbClr val="7FA9AE"/>
      </a:accent1>
      <a:accent2>
        <a:srgbClr val="A2A569"/>
      </a:accent2>
      <a:accent3>
        <a:srgbClr val="A69F88"/>
      </a:accent3>
      <a:accent4>
        <a:srgbClr val="8A8D8F"/>
      </a:accent4>
      <a:accent5>
        <a:srgbClr val="CB333B"/>
      </a:accent5>
      <a:accent6>
        <a:srgbClr val="53565A"/>
      </a:accent6>
      <a:hlink>
        <a:srgbClr val="4B4B4B"/>
      </a:hlink>
      <a:folHlink>
        <a:srgbClr val="4B4B4B"/>
      </a:folHlink>
    </a:clrScheme>
    <a:fontScheme name="LLORENTE &amp; CUENCA">
      <a:majorFont>
        <a:latin typeface="Adelle"/>
        <a:ea typeface=""/>
        <a:cs typeface=""/>
      </a:majorFont>
      <a:minorFont>
        <a:latin typeface="Adell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1" id="{79883EE9-4A1A-445D-8AAD-43B4F9C08BBB}" vid="{DEB959D3-CD99-45DD-9C3A-404395F8556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Plantilla_Innovacion</Template>
  <TotalTime>1410</TotalTime>
  <Words>133</Words>
  <Application>Microsoft Office PowerPoint</Application>
  <PresentationFormat>Panorámica</PresentationFormat>
  <Paragraphs>17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5" baseType="lpstr">
      <vt:lpstr>Arial</vt:lpstr>
      <vt:lpstr>ヒラギノ角ゴ ProN W3</vt:lpstr>
      <vt:lpstr>Adelle</vt:lpstr>
      <vt:lpstr>Courier New</vt:lpstr>
      <vt:lpstr>Wingdings</vt:lpstr>
      <vt:lpstr>Plantilla_Innovacion</vt:lpstr>
      <vt:lpstr>La (R) evolución de la comunicación y de los Asuntos Públicos</vt:lpstr>
      <vt:lpstr>Visión global</vt:lpstr>
      <vt:lpstr>El nuevo paradigma de la comunicación</vt:lpstr>
      <vt:lpstr>Presentación de PowerPoint</vt:lpstr>
      <vt:lpstr>El papel de la Reputación en las organizaciones</vt:lpstr>
      <vt:lpstr>El papel de la Reputación en las organizaciones</vt:lpstr>
      <vt:lpstr>Cuatro tendencias en comunicación (I)</vt:lpstr>
      <vt:lpstr>Cuatro tendencias en comunicación (II)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Nuevo Discurso Metodológico</dc:title>
  <dc:creator>Irati Isturitz</dc:creator>
  <cp:lastModifiedBy>Irati Isturitz</cp:lastModifiedBy>
  <cp:revision>64</cp:revision>
  <dcterms:created xsi:type="dcterms:W3CDTF">2016-03-23T12:34:40Z</dcterms:created>
  <dcterms:modified xsi:type="dcterms:W3CDTF">2017-01-25T10:00:45Z</dcterms:modified>
</cp:coreProperties>
</file>