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973"/>
    <p:restoredTop sz="95073"/>
  </p:normalViewPr>
  <p:slideViewPr>
    <p:cSldViewPr snapToGrid="0" snapToObjects="1">
      <p:cViewPr>
        <p:scale>
          <a:sx n="90" d="100"/>
          <a:sy n="90" d="100"/>
        </p:scale>
        <p:origin x="1152" y="2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38E6BE0-01F1-724B-9465-62108F389A7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58E9149-12EF-DB43-AFF0-BAE998284A8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79B88E6-7995-834E-BA31-B1693C189C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BC0CB-EB94-F542-BA99-8F67DDA2445C}" type="datetimeFigureOut">
              <a:rPr lang="es-CL" smtClean="0"/>
              <a:t>08-09-18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880822A-D22F-F04F-9810-9206A3AB38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DF655C4-8D81-0946-886D-DB01FADDFB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1F326-8A4C-4441-B2B1-5F6034A619F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0871909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4BD76C2-7880-134A-B6E1-649BAAA812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F50EC3BE-62D4-8446-BBB9-A6790257F72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C15E6C8-2F8E-1F49-B6A0-D7EBA6FCC4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BC0CB-EB94-F542-BA99-8F67DDA2445C}" type="datetimeFigureOut">
              <a:rPr lang="es-CL" smtClean="0"/>
              <a:t>08-09-18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28B5FCB-85F7-7349-9843-F40AC8B4A5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C05D2D9-DB6A-254C-AD63-C3C5E78A31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1F326-8A4C-4441-B2B1-5F6034A619F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7355733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3FA7C4E-3547-2C41-8A76-A831292103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26F24E8-3A85-ED4B-A12B-730186DEBA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Editar los estilos de texto del patrón
Segundo nivel
Tercer nivel
Cuarto nivel
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F05D81A-F0E6-9741-AF28-0467DE7734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BC0CB-EB94-F542-BA99-8F67DDA2445C}" type="datetimeFigureOut">
              <a:rPr lang="es-CL" smtClean="0"/>
              <a:t>08-09-18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3B2936D-BA00-064D-AF52-DFC0FF8683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40DE80A-BDAB-D442-9182-A44ECA1395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1F326-8A4C-4441-B2B1-5F6034A619F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060480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5A9EC23-A784-5440-A07D-77FDEEEAC5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40B6A66-7125-7A4A-81E9-429B95869CF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DD6A6C3E-2E87-ED42-AAD5-59B3B0B9CD6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31BFA583-484C-E54C-B2F0-9DE5D873F4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BC0CB-EB94-F542-BA99-8F67DDA2445C}" type="datetimeFigureOut">
              <a:rPr lang="es-CL" smtClean="0"/>
              <a:t>08-09-18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161C71F7-92F0-C64C-A6E0-D59F9A9336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5101213-9DF2-8648-8D64-14B8DC9FA4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1F326-8A4C-4441-B2B1-5F6034A619F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701377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4A74905-CE87-0A43-9B92-970474B70E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A664F2B-9FBC-334A-B72C-D9A17FA50F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s-ES"/>
              <a:t>Editar los estilos de texto del patrón
Segundo nivel
Tercer nivel
Cuarto nivel
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62494F86-6B19-9D49-B44A-939B0713E8E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  <a:endParaRPr lang="es-C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2D10B6A5-BDC9-C44D-BECE-B8F600FFAC5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s-ES"/>
              <a:t>Editar los estilos de texto del patrón
Segundo nivel
Tercer nivel
Cuarto nivel
Quinto nivel</a:t>
            </a:r>
            <a:endParaRPr lang="es-CL"/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16C6AD4F-D4CF-B24D-B614-CA0DEF04900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  <a:endParaRPr lang="es-C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27C5C937-7E44-A343-87E0-2DC76572AB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BC0CB-EB94-F542-BA99-8F67DDA2445C}" type="datetimeFigureOut">
              <a:rPr lang="es-CL" smtClean="0"/>
              <a:t>08-09-18</a:t>
            </a:fld>
            <a:endParaRPr lang="es-C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9E92234E-A58B-D543-AA13-6053333670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8B4DF2C0-C9C1-BE4E-A1DF-5DD4B584D3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1F326-8A4C-4441-B2B1-5F6034A619F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357191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473A2EF-2568-0E42-A643-0B04168669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C735CB9A-98F7-6442-BBF0-E8BE1E2FB9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BC0CB-EB94-F542-BA99-8F67DDA2445C}" type="datetimeFigureOut">
              <a:rPr lang="es-CL" smtClean="0"/>
              <a:t>08-09-18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3AE6113A-1354-E44A-B807-65F64962FE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08E72B2C-BF24-1945-A65D-F6342CD213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1F326-8A4C-4441-B2B1-5F6034A619F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679271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AEEC39B8-A3FB-5349-B032-B4E1AA19F8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BC0CB-EB94-F542-BA99-8F67DDA2445C}" type="datetimeFigureOut">
              <a:rPr lang="es-CL" smtClean="0"/>
              <a:t>08-09-18</a:t>
            </a:fld>
            <a:endParaRPr lang="es-C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AE0976C4-BB51-BC41-A21A-BC2B7F1F24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A17DD76E-FDC2-F242-AEAE-06ED9D8587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1F326-8A4C-4441-B2B1-5F6034A619F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933408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F3D08B2-6737-C443-BB6E-AECD4B06C9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75DE062-3038-824A-B6F3-E6957F586D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r>
              <a:rPr lang="es-ES"/>
              <a:t>Editar los estilos de texto del patrón
Segundo nivel
Tercer nivel
Cuarto nivel
Quinto nivel</a:t>
            </a:r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DB9FDAC4-4A2B-254B-B48A-3005F1DBDEF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es-ES"/>
              <a:t>Editar los estilos de texto del patrón
Segundo nivel
Tercer nivel
Cuarto nivel
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4323B222-5C49-1544-A7AD-58144FAFCA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BC0CB-EB94-F542-BA99-8F67DDA2445C}" type="datetimeFigureOut">
              <a:rPr lang="es-CL" smtClean="0"/>
              <a:t>08-09-18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3A7F9284-D345-3742-96E7-C12450BAFF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C0FCBD80-6C8A-5A47-A518-F364AD6CD8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1F326-8A4C-4441-B2B1-5F6034A619F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5926406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706B492-48BC-EA4F-AE26-08CB14A552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F3ED62D5-4C43-0745-986C-D8EC4C7686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00271A6C-EF66-3446-BB9D-080E9022C36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es-ES"/>
              <a:t>Editar los estilos de texto del patrón
Segundo nivel
Tercer nivel
Cuarto nivel
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C0EA221-445C-4149-99A4-029E33E34B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BC0CB-EB94-F542-BA99-8F67DDA2445C}" type="datetimeFigureOut">
              <a:rPr lang="es-CL" smtClean="0"/>
              <a:t>08-09-18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5C26E9F9-0B18-9B45-BA78-6A20335A05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264687D5-ACAF-0047-A885-E19EAC34CE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1F326-8A4C-4441-B2B1-5F6034A619F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5829036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D380EE3-D5BB-0549-AC64-E1C4FCBE84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F0F658DB-3D3D-F242-A929-9A199F011BA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s-ES"/>
              <a:t>Editar los estilos de texto del patrón
Segundo nivel
Tercer nivel
Cuarto nivel
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0179991-5790-1E43-86E2-2807226449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BC0CB-EB94-F542-BA99-8F67DDA2445C}" type="datetimeFigureOut">
              <a:rPr lang="es-CL" smtClean="0"/>
              <a:t>08-09-18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A4FD968-FF10-4941-B99D-DF3EA30D0C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98F142A-C92D-234D-A1CF-ABF4600617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1F326-8A4C-4441-B2B1-5F6034A619F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2296676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C24EDF6E-DCCC-9247-92B2-25EA0D62A83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C800A1C6-731A-C741-8AA9-45EC186FEFE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r>
              <a:rPr lang="es-ES"/>
              <a:t>Editar los estilos de texto del patrón
Segundo nivel
Tercer nivel
Cuarto nivel
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350D4A7-5694-D54D-98B7-6EBA7D4248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BC0CB-EB94-F542-BA99-8F67DDA2445C}" type="datetimeFigureOut">
              <a:rPr lang="es-CL" smtClean="0"/>
              <a:t>08-09-18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0061024-7EC8-A74A-9F06-93DFCB10B2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FDF503B-4840-ED42-993E-18BEF4ACEE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1F326-8A4C-4441-B2B1-5F6034A619F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005347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598EC502-1307-134A-86CF-FEDD877F63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88708885-238A-EF48-ADCF-E45C559CD6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es-ES"/>
              <a:t>Editar los estilos de texto del patrón
Segundo nivel
Tercer nivel
Cuarto nivel
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A49DBC8-78ED-9840-B1E7-86A5517A898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BBC0CB-EB94-F542-BA99-8F67DDA2445C}" type="datetimeFigureOut">
              <a:rPr lang="es-CL" smtClean="0"/>
              <a:t>08-09-18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C1E917C-2189-E64A-A14D-7C6CE8C7B5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D0D7622-D3F6-344B-A346-BB2881E709B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91F326-8A4C-4441-B2B1-5F6034A619F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810328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B0945F31-5C07-864D-A366-5873D7E6C966}"/>
              </a:ext>
            </a:extLst>
          </p:cNvPr>
          <p:cNvSpPr txBox="1"/>
          <p:nvPr/>
        </p:nvSpPr>
        <p:spPr>
          <a:xfrm>
            <a:off x="3962400" y="831221"/>
            <a:ext cx="40204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dirty="0">
                <a:solidFill>
                  <a:srgbClr val="C00000"/>
                </a:solidFill>
                <a:latin typeface="Adelle" panose="02000503060000020004" pitchFamily="2" charset="77"/>
              </a:rPr>
              <a:t>Perfil de cliente</a:t>
            </a: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468AC47A-302B-1640-A730-981DCDF1EA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5643" y="230415"/>
            <a:ext cx="3276600" cy="533400"/>
          </a:xfrm>
          <a:prstGeom prst="rect">
            <a:avLst/>
          </a:prstGeom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A4EB9486-5558-8945-BB09-93E9709D4E99}"/>
              </a:ext>
            </a:extLst>
          </p:cNvPr>
          <p:cNvSpPr txBox="1"/>
          <p:nvPr/>
        </p:nvSpPr>
        <p:spPr>
          <a:xfrm>
            <a:off x="1175653" y="1937930"/>
            <a:ext cx="4318000" cy="2031325"/>
          </a:xfrm>
          <a:prstGeom prst="rect">
            <a:avLst/>
          </a:prstGeom>
          <a:noFill/>
          <a:ln>
            <a:solidFill>
              <a:schemeClr val="tx1">
                <a:lumMod val="85000"/>
                <a:lumOff val="1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s-CL" sz="1400" b="1" u="sng" dirty="0">
                <a:solidFill>
                  <a:schemeClr val="tx1">
                    <a:lumMod val="75000"/>
                    <a:lumOff val="25000"/>
                  </a:schemeClr>
                </a:solidFill>
                <a:latin typeface="Adelle" panose="02000503060000020004" pitchFamily="2" charset="77"/>
              </a:rPr>
              <a:t>Perfil </a:t>
            </a:r>
          </a:p>
          <a:p>
            <a:endParaRPr lang="es-CL" sz="1400" dirty="0">
              <a:solidFill>
                <a:schemeClr val="tx1">
                  <a:lumMod val="75000"/>
                  <a:lumOff val="25000"/>
                </a:schemeClr>
              </a:solidFill>
              <a:latin typeface="Adelle" panose="02000503060000020004" pitchFamily="2" charset="77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delle" panose="02000503060000020004" pitchFamily="2" charset="77"/>
              </a:rPr>
              <a:t>Carmen Paz Maldonado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delle" panose="02000503060000020004" pitchFamily="2" charset="77"/>
              </a:rPr>
              <a:t>45 años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delle" panose="02000503060000020004" pitchFamily="2" charset="77"/>
              </a:rPr>
              <a:t>Gerente de Comunicaciones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delle" panose="02000503060000020004" pitchFamily="2" charset="77"/>
              </a:rPr>
              <a:t>Siemens Healthineers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delle" panose="02000503060000020004" pitchFamily="2" charset="77"/>
              </a:rPr>
              <a:t>4 meses en el puesto y 20 en la profesión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delle" panose="02000503060000020004" pitchFamily="2" charset="77"/>
              </a:rPr>
              <a:t>Periodista de la UGM y Magíster en Ciencias Militares. 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9C3A50E9-4855-F241-8EDE-174E74107D6B}"/>
              </a:ext>
            </a:extLst>
          </p:cNvPr>
          <p:cNvSpPr txBox="1"/>
          <p:nvPr/>
        </p:nvSpPr>
        <p:spPr>
          <a:xfrm>
            <a:off x="5595713" y="1928297"/>
            <a:ext cx="5972173" cy="2031325"/>
          </a:xfrm>
          <a:prstGeom prst="rect">
            <a:avLst/>
          </a:prstGeom>
          <a:noFill/>
          <a:ln>
            <a:solidFill>
              <a:schemeClr val="tx1">
                <a:lumMod val="85000"/>
                <a:lumOff val="1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s-CL" sz="1400" b="1" u="sng" dirty="0">
                <a:solidFill>
                  <a:schemeClr val="tx1">
                    <a:lumMod val="75000"/>
                    <a:lumOff val="25000"/>
                  </a:schemeClr>
                </a:solidFill>
                <a:latin typeface="Adelle" panose="02000503060000020004" pitchFamily="2" charset="77"/>
              </a:rPr>
              <a:t>Descripción</a:t>
            </a:r>
          </a:p>
          <a:p>
            <a:endParaRPr lang="es-CL" sz="1400" dirty="0">
              <a:solidFill>
                <a:schemeClr val="tx1">
                  <a:lumMod val="75000"/>
                  <a:lumOff val="25000"/>
                </a:schemeClr>
              </a:solidFill>
              <a:latin typeface="Adelle" panose="02000503060000020004" pitchFamily="2" charset="77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delle" panose="02000503060000020004" pitchFamily="2" charset="77"/>
              </a:rPr>
              <a:t>Mucha experiencia en comunicación y asuntos corporativos en empresas privadas y también en el sector público.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delle" panose="02000503060000020004" pitchFamily="2" charset="77"/>
              </a:rPr>
              <a:t>Recién incorporada a la compañía, procedente de una consultora de comunicaciones.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delle" panose="02000503060000020004" pitchFamily="2" charset="77"/>
              </a:rPr>
              <a:t>Siemens Healthineers es cliente desde hace 6 meses de LL&amp;C Chile.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delle" panose="02000503060000020004" pitchFamily="2" charset="77"/>
              </a:rPr>
              <a:t>Tiene relación directa con el CEO de la compañía, pero le reporta a la Head de Comunicaciones regional que está basada en Argentina. 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D873E54A-4E9A-244B-ACFB-1F4282BCAD23}"/>
              </a:ext>
            </a:extLst>
          </p:cNvPr>
          <p:cNvSpPr txBox="1"/>
          <p:nvPr/>
        </p:nvSpPr>
        <p:spPr>
          <a:xfrm>
            <a:off x="1164768" y="4067046"/>
            <a:ext cx="4318000" cy="1600438"/>
          </a:xfrm>
          <a:prstGeom prst="rect">
            <a:avLst/>
          </a:prstGeom>
          <a:noFill/>
          <a:ln>
            <a:solidFill>
              <a:schemeClr val="tx1">
                <a:lumMod val="85000"/>
                <a:lumOff val="1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s-CL" sz="1400" b="1" u="sng" dirty="0">
                <a:solidFill>
                  <a:schemeClr val="tx1">
                    <a:lumMod val="75000"/>
                    <a:lumOff val="25000"/>
                  </a:schemeClr>
                </a:solidFill>
                <a:latin typeface="Adelle" panose="02000503060000020004" pitchFamily="2" charset="77"/>
              </a:rPr>
              <a:t>Problemas percibidos</a:t>
            </a:r>
          </a:p>
          <a:p>
            <a:endParaRPr lang="es-CL" sz="1400" dirty="0">
              <a:solidFill>
                <a:schemeClr val="tx1">
                  <a:lumMod val="75000"/>
                  <a:lumOff val="25000"/>
                </a:schemeClr>
              </a:solidFill>
              <a:latin typeface="Adelle" panose="02000503060000020004" pitchFamily="2" charset="77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delle" panose="02000503060000020004" pitchFamily="2" charset="77"/>
              </a:rPr>
              <a:t>La empresa es muy burocrática y pasiva en la comunicación.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delle" panose="02000503060000020004" pitchFamily="2" charset="77"/>
              </a:rPr>
              <a:t>Escasa comunicación digital.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delle" panose="02000503060000020004" pitchFamily="2" charset="77"/>
              </a:rPr>
              <a:t>Son una marca nueva, que aún se asocia a la matriz. 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D806EEB2-FB89-C44B-B82F-89404B9967CE}"/>
              </a:ext>
            </a:extLst>
          </p:cNvPr>
          <p:cNvSpPr txBox="1"/>
          <p:nvPr/>
        </p:nvSpPr>
        <p:spPr>
          <a:xfrm>
            <a:off x="5595713" y="4067046"/>
            <a:ext cx="5972173" cy="1600438"/>
          </a:xfrm>
          <a:prstGeom prst="rect">
            <a:avLst/>
          </a:prstGeom>
          <a:noFill/>
          <a:ln>
            <a:solidFill>
              <a:schemeClr val="tx1">
                <a:lumMod val="85000"/>
                <a:lumOff val="1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s-CL" sz="1400" b="1" u="sng" dirty="0">
                <a:solidFill>
                  <a:schemeClr val="tx1">
                    <a:lumMod val="75000"/>
                    <a:lumOff val="25000"/>
                  </a:schemeClr>
                </a:solidFill>
                <a:latin typeface="Adelle" panose="02000503060000020004" pitchFamily="2" charset="77"/>
              </a:rPr>
              <a:t>Necesidades</a:t>
            </a:r>
          </a:p>
          <a:p>
            <a:endParaRPr lang="es-CL" sz="1400" dirty="0">
              <a:solidFill>
                <a:schemeClr val="tx1">
                  <a:lumMod val="75000"/>
                  <a:lumOff val="25000"/>
                </a:schemeClr>
              </a:solidFill>
              <a:latin typeface="Adelle" panose="02000503060000020004" pitchFamily="2" charset="77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delle" panose="02000503060000020004" pitchFamily="2" charset="77"/>
              </a:rPr>
              <a:t>Necesita un aliado para lograr posicionar a la nueva marca en Chile.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delle" panose="02000503060000020004" pitchFamily="2" charset="77"/>
              </a:rPr>
              <a:t>Alta visiblidad en los medios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delle" panose="02000503060000020004" pitchFamily="2" charset="77"/>
              </a:rPr>
              <a:t>Relacionamiento con stakeholders.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s-CL" sz="1400" dirty="0">
              <a:solidFill>
                <a:schemeClr val="tx1">
                  <a:lumMod val="75000"/>
                  <a:lumOff val="25000"/>
                </a:schemeClr>
              </a:solidFill>
              <a:latin typeface="Adelle" panose="02000503060000020004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32310179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uadroTexto 12">
            <a:extLst>
              <a:ext uri="{FF2B5EF4-FFF2-40B4-BE49-F238E27FC236}">
                <a16:creationId xmlns:a16="http://schemas.microsoft.com/office/drawing/2014/main" id="{81E0B72D-E32E-1B4B-88A5-BFB81471104E}"/>
              </a:ext>
            </a:extLst>
          </p:cNvPr>
          <p:cNvSpPr txBox="1"/>
          <p:nvPr/>
        </p:nvSpPr>
        <p:spPr>
          <a:xfrm>
            <a:off x="457201" y="157162"/>
            <a:ext cx="633507" cy="6857999"/>
          </a:xfrm>
          <a:prstGeom prst="rect">
            <a:avLst/>
          </a:prstGeom>
          <a:noFill/>
        </p:spPr>
        <p:txBody>
          <a:bodyPr vert="wordArtVert" wrap="square" rtlCol="0">
            <a:spAutoFit/>
          </a:bodyPr>
          <a:lstStyle/>
          <a:p>
            <a:r>
              <a:rPr lang="es-CL" sz="2200" dirty="0">
                <a:solidFill>
                  <a:srgbClr val="C00000"/>
                </a:solidFill>
                <a:latin typeface="Adelle" panose="02000503060000020004" pitchFamily="2" charset="77"/>
              </a:rPr>
              <a:t>Mapa de empatía</a:t>
            </a:r>
            <a:r>
              <a:rPr lang="es-CL" sz="2400" dirty="0">
                <a:solidFill>
                  <a:srgbClr val="C00000"/>
                </a:solidFill>
                <a:latin typeface="Adelle" panose="02000503060000020004" pitchFamily="2" charset="77"/>
              </a:rPr>
              <a:t>  </a:t>
            </a:r>
          </a:p>
        </p:txBody>
      </p:sp>
      <p:pic>
        <p:nvPicPr>
          <p:cNvPr id="14" name="Imagen 13">
            <a:extLst>
              <a:ext uri="{FF2B5EF4-FFF2-40B4-BE49-F238E27FC236}">
                <a16:creationId xmlns:a16="http://schemas.microsoft.com/office/drawing/2014/main" id="{11AC9717-44DE-D841-B715-0A92AC52D6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2989" y="63359"/>
            <a:ext cx="10658475" cy="67946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32539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uadroTexto 12">
            <a:extLst>
              <a:ext uri="{FF2B5EF4-FFF2-40B4-BE49-F238E27FC236}">
                <a16:creationId xmlns:a16="http://schemas.microsoft.com/office/drawing/2014/main" id="{81E0B72D-E32E-1B4B-88A5-BFB81471104E}"/>
              </a:ext>
            </a:extLst>
          </p:cNvPr>
          <p:cNvSpPr txBox="1"/>
          <p:nvPr/>
        </p:nvSpPr>
        <p:spPr>
          <a:xfrm>
            <a:off x="457201" y="157162"/>
            <a:ext cx="633507" cy="6857999"/>
          </a:xfrm>
          <a:prstGeom prst="rect">
            <a:avLst/>
          </a:prstGeom>
          <a:noFill/>
        </p:spPr>
        <p:txBody>
          <a:bodyPr vert="wordArtVert" wrap="square" rtlCol="0">
            <a:spAutoFit/>
          </a:bodyPr>
          <a:lstStyle/>
          <a:p>
            <a:r>
              <a:rPr lang="es-CL" sz="2200">
                <a:solidFill>
                  <a:srgbClr val="C00000"/>
                </a:solidFill>
                <a:latin typeface="Adelle" panose="02000503060000020004" pitchFamily="2" charset="77"/>
              </a:rPr>
              <a:t>Canvas</a:t>
            </a:r>
            <a:r>
              <a:rPr lang="es-CL" sz="2400">
                <a:solidFill>
                  <a:srgbClr val="C00000"/>
                </a:solidFill>
                <a:latin typeface="Adelle" panose="02000503060000020004" pitchFamily="2" charset="77"/>
              </a:rPr>
              <a:t>  </a:t>
            </a:r>
            <a:endParaRPr lang="es-CL" sz="2400" dirty="0">
              <a:solidFill>
                <a:srgbClr val="C00000"/>
              </a:solidFill>
              <a:latin typeface="Adelle" panose="02000503060000020004" pitchFamily="2" charset="77"/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822493A3-AB77-2144-8C7A-C4FD762025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9700" y="387350"/>
            <a:ext cx="9372600" cy="6083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4075982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1279</TotalTime>
  <Words>161</Words>
  <Application>Microsoft Macintosh PowerPoint</Application>
  <PresentationFormat>Panorámica</PresentationFormat>
  <Paragraphs>27</Paragraphs>
  <Slides>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</vt:i4>
      </vt:variant>
    </vt:vector>
  </HeadingPairs>
  <TitlesOfParts>
    <vt:vector size="8" baseType="lpstr">
      <vt:lpstr>Adelle</vt:lpstr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Alvarez</dc:creator>
  <cp:lastModifiedBy>Jose Alvarez</cp:lastModifiedBy>
  <cp:revision>7</cp:revision>
  <dcterms:created xsi:type="dcterms:W3CDTF">2018-09-09T01:09:50Z</dcterms:created>
  <dcterms:modified xsi:type="dcterms:W3CDTF">2018-09-09T22:29:34Z</dcterms:modified>
</cp:coreProperties>
</file>