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7"/>
  </p:notesMasterIdLst>
  <p:handoutMasterIdLst>
    <p:handoutMasterId r:id="rId8"/>
  </p:handoutMasterIdLst>
  <p:sldIdLst>
    <p:sldId id="561" r:id="rId2"/>
    <p:sldId id="1637" r:id="rId3"/>
    <p:sldId id="1643" r:id="rId4"/>
    <p:sldId id="1644" r:id="rId5"/>
    <p:sldId id="855" r:id="rId6"/>
  </p:sldIdLst>
  <p:sldSz cx="9906000" cy="6858000" type="A4"/>
  <p:notesSz cx="7099300" cy="102346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91" userDrawn="1">
          <p15:clr>
            <a:srgbClr val="A4A3A4"/>
          </p15:clr>
        </p15:guide>
        <p15:guide id="2" orient="horz" pos="2024">
          <p15:clr>
            <a:srgbClr val="A4A3A4"/>
          </p15:clr>
        </p15:guide>
        <p15:guide id="3" orient="horz" pos="2750">
          <p15:clr>
            <a:srgbClr val="A4A3A4"/>
          </p15:clr>
        </p15:guide>
        <p15:guide id="4" orient="horz" pos="4065" userDrawn="1">
          <p15:clr>
            <a:srgbClr val="A4A3A4"/>
          </p15:clr>
        </p15:guide>
        <p15:guide id="5" orient="horz" pos="754" userDrawn="1">
          <p15:clr>
            <a:srgbClr val="A4A3A4"/>
          </p15:clr>
        </p15:guide>
        <p15:guide id="6" pos="172">
          <p15:clr>
            <a:srgbClr val="A4A3A4"/>
          </p15:clr>
        </p15:guide>
        <p15:guide id="7" pos="3120">
          <p15:clr>
            <a:srgbClr val="A4A3A4"/>
          </p15:clr>
        </p15:guide>
        <p15:guide id="8" pos="611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66"/>
    <a:srgbClr val="606060"/>
    <a:srgbClr val="3F9599"/>
    <a:srgbClr val="5F8699"/>
    <a:srgbClr val="3399FF"/>
    <a:srgbClr val="0099FF"/>
    <a:srgbClr val="000066"/>
    <a:srgbClr val="660033"/>
    <a:srgbClr val="FFFFCC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080"/>
    <p:restoredTop sz="83489" autoAdjust="0"/>
  </p:normalViewPr>
  <p:slideViewPr>
    <p:cSldViewPr>
      <p:cViewPr varScale="1">
        <p:scale>
          <a:sx n="106" d="100"/>
          <a:sy n="106" d="100"/>
        </p:scale>
        <p:origin x="1816" y="184"/>
      </p:cViewPr>
      <p:guideLst>
        <p:guide orient="horz" pos="391"/>
        <p:guide orient="horz" pos="2024"/>
        <p:guide orient="horz" pos="2750"/>
        <p:guide orient="horz" pos="4065"/>
        <p:guide orient="horz" pos="754"/>
        <p:guide pos="172"/>
        <p:guide pos="3120"/>
        <p:guide pos="611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3288" y="-9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8B3E55AC-FCCC-9141-AAA6-28A3AE98A7DF}" type="slidenum">
              <a:rPr lang="es-ES">
                <a:latin typeface="Arial Narrow" panose="020B0506020202030204" pitchFamily="34" charset="0"/>
              </a:rPr>
              <a:pPr>
                <a:defRPr/>
              </a:pPr>
              <a:t>‹Nº›</a:t>
            </a:fld>
            <a:endParaRPr lang="es-ES" dirty="0">
              <a:latin typeface="Arial Narrow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7729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77875" y="769938"/>
            <a:ext cx="5543550" cy="3836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c="http://schemas.openxmlformats.org/markup-compatibility/2006" xmlns:mv="urn:schemas-microsoft-com:mac:vml" xmlns="" xmlns:ma14="http://schemas.microsoft.com/office/mac/drawingml/2011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599" y="4862015"/>
            <a:ext cx="5680103" cy="460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dirty="0"/>
              <a:t>Haga clic para modificar el estilo de texto del patrón</a:t>
            </a:r>
          </a:p>
          <a:p>
            <a:pPr lvl="1"/>
            <a:r>
              <a:rPr lang="es-ES" noProof="0" dirty="0"/>
              <a:t>Segundo nivel</a:t>
            </a:r>
          </a:p>
          <a:p>
            <a:pPr lvl="2"/>
            <a:r>
              <a:rPr lang="es-ES" noProof="0" dirty="0"/>
              <a:t>Tercer nivel</a:t>
            </a:r>
          </a:p>
          <a:p>
            <a:pPr lvl="3"/>
            <a:r>
              <a:rPr lang="es-ES" noProof="0" dirty="0"/>
              <a:t>Cuarto nivel</a:t>
            </a:r>
          </a:p>
          <a:p>
            <a:pPr lvl="4"/>
            <a:r>
              <a:rPr lang="es-ES" noProof="0" dirty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 Narrow" panose="020B0506020202030204" pitchFamily="34" charset="0"/>
                <a:cs typeface="Arial" charset="0"/>
              </a:defRPr>
            </a:lvl1pPr>
          </a:lstStyle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844414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69919" indent="-296123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84491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58287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132084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605880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3079676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553473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4027269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F6B88DA8-E0CB-2242-8680-445B18D3CBA4}" type="slidenum">
              <a:rPr lang="es-ES" sz="1200">
                <a:latin typeface="Arial Narrow" panose="020B0506020202030204" pitchFamily="34" charset="0"/>
              </a:rPr>
              <a:pPr/>
              <a:t>1</a:t>
            </a:fld>
            <a:endParaRPr lang="es-ES" sz="1200" dirty="0">
              <a:latin typeface="Arial Narrow" panose="020B0506020202030204" pitchFamily="34" charset="0"/>
            </a:endParaRPr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90575" y="776288"/>
            <a:ext cx="5519738" cy="3821112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587173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92966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15769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8"/>
          <p:cNvSpPr>
            <a:spLocks noChangeArrowheads="1"/>
          </p:cNvSpPr>
          <p:nvPr userDrawn="1"/>
        </p:nvSpPr>
        <p:spPr bwMode="auto">
          <a:xfrm>
            <a:off x="0" y="29728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endParaRPr lang="es-ES" altLang="es-ES" dirty="0">
              <a:latin typeface="Arial Narrow" panose="020B0506020202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20813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61168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688024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2445463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7518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899268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545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916298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897990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4124050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697713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6856943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95300" y="274638"/>
            <a:ext cx="89154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7383986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50743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234232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4"/>
          <p:cNvSpPr>
            <a:spLocks noChangeArrowheads="1"/>
          </p:cNvSpPr>
          <p:nvPr userDrawn="1"/>
        </p:nvSpPr>
        <p:spPr bwMode="auto">
          <a:xfrm>
            <a:off x="9417496" y="6500813"/>
            <a:ext cx="9207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fld id="{0511D523-BC7E-5B44-8D9A-31BAF11431C8}" type="slidenum">
              <a:rPr lang="en-US" sz="1000" b="1">
                <a:solidFill>
                  <a:srgbClr val="000066"/>
                </a:solidFill>
                <a:latin typeface="Arial Narrow" charset="0"/>
              </a:rPr>
              <a:pPr>
                <a:lnSpc>
                  <a:spcPct val="110000"/>
                </a:lnSpc>
              </a:pPr>
              <a:t>‹Nº›</a:t>
            </a:fld>
            <a:endParaRPr lang="en-US" sz="1000" b="1">
              <a:solidFill>
                <a:srgbClr val="000066"/>
              </a:solidFill>
              <a:latin typeface="Arial Narrow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 userDrawn="1"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152400"/>
            <a:ext cx="990600" cy="32787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90112" y="170330"/>
            <a:ext cx="2057400" cy="363070"/>
          </a:xfrm>
          <a:prstGeom prst="rect">
            <a:avLst/>
          </a:prstGeom>
        </p:spPr>
      </p:pic>
      <p:sp>
        <p:nvSpPr>
          <p:cNvPr id="6" name="Rectangle 25">
            <a:extLst>
              <a:ext uri="{FF2B5EF4-FFF2-40B4-BE49-F238E27FC236}">
                <a16:creationId xmlns:a16="http://schemas.microsoft.com/office/drawing/2014/main" id="{477CC362-768C-4763-8E5B-8586E5413E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400" y="6500813"/>
            <a:ext cx="705703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s-ES" sz="1000" b="0" i="0" dirty="0">
                <a:solidFill>
                  <a:srgbClr val="595959"/>
                </a:solidFill>
                <a:latin typeface="Arial"/>
                <a:cs typeface="Arial"/>
              </a:rPr>
              <a:t>Módulo: Enfoque Comercial - Técnicas y Habilidades en los Procesos Comerciales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4" r:id="rId1"/>
    <p:sldLayoutId id="2147484320" r:id="rId2"/>
    <p:sldLayoutId id="2147484321" r:id="rId3"/>
    <p:sldLayoutId id="2147484322" r:id="rId4"/>
    <p:sldLayoutId id="2147484323" r:id="rId5"/>
    <p:sldLayoutId id="2147484324" r:id="rId6"/>
    <p:sldLayoutId id="2147484325" r:id="rId7"/>
    <p:sldLayoutId id="2147484326" r:id="rId8"/>
    <p:sldLayoutId id="2147484327" r:id="rId9"/>
    <p:sldLayoutId id="2147484328" r:id="rId10"/>
    <p:sldLayoutId id="2147484329" r:id="rId11"/>
    <p:sldLayoutId id="2147484330" r:id="rId12"/>
    <p:sldLayoutId id="2147484331" r:id="rId13"/>
    <p:sldLayoutId id="2147484332" r:id="rId14"/>
    <p:sldLayoutId id="2147484333" r:id="rId15"/>
  </p:sldLayoutIdLst>
  <p:txStyles>
    <p:titleStyle>
      <a:lvl1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2pPr>
      <a:lvl3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3pPr>
      <a:lvl4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4pPr>
      <a:lvl5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5pPr>
      <a:lvl6pPr marL="4572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6pPr>
      <a:lvl7pPr marL="9144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7pPr>
      <a:lvl8pPr marL="13716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8pPr>
      <a:lvl9pPr marL="18288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9pPr>
    </p:titleStyle>
    <p:bodyStyle>
      <a:lvl1pPr marL="334963" indent="-334963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n"/>
        <a:defRPr sz="20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27075" indent="-279400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o"/>
        <a:defRPr sz="2800">
          <a:solidFill>
            <a:schemeClr val="tx1"/>
          </a:solidFill>
          <a:latin typeface="DIN-RegularAlternate" charset="0"/>
          <a:ea typeface="ＭＳ Ｐゴシック" charset="0"/>
        </a:defRPr>
      </a:lvl2pPr>
      <a:lvl3pPr marL="1117600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400">
          <a:solidFill>
            <a:schemeClr val="tx1"/>
          </a:solidFill>
          <a:latin typeface="DIN-RegularAlternate" charset="0"/>
          <a:ea typeface="ＭＳ Ｐゴシック" charset="0"/>
        </a:defRPr>
      </a:lvl3pPr>
      <a:lvl4pPr marL="1565275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ú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4pPr>
      <a:lvl5pPr marL="2011363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5pPr>
      <a:lvl6pPr marL="24685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6pPr>
      <a:lvl7pPr marL="29257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7pPr>
      <a:lvl8pPr marL="33829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8pPr>
      <a:lvl9pPr marL="38401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gif"/><Relationship Id="rId5" Type="http://schemas.openxmlformats.org/officeDocument/2006/relationships/image" Target="../media/image5.em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39801" t="29749" r="11813" b="10630"/>
          <a:stretch/>
        </p:blipFill>
        <p:spPr>
          <a:xfrm>
            <a:off x="0" y="-1"/>
            <a:ext cx="9899368" cy="685800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422058"/>
            <a:ext cx="2209799" cy="3759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2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4826000" cy="4932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Marcador de texto 13"/>
          <p:cNvSpPr txBox="1">
            <a:spLocks/>
          </p:cNvSpPr>
          <p:nvPr/>
        </p:nvSpPr>
        <p:spPr>
          <a:xfrm>
            <a:off x="303176" y="4563088"/>
            <a:ext cx="4182533" cy="3162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Madrid, 2019</a:t>
            </a:r>
          </a:p>
        </p:txBody>
      </p:sp>
      <p:sp>
        <p:nvSpPr>
          <p:cNvPr id="19" name="Marcador de texto 12"/>
          <p:cNvSpPr txBox="1">
            <a:spLocks/>
          </p:cNvSpPr>
          <p:nvPr/>
        </p:nvSpPr>
        <p:spPr>
          <a:xfrm>
            <a:off x="302508" y="3420774"/>
            <a:ext cx="4498091" cy="114231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>
              <a:buNone/>
              <a:defRPr>
                <a:solidFill>
                  <a:srgbClr val="7FA9AE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7FA9AE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Javier Molina Acebo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Miembro del Consejo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EdV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-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Executive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Education</a:t>
            </a:r>
            <a:endParaRPr lang="es-ES" sz="1600" dirty="0">
              <a:latin typeface="Adelle" panose="02000503060000020004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ESIC Business &amp; Marketing School</a:t>
            </a:r>
            <a:endParaRPr kumimoji="0" lang="es-ES" sz="1600" b="0" i="0" u="none" strike="noStrike" kern="1200" cap="none" spc="0" normalizeH="0" baseline="0" noProof="0" dirty="0">
              <a:ln>
                <a:noFill/>
              </a:ln>
              <a:solidFill>
                <a:srgbClr val="7FA9AE"/>
              </a:solidFill>
              <a:effectLst/>
              <a:uLnTx/>
              <a:uFillTx/>
              <a:latin typeface="Adelle" panose="02000503060000020004" pitchFamily="2" charset="0"/>
              <a:ea typeface="+mn-ea"/>
              <a:cs typeface="+mn-cs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04800" y="1524000"/>
            <a:ext cx="4495800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  <a:ea typeface="+mj-ea"/>
                <a:cs typeface="+mj-cs"/>
              </a:rPr>
              <a:t>Programa Superior de Gestión de empresas de Servicios Profesionales (Top Talent)</a:t>
            </a: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489619"/>
            <a:ext cx="1371600" cy="45398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800" y="609600"/>
            <a:ext cx="3810000" cy="672353"/>
          </a:xfrm>
          <a:prstGeom prst="rect">
            <a:avLst/>
          </a:prstGeom>
        </p:spPr>
      </p:pic>
      <p:sp>
        <p:nvSpPr>
          <p:cNvPr id="20" name="Título 1">
            <a:extLst>
              <a:ext uri="{FF2B5EF4-FFF2-40B4-BE49-F238E27FC236}">
                <a16:creationId xmlns:a16="http://schemas.microsoft.com/office/drawing/2014/main" id="{3BCE4FEB-1392-4578-B057-AB8851984FF3}"/>
              </a:ext>
            </a:extLst>
          </p:cNvPr>
          <p:cNvSpPr txBox="1">
            <a:spLocks/>
          </p:cNvSpPr>
          <p:nvPr/>
        </p:nvSpPr>
        <p:spPr>
          <a:xfrm>
            <a:off x="303175" y="1905000"/>
            <a:ext cx="4825331" cy="1640191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M</a:t>
            </a:r>
            <a:r>
              <a:rPr lang="es-ES" sz="2400" noProof="0" dirty="0">
                <a:latin typeface="Adelle" panose="02000503060000020004" pitchFamily="2" charset="0"/>
                <a:ea typeface="+mj-ea"/>
                <a:cs typeface="+mj-cs"/>
              </a:rPr>
              <a:t>ódulo: Enfoque Comercial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700" noProof="0" dirty="0">
                <a:latin typeface="Adelle" panose="02000503060000020004" pitchFamily="2" charset="0"/>
                <a:ea typeface="+mj-ea"/>
                <a:cs typeface="+mj-cs"/>
              </a:rPr>
              <a:t>Técnicas y Habilidades en los </a:t>
            </a:r>
            <a:r>
              <a:rPr lang="es-ES" sz="1700" dirty="0">
                <a:latin typeface="Adelle" panose="02000503060000020004" pitchFamily="2" charset="0"/>
                <a:ea typeface="+mj-ea"/>
                <a:cs typeface="+mj-cs"/>
              </a:rPr>
              <a:t>Procesos Comerciales</a:t>
            </a:r>
            <a:endParaRPr kumimoji="0" lang="es-ES" sz="1700" b="0" i="0" u="none" strike="noStrike" kern="1200" cap="none" spc="0" normalizeH="0" baseline="0" noProof="0" dirty="0">
              <a:ln>
                <a:noFill/>
              </a:ln>
              <a:solidFill>
                <a:srgbClr val="53565A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1C7AF5B4-B2D4-4D26-90D2-458BFC55487F}"/>
              </a:ext>
            </a:extLst>
          </p:cNvPr>
          <p:cNvSpPr txBox="1">
            <a:spLocks/>
          </p:cNvSpPr>
          <p:nvPr/>
        </p:nvSpPr>
        <p:spPr>
          <a:xfrm>
            <a:off x="560512" y="5912304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Case-</a:t>
            </a: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Study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4483" y="2147490"/>
            <a:ext cx="8543925" cy="1189104"/>
          </a:xfrm>
        </p:spPr>
        <p:txBody>
          <a:bodyPr/>
          <a:lstStyle/>
          <a:p>
            <a:r>
              <a:rPr lang="es-ES" dirty="0"/>
              <a:t>Titulo del Punto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3F9599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ES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82441" y="2147490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Case-</a:t>
            </a: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Study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pic>
        <p:nvPicPr>
          <p:cNvPr id="7" name="Imagen 1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332748"/>
            <a:ext cx="1295400" cy="42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696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3730687-8CE7-4D52-9BBF-9F83524D03E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554" t="17693" r="36916" b="6062"/>
          <a:stretch/>
        </p:blipFill>
        <p:spPr>
          <a:xfrm>
            <a:off x="402897" y="562879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C3ACF462-76F6-4DD5-8A98-3FA9B93B3FB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554" t="17693" r="36916" b="6062"/>
          <a:stretch/>
        </p:blipFill>
        <p:spPr>
          <a:xfrm>
            <a:off x="5283889" y="562879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CF1CC6F-407F-4907-9DCC-E815EE7ABD5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554" t="17693" r="36916" b="6062"/>
          <a:stretch/>
        </p:blipFill>
        <p:spPr>
          <a:xfrm>
            <a:off x="10324449" y="548680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01393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CF1CC6F-407F-4907-9DCC-E815EE7ABD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554" t="17693" r="36916" b="6062"/>
          <a:stretch/>
        </p:blipFill>
        <p:spPr>
          <a:xfrm>
            <a:off x="416496" y="548680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1968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48B5A823-9C25-43FA-8942-E6C8244311C1}"/>
              </a:ext>
            </a:extLst>
          </p:cNvPr>
          <p:cNvSpPr txBox="1">
            <a:spLocks noChangeArrowheads="1"/>
          </p:cNvSpPr>
          <p:nvPr/>
        </p:nvSpPr>
        <p:spPr>
          <a:xfrm>
            <a:off x="273051" y="802258"/>
            <a:ext cx="9432924" cy="826542"/>
          </a:xfrm>
          <a:prstGeom prst="rect">
            <a:avLst/>
          </a:prstGeom>
          <a:noFill/>
        </p:spPr>
        <p:txBody>
          <a:bodyPr lIns="99779" tIns="49890" rIns="99779" bIns="49890"/>
          <a:lstStyle>
            <a:lvl1pPr marL="334963" indent="-334963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n"/>
              <a:defRPr sz="20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27075" indent="-279400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o"/>
              <a:defRPr sz="28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2pPr>
            <a:lvl3pPr marL="1117600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3pPr>
            <a:lvl4pPr marL="1565275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ú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4pPr>
            <a:lvl5pPr marL="2011363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5pPr>
            <a:lvl6pPr marL="24685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6pPr>
            <a:lvl7pPr marL="29257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7pPr>
            <a:lvl8pPr marL="33829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8pPr>
            <a:lvl9pPr marL="38401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50000"/>
              </a:spcBef>
              <a:buNone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Una vez leído el artículo y tomando como referencia lo expuesto:</a:t>
            </a:r>
          </a:p>
          <a:p>
            <a:pPr marL="735012" lvl="1" indent="-342900" algn="just" eaLnBrk="1" hangingPunct="1">
              <a:lnSpc>
                <a:spcPct val="80000"/>
              </a:lnSpc>
              <a:spcBef>
                <a:spcPct val="50000"/>
              </a:spcBef>
              <a:buAutoNum type="alphaLcParenR"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Enumera las tres ideas o aspectos que te parecen mas relevantes.</a:t>
            </a:r>
          </a:p>
          <a:p>
            <a:pPr marL="735012" lvl="1" indent="-342900" algn="just" eaLnBrk="1" hangingPunct="1">
              <a:lnSpc>
                <a:spcPct val="80000"/>
              </a:lnSpc>
              <a:spcBef>
                <a:spcPct val="50000"/>
              </a:spcBef>
              <a:buAutoNum type="alphaLcParenR"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Reflexiones y paralelismos con tu situación comercial desde </a:t>
            </a:r>
            <a:r>
              <a:rPr lang="es-ES" altLang="es-ES" sz="14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Llorente&amp;Cuenca</a:t>
            </a: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s-ES_tradnl" altLang="es-ES" sz="1400" kern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2AF215-716B-4B1B-8FC9-591AF0CC14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1772816"/>
            <a:ext cx="4277609" cy="41593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IDEAS / ASPECTOS RELEVANTES</a:t>
            </a:r>
          </a:p>
        </p:txBody>
      </p:sp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472" y="2431629"/>
            <a:ext cx="823267" cy="876300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Tx/>
              <a:buAutoNum type="arabicPeriod"/>
              <a:defRPr/>
            </a:pPr>
            <a:r>
              <a:rPr lang="es-E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2" name="Rectangle 31">
            <a:extLst>
              <a:ext uri="{FF2B5EF4-FFF2-40B4-BE49-F238E27FC236}">
                <a16:creationId xmlns:a16="http://schemas.microsoft.com/office/drawing/2014/main" id="{66F3E6F4-F378-445B-883F-D07CB67B2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9228" y="2344316"/>
            <a:ext cx="4245718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 apela a profesionales que en sus procesos comerciales destaquen por el uso del hemisferio izquierdo (el científico) donde almacenamos las capacidades de análisis, planeación, metodología, medición, estrategia. </a:t>
            </a:r>
          </a:p>
        </p:txBody>
      </p:sp>
      <p:sp>
        <p:nvSpPr>
          <p:cNvPr id="13" name="Rectangle 26">
            <a:extLst>
              <a:ext uri="{FF2B5EF4-FFF2-40B4-BE49-F238E27FC236}">
                <a16:creationId xmlns:a16="http://schemas.microsoft.com/office/drawing/2014/main" id="{0EC49112-B1C4-4FCB-B98D-5993B60C2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552" y="3718645"/>
            <a:ext cx="823267" cy="876300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 typeface="+mj-lt"/>
              <a:buAutoNum type="arabicPeriod" startAt="2"/>
              <a:defRPr/>
            </a:pPr>
            <a:r>
              <a:rPr lang="es-E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2330A3F0-0047-42B9-8929-C348F2E71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3632280"/>
            <a:ext cx="4248406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resiliencia es la competencia más determinante para un profesional de ventas. La presión por los objetivos, los continuos rechazos, ponen a prueba a estos vendedores. Son conductas que todos debemos APRENDER. </a:t>
            </a:r>
          </a:p>
        </p:txBody>
      </p:sp>
      <p:sp>
        <p:nvSpPr>
          <p:cNvPr id="15" name="Rectangle 26">
            <a:extLst>
              <a:ext uri="{FF2B5EF4-FFF2-40B4-BE49-F238E27FC236}">
                <a16:creationId xmlns:a16="http://schemas.microsoft.com/office/drawing/2014/main" id="{CC982F2F-0FC1-4DC1-849D-AAB77E488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552" y="5042173"/>
            <a:ext cx="823267" cy="876300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 typeface="+mj-lt"/>
              <a:buAutoNum type="arabicPeriod" startAt="3"/>
              <a:defRPr/>
            </a:pPr>
            <a:r>
              <a:rPr lang="es-E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6" name="Rectangle 31">
            <a:extLst>
              <a:ext uri="{FF2B5EF4-FFF2-40B4-BE49-F238E27FC236}">
                <a16:creationId xmlns:a16="http://schemas.microsoft.com/office/drawing/2014/main" id="{9CFD2BAA-1003-43F6-B597-A1D3857FB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4955177"/>
            <a:ext cx="4248406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 profesional de ventas sigue siendo clave en las decisiones estratégicas de la empresa. Los clientes requieren un tratamiento más especializado y sutil y estos ayudan a incrementar el valor de la relación con los clientes. </a:t>
            </a:r>
          </a:p>
        </p:txBody>
      </p:sp>
      <p:sp>
        <p:nvSpPr>
          <p:cNvPr id="17" name="Rectangle 8">
            <a:extLst>
              <a:ext uri="{FF2B5EF4-FFF2-40B4-BE49-F238E27FC236}">
                <a16:creationId xmlns:a16="http://schemas.microsoft.com/office/drawing/2014/main" id="{C0B9B868-D51A-4084-9F2C-50D894B0B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1756946"/>
            <a:ext cx="4277609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PARALELISMOS</a:t>
            </a:r>
          </a:p>
        </p:txBody>
      </p:sp>
      <p:sp>
        <p:nvSpPr>
          <p:cNvPr id="18" name="Rectangle 31">
            <a:extLst>
              <a:ext uri="{FF2B5EF4-FFF2-40B4-BE49-F238E27FC236}">
                <a16:creationId xmlns:a16="http://schemas.microsoft.com/office/drawing/2014/main" id="{0F5846B9-3FB6-4A45-A3B3-7FD3F83777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0603" y="2328446"/>
            <a:ext cx="4245718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 la pandemia, tal cual lo menciona el artículo, los clientes están requiriendo mayor servicio, son exigentes y necesitan consideración en todos los aspectos. </a:t>
            </a:r>
          </a:p>
        </p:txBody>
      </p:sp>
      <p:sp>
        <p:nvSpPr>
          <p:cNvPr id="19" name="Rectangle 31">
            <a:extLst>
              <a:ext uri="{FF2B5EF4-FFF2-40B4-BE49-F238E27FC236}">
                <a16:creationId xmlns:a16="http://schemas.microsoft.com/office/drawing/2014/main" id="{33289C2A-1424-4E35-AB23-748C16D67D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3616410"/>
            <a:ext cx="4248406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LLYC sigue siendo clientecéntrico, pero también se mantiene latente el reto de brindarle a los clientes experiencias memorables consistentes, a largo plazo. </a:t>
            </a:r>
          </a:p>
        </p:txBody>
      </p:sp>
      <p:sp>
        <p:nvSpPr>
          <p:cNvPr id="20" name="Rectangle 31">
            <a:extLst>
              <a:ext uri="{FF2B5EF4-FFF2-40B4-BE49-F238E27FC236}">
                <a16:creationId xmlns:a16="http://schemas.microsoft.com/office/drawing/2014/main" id="{20FA1E76-EDAB-4076-8DD6-356042753D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4939307"/>
            <a:ext cx="4248406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confianza y la legitimación se siguen conformando como consecuencia de la apreciación que obtiene el cliente de todos y cada uno de los que formamos el equipo que los atiende. </a:t>
            </a:r>
          </a:p>
        </p:txBody>
      </p:sp>
    </p:spTree>
    <p:extLst>
      <p:ext uri="{BB962C8B-B14F-4D97-AF65-F5344CB8AC3E}">
        <p14:creationId xmlns:p14="http://schemas.microsoft.com/office/powerpoint/2010/main" val="2877789934"/>
      </p:ext>
    </p:extLst>
  </p:cSld>
  <p:clrMapOvr>
    <a:masterClrMapping/>
  </p:clrMapOvr>
</p:sld>
</file>

<file path=ppt/theme/theme1.xml><?xml version="1.0" encoding="utf-8"?>
<a:theme xmlns:a="http://schemas.openxmlformats.org/drawingml/2006/main" name="BLUE C">
  <a:themeElements>
    <a:clrScheme name="BLUE 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UE C">
      <a:majorFont>
        <a:latin typeface="DIN-MediumAlternate"/>
        <a:ea typeface=""/>
        <a:cs typeface=""/>
      </a:majorFont>
      <a:minorFont>
        <a:latin typeface="DIN-MediumAlterna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UE 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C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11636</TotalTime>
  <Words>289</Words>
  <Application>Microsoft Macintosh PowerPoint</Application>
  <PresentationFormat>A4 (210 x 297 mm)</PresentationFormat>
  <Paragraphs>28</Paragraphs>
  <Slides>5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4" baseType="lpstr">
      <vt:lpstr>ＭＳ Ｐゴシック</vt:lpstr>
      <vt:lpstr>Adelle</vt:lpstr>
      <vt:lpstr>Arial</vt:lpstr>
      <vt:lpstr>Arial Narrow</vt:lpstr>
      <vt:lpstr>Calibri</vt:lpstr>
      <vt:lpstr>DIN-MediumAlternate</vt:lpstr>
      <vt:lpstr>DIN-RegularAlternate</vt:lpstr>
      <vt:lpstr>Wingdings</vt:lpstr>
      <vt:lpstr>BLUE C</vt:lpstr>
      <vt:lpstr>Presentación de PowerPoint</vt:lpstr>
      <vt:lpstr>Titulo del Punto</vt:lpstr>
      <vt:lpstr>Presentación de PowerPoint</vt:lpstr>
      <vt:lpstr>Presentación de PowerPoint</vt:lpstr>
      <vt:lpstr>Presentación de PowerPoint</vt:lpstr>
    </vt:vector>
  </TitlesOfParts>
  <Company>ESIC Empresa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Doroteo</dc:creator>
  <cp:lastModifiedBy>Usuario de Microsoft Office</cp:lastModifiedBy>
  <cp:revision>772</cp:revision>
  <cp:lastPrinted>2014-07-07T08:15:56Z</cp:lastPrinted>
  <dcterms:created xsi:type="dcterms:W3CDTF">2018-06-18T16:36:22Z</dcterms:created>
  <dcterms:modified xsi:type="dcterms:W3CDTF">2020-08-01T05:00:44Z</dcterms:modified>
</cp:coreProperties>
</file>