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6"/>
  </p:notesMasterIdLst>
  <p:handoutMasterIdLst>
    <p:handoutMasterId r:id="rId7"/>
  </p:handoutMasterIdLst>
  <p:sldIdLst>
    <p:sldId id="561" r:id="rId2"/>
    <p:sldId id="1637" r:id="rId3"/>
    <p:sldId id="855" r:id="rId4"/>
    <p:sldId id="1643" r:id="rId5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72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606060"/>
    <a:srgbClr val="3F9599"/>
    <a:srgbClr val="5F8699"/>
    <a:srgbClr val="3399FF"/>
    <a:srgbClr val="0099FF"/>
    <a:srgbClr val="000066"/>
    <a:srgbClr val="660033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445" autoAdjust="0"/>
  </p:normalViewPr>
  <p:slideViewPr>
    <p:cSldViewPr>
      <p:cViewPr varScale="1">
        <p:scale>
          <a:sx n="91" d="100"/>
          <a:sy n="91" d="100"/>
        </p:scale>
        <p:origin x="1968" y="84"/>
      </p:cViewPr>
      <p:guideLst>
        <p:guide orient="horz" pos="572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19" indent="-296123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84491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58287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132084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6B88DA8-E0CB-2242-8680-445B18D3CBA4}" type="slidenum">
              <a:rPr lang="es-ES" sz="1200">
                <a:latin typeface="Arial Narrow" panose="020B0506020202030204" pitchFamily="34" charset="0"/>
              </a:rPr>
              <a:pPr/>
              <a:t>1</a:t>
            </a:fld>
            <a:endParaRPr lang="es-ES" sz="1200" dirty="0">
              <a:latin typeface="Arial Narrow" panose="020B0506020202030204" pitchFamily="34" charset="0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90575" y="776288"/>
            <a:ext cx="5519738" cy="3821112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717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0112" y="170330"/>
            <a:ext cx="2057400" cy="363070"/>
          </a:xfrm>
          <a:prstGeom prst="rect">
            <a:avLst/>
          </a:prstGeom>
        </p:spPr>
      </p:pic>
      <p:sp>
        <p:nvSpPr>
          <p:cNvPr id="6" name="Rectangle 25">
            <a:extLst>
              <a:ext uri="{FF2B5EF4-FFF2-40B4-BE49-F238E27FC236}">
                <a16:creationId xmlns:a16="http://schemas.microsoft.com/office/drawing/2014/main" id="{477CC362-768C-4763-8E5B-8586E5413E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Módulo: Enfoque Comercial - Técnicas y Habilidades en los Procesos Comerciales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9801" t="29749" r="11813" b="10630"/>
          <a:stretch/>
        </p:blipFill>
        <p:spPr>
          <a:xfrm>
            <a:off x="0" y="-1"/>
            <a:ext cx="9899368" cy="6858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2058"/>
            <a:ext cx="2209799" cy="375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texto 13"/>
          <p:cNvSpPr txBox="1">
            <a:spLocks/>
          </p:cNvSpPr>
          <p:nvPr/>
        </p:nvSpPr>
        <p:spPr>
          <a:xfrm>
            <a:off x="303176" y="4563088"/>
            <a:ext cx="4182533" cy="316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Madrid, 2019</a:t>
            </a:r>
          </a:p>
        </p:txBody>
      </p:sp>
      <p:sp>
        <p:nvSpPr>
          <p:cNvPr id="19" name="Marcador de texto 12"/>
          <p:cNvSpPr txBox="1">
            <a:spLocks/>
          </p:cNvSpPr>
          <p:nvPr/>
        </p:nvSpPr>
        <p:spPr>
          <a:xfrm>
            <a:off x="302508" y="3420774"/>
            <a:ext cx="4498091" cy="1142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7FA9AE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Javier Molina Acebo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Miembro del Consejo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EdV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-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Executive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Education</a:t>
            </a:r>
            <a:endParaRPr lang="es-ES" sz="1600" dirty="0">
              <a:latin typeface="Adelle" panose="02000503060000020004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ESIC Business &amp; Marketing School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7FA9AE"/>
              </a:solidFill>
              <a:effectLst/>
              <a:uLnTx/>
              <a:uFillTx/>
              <a:latin typeface="Adelle" panose="02000503060000020004" pitchFamily="2" charset="0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  <a:ea typeface="+mj-ea"/>
                <a:cs typeface="+mj-cs"/>
              </a:rPr>
              <a:t>Programa Superior de Gestión de empresas de Servicios Profesionales (Top Talent)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9619"/>
            <a:ext cx="1371600" cy="45398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609600"/>
            <a:ext cx="3810000" cy="672353"/>
          </a:xfrm>
          <a:prstGeom prst="rect">
            <a:avLst/>
          </a:prstGeom>
        </p:spPr>
      </p:pic>
      <p:sp>
        <p:nvSpPr>
          <p:cNvPr id="20" name="Título 1">
            <a:extLst>
              <a:ext uri="{FF2B5EF4-FFF2-40B4-BE49-F238E27FC236}">
                <a16:creationId xmlns:a16="http://schemas.microsoft.com/office/drawing/2014/main" id="{3BCE4FEB-1392-4578-B057-AB8851984FF3}"/>
              </a:ext>
            </a:extLst>
          </p:cNvPr>
          <p:cNvSpPr txBox="1">
            <a:spLocks/>
          </p:cNvSpPr>
          <p:nvPr/>
        </p:nvSpPr>
        <p:spPr>
          <a:xfrm>
            <a:off x="303175" y="1905000"/>
            <a:ext cx="4825331" cy="1640191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M</a:t>
            </a:r>
            <a:r>
              <a:rPr lang="es-ES" sz="2400" noProof="0" dirty="0">
                <a:latin typeface="Adelle" panose="02000503060000020004" pitchFamily="2" charset="0"/>
                <a:ea typeface="+mj-ea"/>
                <a:cs typeface="+mj-cs"/>
              </a:rPr>
              <a:t>ódulo: Enfoque Comercial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700" noProof="0" dirty="0">
                <a:latin typeface="Adelle" panose="02000503060000020004" pitchFamily="2" charset="0"/>
                <a:ea typeface="+mj-ea"/>
                <a:cs typeface="+mj-cs"/>
              </a:rPr>
              <a:t>Técnicas y Habilidades en los </a:t>
            </a:r>
            <a:r>
              <a:rPr lang="es-ES" sz="1700" dirty="0">
                <a:latin typeface="Adelle" panose="02000503060000020004" pitchFamily="2" charset="0"/>
                <a:ea typeface="+mj-ea"/>
                <a:cs typeface="+mj-cs"/>
              </a:rPr>
              <a:t>Procesos Comerciales</a:t>
            </a:r>
            <a:endParaRPr kumimoji="0" lang="es-ES" sz="1700" b="0" i="0" u="none" strike="noStrike" kern="1200" cap="none" spc="0" normalizeH="0" baseline="0" noProof="0" dirty="0">
              <a:ln>
                <a:noFill/>
              </a:ln>
              <a:solidFill>
                <a:srgbClr val="53565A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1C7AF5B4-B2D4-4D26-90D2-458BFC55487F}"/>
              </a:ext>
            </a:extLst>
          </p:cNvPr>
          <p:cNvSpPr txBox="1">
            <a:spLocks/>
          </p:cNvSpPr>
          <p:nvPr/>
        </p:nvSpPr>
        <p:spPr>
          <a:xfrm>
            <a:off x="560512" y="5912304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Pre-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Work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</p:spPr>
        <p:txBody>
          <a:bodyPr/>
          <a:lstStyle/>
          <a:p>
            <a:r>
              <a:rPr lang="es-ES" dirty="0"/>
              <a:t>Titulo del Punto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82441" y="2147490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Pre-Work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7" name="Imagen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9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s-ES_tradnl" altLang="es-E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Piensa de forma individual sobre cada una de las siguientes cuestiones que se te exponen a continuación sobre la venta y su contextualización.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s-ES_tradnl" altLang="es-E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Expón brevemente lo que interpretas o entiendes sobre cada una de ellas,  acompañando una breve reflexión explicitando tus razones.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7EE88F-5812-4953-AAE4-15D808FCF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381" y="1972970"/>
            <a:ext cx="3038475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Monotype Sorts" panose="01010601010101010101" pitchFamily="2" charset="2"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PREGUNTAS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4848" y="1972970"/>
            <a:ext cx="6242050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" y="26317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Tx/>
              <a:buAutoNum type="arabicPeriod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¿Qué es vender?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2544470"/>
            <a:ext cx="6306881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Convencer a un interlocutor de que un producto o servicio le aporta un valor añadido que mejorara su situación competitiva y que, sobre la balanza, pesa más que el desembolso que le supondrá. 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3918799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2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¿Te gusta vender? </a:t>
            </a:r>
          </a:p>
          <a:p>
            <a:pPr marL="498897" indent="-498897" eaLnBrk="1" hangingPunct="1"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¿Por qué?</a:t>
            </a: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3832434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Sí. Porque supone un juego permanente de ajuste estratégico para ir encontrando la mejor manera de persuadir, tanto modificando el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approach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como ajustando los productos y servicios. Lo considero como una labor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ongoing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lo que permite ir perfeccionando. 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5242327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3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¿El comercial nace o se hace?</a:t>
            </a:r>
          </a:p>
          <a:p>
            <a:pPr marL="498897" indent="-498897" eaLnBrk="1" hangingPunct="1"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¿Por qué?</a:t>
            </a: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5155331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Supongo que las dos cosas. Casi todos conocemos a vendedores natos, pero es conocido (y comprobado por la experiencia personal de quien se enfrenta a esta labor) que con la experiencia y la formación se va aumentando el porcentaje de éxito. </a:t>
            </a:r>
          </a:p>
        </p:txBody>
      </p:sp>
    </p:spTree>
    <p:extLst>
      <p:ext uri="{BB962C8B-B14F-4D97-AF65-F5344CB8AC3E}">
        <p14:creationId xmlns:p14="http://schemas.microsoft.com/office/powerpoint/2010/main" val="2877789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" y="19198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44500" indent="-444500" eaLnBrk="1" hangingPunct="1">
              <a:buFont typeface="+mj-lt"/>
              <a:buAutoNum type="arabicPeriod" startAt="5"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ué vende </a:t>
            </a:r>
            <a:r>
              <a:rPr lang="es-ES" altLang="es-ES" sz="1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1832570"/>
            <a:ext cx="6306881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Soluciones a problemas complejos y confianza en los profesionales que asesoran. 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30628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6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Cuándo el cliente rechaza una propuesta LL&amp;C, habitualmente,  ¿es porque lo deja sin hacer o es porque lo hace con otra firma?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2976518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el área en la que yo me desempeño, habitualmente es porque lo hacen con otra firma.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4242395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7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Cuál es, en tu opinión, el mayor y/o más recurrente error que se comete en la venta?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4155399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 escuchar en profundidad y tratar de vender lo que quiero vender yo más que lo que el cliente realmente necesita. </a:t>
            </a:r>
          </a:p>
        </p:txBody>
      </p:sp>
      <p:sp>
        <p:nvSpPr>
          <p:cNvPr id="17" name="Rectangle 26">
            <a:extLst>
              <a:ext uri="{FF2B5EF4-FFF2-40B4-BE49-F238E27FC236}">
                <a16:creationId xmlns:a16="http://schemas.microsoft.com/office/drawing/2014/main" id="{7BB3E94B-59C4-4012-AD28-487364151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000" y="5386983"/>
            <a:ext cx="3253560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just" eaLnBrk="1" hangingPunct="1">
              <a:buFont typeface="+mj-lt"/>
              <a:buAutoNum type="arabicPeriod" startAt="8"/>
              <a:defRPr/>
            </a:pP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¿El mercado de 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consultoría de reputación, comunicación y asuntos públicos 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comercialmente hablando, cómo lo describirías?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Rectangle 31">
            <a:extLst>
              <a:ext uri="{FF2B5EF4-FFF2-40B4-BE49-F238E27FC236}">
                <a16:creationId xmlns:a16="http://schemas.microsoft.com/office/drawing/2014/main" id="{A710096E-156C-4894-8AEA-DBD72BDD9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0" y="5299347"/>
            <a:ext cx="631486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 mercado en transformación, acostumbrado a hablar de sí mismo en lugar de a escuchar y a entender profundamente a los clientes y a sus necesidades. Un mercado que va hacia la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co-creación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con los clientes más que a la venta de soluciones mágicas puestas en un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Power</a:t>
            </a:r>
            <a:r>
              <a:rPr lang="es-ES" altLang="es-ES"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Point.</a:t>
            </a:r>
            <a:endParaRPr lang="es-ES" altLang="es-ES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Rectangle 26">
            <a:extLst>
              <a:ext uri="{FF2B5EF4-FFF2-40B4-BE49-F238E27FC236}">
                <a16:creationId xmlns:a16="http://schemas.microsoft.com/office/drawing/2014/main" id="{4006CEC1-E8F6-41A4-8A9B-CAE3F0A14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000" y="708324"/>
            <a:ext cx="3253560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4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¿Dónde empieza y dónde termina  la venta en </a:t>
            </a:r>
            <a:r>
              <a:rPr lang="es-ES" sz="1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7ED404B9-AC49-46C5-9DDB-16F60F07B9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0" y="620688"/>
            <a:ext cx="631486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venta comienza desde el primer contacto con un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prospect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y no termina nunca, por cuanto la prestación del propio servicio es el criterio más definitivo a la hora de conseguir ventas posteriores (la satisfacción o insatisfacción del cliente en cuestión). </a:t>
            </a:r>
          </a:p>
        </p:txBody>
      </p:sp>
    </p:spTree>
    <p:extLst>
      <p:ext uri="{BB962C8B-B14F-4D97-AF65-F5344CB8AC3E}">
        <p14:creationId xmlns:p14="http://schemas.microsoft.com/office/powerpoint/2010/main" val="1601393487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11480</TotalTime>
  <Words>468</Words>
  <Application>Microsoft Office PowerPoint</Application>
  <PresentationFormat>A4 (210 x 297 mm)</PresentationFormat>
  <Paragraphs>34</Paragraphs>
  <Slides>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3" baseType="lpstr">
      <vt:lpstr>Adelle</vt:lpstr>
      <vt:lpstr>Arial</vt:lpstr>
      <vt:lpstr>Arial Narrow</vt:lpstr>
      <vt:lpstr>Calibri</vt:lpstr>
      <vt:lpstr>DIN-MediumAlternate</vt:lpstr>
      <vt:lpstr>DIN-RegularAlternate</vt:lpstr>
      <vt:lpstr>Monotype Sorts</vt:lpstr>
      <vt:lpstr>Wingdings</vt:lpstr>
      <vt:lpstr>BLUE C</vt:lpstr>
      <vt:lpstr>Presentación de PowerPoint</vt:lpstr>
      <vt:lpstr>Titulo del Punto</vt:lpstr>
      <vt:lpstr>Presentación de PowerPoint</vt:lpstr>
      <vt:lpstr>Presentación de PowerPoint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Jon Pérez Urbelz</cp:lastModifiedBy>
  <cp:revision>765</cp:revision>
  <cp:lastPrinted>2014-07-07T08:15:56Z</cp:lastPrinted>
  <dcterms:created xsi:type="dcterms:W3CDTF">2018-06-18T16:36:22Z</dcterms:created>
  <dcterms:modified xsi:type="dcterms:W3CDTF">2019-05-06T07:52:33Z</dcterms:modified>
</cp:coreProperties>
</file>