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7"/>
  </p:notesMasterIdLst>
  <p:handoutMasterIdLst>
    <p:handoutMasterId r:id="rId8"/>
  </p:handoutMasterIdLst>
  <p:sldIdLst>
    <p:sldId id="1482" r:id="rId2"/>
    <p:sldId id="1487" r:id="rId3"/>
    <p:sldId id="276" r:id="rId4"/>
    <p:sldId id="1488" r:id="rId5"/>
    <p:sldId id="1489" r:id="rId6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0033"/>
    <a:srgbClr val="3F9599"/>
    <a:srgbClr val="4D4D4D"/>
    <a:srgbClr val="800000"/>
    <a:srgbClr val="606060"/>
    <a:srgbClr val="5F8699"/>
    <a:srgbClr val="3399FF"/>
    <a:srgbClr val="0099FF"/>
    <a:srgbClr val="0000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03" autoAdjust="0"/>
    <p:restoredTop sz="94249" autoAdjust="0"/>
  </p:normalViewPr>
  <p:slideViewPr>
    <p:cSldViewPr>
      <p:cViewPr>
        <p:scale>
          <a:sx n="73" d="100"/>
          <a:sy n="73" d="100"/>
        </p:scale>
        <p:origin x="891" y="261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D16A78-5E1E-4B33-B2FC-FDAD6D36843C}" type="doc">
      <dgm:prSet loTypeId="urn:microsoft.com/office/officeart/2005/8/layout/matrix1" loCatId="matrix" qsTypeId="urn:microsoft.com/office/officeart/2005/8/quickstyle/simple4" qsCatId="simple" csTypeId="urn:microsoft.com/office/officeart/2005/8/colors/accent5_4" csCatId="accent5" phldr="1"/>
      <dgm:spPr/>
      <dgm:t>
        <a:bodyPr/>
        <a:lstStyle/>
        <a:p>
          <a:endParaRPr lang="es-ES"/>
        </a:p>
      </dgm:t>
    </dgm:pt>
    <dgm:pt modelId="{87C5BCCF-C93A-4F38-A992-28C9BBD07ED0}">
      <dgm:prSet phldrT="[Texto]" custT="1"/>
      <dgm:spPr/>
      <dgm:t>
        <a:bodyPr/>
        <a:lstStyle/>
        <a:p>
          <a:r>
            <a:rPr lang="es-ES" sz="1500" b="1" dirty="0">
              <a:latin typeface="Montserrat" panose="00000500000000000000" pitchFamily="2" charset="0"/>
            </a:rPr>
            <a:t>Álvaro DH</a:t>
          </a:r>
        </a:p>
      </dgm:t>
    </dgm:pt>
    <dgm:pt modelId="{C34EA9AC-0C02-4A7B-8F81-6E7BF9D102F1}" type="parTrans" cxnId="{66E9D234-B4C5-463B-9AF6-B36A23C7439D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9FC36A0F-B89F-4196-8504-097B51494E20}" type="sibTrans" cxnId="{66E9D234-B4C5-463B-9AF6-B36A23C7439D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20D942B0-513A-40B4-A218-DD21FB10C3F1}">
      <dgm:prSet phldrT="[Texto]" custT="1"/>
      <dgm:spPr/>
      <dgm:t>
        <a:bodyPr/>
        <a:lstStyle/>
        <a:p>
          <a:pPr>
            <a:buNone/>
          </a:pPr>
          <a:r>
            <a:rPr lang="es-ES" sz="1500" b="1" dirty="0">
              <a:latin typeface="Montserrat" panose="00000500000000000000" pitchFamily="2" charset="0"/>
            </a:rPr>
            <a:t>Perfil</a:t>
          </a:r>
        </a:p>
        <a:p>
          <a:pPr>
            <a:buFont typeface="Wingdings" panose="05000000000000000000" pitchFamily="2" charset="2"/>
            <a:buNone/>
          </a:pPr>
          <a:r>
            <a:rPr lang="es-ES" sz="1500" dirty="0">
              <a:latin typeface="Montserrat" panose="00000500000000000000" pitchFamily="2" charset="0"/>
            </a:rPr>
            <a:t>Álvaro DH</a:t>
          </a:r>
        </a:p>
        <a:p>
          <a:pPr>
            <a:buFont typeface="Wingdings" panose="05000000000000000000" pitchFamily="2" charset="2"/>
            <a:buNone/>
          </a:pPr>
          <a:r>
            <a:rPr lang="es-ES" sz="1500" dirty="0">
              <a:latin typeface="Montserrat" panose="00000500000000000000" pitchFamily="2" charset="0"/>
            </a:rPr>
            <a:t>40 años</a:t>
          </a:r>
        </a:p>
        <a:p>
          <a:pPr>
            <a:buFont typeface="Wingdings" panose="05000000000000000000" pitchFamily="2" charset="2"/>
            <a:buNone/>
          </a:pPr>
          <a:r>
            <a:rPr lang="es-ES" sz="1500" dirty="0">
              <a:latin typeface="Montserrat" panose="00000500000000000000" pitchFamily="2" charset="0"/>
            </a:rPr>
            <a:t>Casado y con dos hijas</a:t>
          </a:r>
        </a:p>
        <a:p>
          <a:pPr>
            <a:buFont typeface="Wingdings" panose="05000000000000000000" pitchFamily="2" charset="2"/>
            <a:buNone/>
          </a:pPr>
          <a:r>
            <a:rPr lang="es-ES" sz="1500" dirty="0">
              <a:latin typeface="Montserrat" panose="00000500000000000000" pitchFamily="2" charset="0"/>
            </a:rPr>
            <a:t>Licenciado en Derecho</a:t>
          </a:r>
        </a:p>
        <a:p>
          <a:pPr>
            <a:buFont typeface="Wingdings" panose="05000000000000000000" pitchFamily="2" charset="2"/>
            <a:buNone/>
          </a:pPr>
          <a:r>
            <a:rPr lang="es-ES" sz="1500" dirty="0">
              <a:latin typeface="Montserrat" panose="00000500000000000000" pitchFamily="2" charset="0"/>
            </a:rPr>
            <a:t>Con experiencia en bufetes de abogados internacionales</a:t>
          </a:r>
        </a:p>
      </dgm:t>
    </dgm:pt>
    <dgm:pt modelId="{828C9EC2-03B3-4604-88CD-C52555BD92ED}" type="parTrans" cxnId="{4B31CD2A-4A2D-472C-A6AE-E34E81C0C001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2D1B6D38-EDE3-41F1-BF64-E82C094F7A04}" type="sibTrans" cxnId="{4B31CD2A-4A2D-472C-A6AE-E34E81C0C001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7A031135-E3B5-49D7-9E65-BBCE7820F359}">
      <dgm:prSet phldrT="[Texto]" custT="1"/>
      <dgm:spPr/>
      <dgm:t>
        <a:bodyPr/>
        <a:lstStyle/>
        <a:p>
          <a:endParaRPr lang="es-ES" sz="1500" b="1" dirty="0">
            <a:latin typeface="Montserrat" panose="00000500000000000000" pitchFamily="2" charset="0"/>
          </a:endParaRPr>
        </a:p>
        <a:p>
          <a:endParaRPr lang="es-ES" sz="1500" b="1" dirty="0">
            <a:latin typeface="Montserrat" panose="00000500000000000000" pitchFamily="2" charset="0"/>
          </a:endParaRPr>
        </a:p>
        <a:p>
          <a:r>
            <a:rPr lang="es-ES" sz="1500" b="1" dirty="0">
              <a:latin typeface="Montserrat" panose="00000500000000000000" pitchFamily="2" charset="0"/>
            </a:rPr>
            <a:t>Descripción del perfil</a:t>
          </a:r>
        </a:p>
        <a:p>
          <a:r>
            <a:rPr lang="es-ES" sz="1500" dirty="0">
              <a:latin typeface="Montserrat" panose="00000500000000000000" pitchFamily="2" charset="0"/>
            </a:rPr>
            <a:t>Vicepresidente de una multinacional que emplea a 4000 personas y factura 984 millones de euros anuales</a:t>
          </a:r>
        </a:p>
        <a:p>
          <a:r>
            <a:rPr lang="es-ES" sz="1500" dirty="0">
              <a:latin typeface="Montserrat" panose="00000500000000000000" pitchFamily="2" charset="0"/>
            </a:rPr>
            <a:t>No ha trabajado nunca con agencias</a:t>
          </a:r>
        </a:p>
        <a:p>
          <a:r>
            <a:rPr lang="es-ES" sz="1500" dirty="0">
              <a:latin typeface="Montserrat" panose="00000500000000000000" pitchFamily="2" charset="0"/>
            </a:rPr>
            <a:t>No ha hecho nunca un proyecto de relacionamiento institucional</a:t>
          </a:r>
        </a:p>
        <a:p>
          <a:endParaRPr lang="es-ES" sz="1500" dirty="0">
            <a:latin typeface="Montserrat" panose="00000500000000000000" pitchFamily="2" charset="0"/>
          </a:endParaRPr>
        </a:p>
      </dgm:t>
    </dgm:pt>
    <dgm:pt modelId="{408AFC76-0893-4430-9C03-91F915B7431F}" type="parTrans" cxnId="{1E9DF8A3-186D-429A-B660-BD503826EEE1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88640E62-143F-4994-8F4C-1A637A77033E}" type="sibTrans" cxnId="{1E9DF8A3-186D-429A-B660-BD503826EEE1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821C64C8-1EAF-4733-9124-5CD78CB6E81E}">
      <dgm:prSet phldrT="[Texto]" custT="1"/>
      <dgm:spPr/>
      <dgm:t>
        <a:bodyPr/>
        <a:lstStyle/>
        <a:p>
          <a:r>
            <a:rPr lang="es-ES" sz="1500" b="1" dirty="0">
              <a:latin typeface="Montserrat" panose="00000500000000000000" pitchFamily="2" charset="0"/>
            </a:rPr>
            <a:t>Problemas percibidos</a:t>
          </a:r>
        </a:p>
        <a:p>
          <a:r>
            <a:rPr lang="es-ES" sz="1500" dirty="0">
              <a:latin typeface="Montserrat" panose="00000500000000000000" pitchFamily="2" charset="0"/>
            </a:rPr>
            <a:t>Se muestra escéptico con el proyecto, que ha sido impulsado por su director de marketing</a:t>
          </a:r>
        </a:p>
        <a:p>
          <a:r>
            <a:rPr lang="es-ES" sz="1500" dirty="0">
              <a:latin typeface="Montserrat" panose="00000500000000000000" pitchFamily="2" charset="0"/>
            </a:rPr>
            <a:t>No delega</a:t>
          </a:r>
        </a:p>
        <a:p>
          <a:r>
            <a:rPr lang="es-ES" sz="1500" dirty="0">
              <a:latin typeface="Montserrat" panose="00000500000000000000" pitchFamily="2" charset="0"/>
            </a:rPr>
            <a:t>No es eficiente en la interlocución</a:t>
          </a:r>
        </a:p>
      </dgm:t>
    </dgm:pt>
    <dgm:pt modelId="{F49EEDDB-764D-4535-97B8-3548AAF3417A}" type="parTrans" cxnId="{D2C18A10-FB3E-4626-B4CE-FE4C7FC586CC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EC8ED591-B614-4065-9018-CDDC35D9C880}" type="sibTrans" cxnId="{D2C18A10-FB3E-4626-B4CE-FE4C7FC586CC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EEF9673F-4D02-49A0-948B-2D810CB89992}">
      <dgm:prSet phldrT="[Texto]" custT="1"/>
      <dgm:spPr/>
      <dgm:t>
        <a:bodyPr/>
        <a:lstStyle/>
        <a:p>
          <a:r>
            <a:rPr lang="es-ES" sz="1500" b="1" dirty="0">
              <a:latin typeface="Montserrat" panose="00000500000000000000" pitchFamily="2" charset="0"/>
            </a:rPr>
            <a:t>Necesidades</a:t>
          </a:r>
        </a:p>
        <a:p>
          <a:r>
            <a:rPr lang="es-ES" sz="1500" dirty="0">
              <a:latin typeface="Montserrat" panose="00000500000000000000" pitchFamily="2" charset="0"/>
            </a:rPr>
            <a:t>Agilidad en la interlocución</a:t>
          </a:r>
        </a:p>
        <a:p>
          <a:r>
            <a:rPr lang="es-ES" sz="1500" dirty="0">
              <a:latin typeface="Montserrat" panose="00000500000000000000" pitchFamily="2" charset="0"/>
            </a:rPr>
            <a:t>Resultados rápidos y medibles</a:t>
          </a:r>
        </a:p>
        <a:p>
          <a:r>
            <a:rPr lang="es-ES" sz="1500" dirty="0">
              <a:latin typeface="Montserrat" panose="00000500000000000000" pitchFamily="2" charset="0"/>
            </a:rPr>
            <a:t>Proactividad para elevar su perfil relacional</a:t>
          </a:r>
        </a:p>
        <a:p>
          <a:r>
            <a:rPr lang="es-ES" sz="1500" dirty="0">
              <a:latin typeface="Montserrat" panose="00000500000000000000" pitchFamily="2" charset="0"/>
            </a:rPr>
            <a:t>Percibir que su agencia tiene un profundo conocimiento del sector</a:t>
          </a:r>
        </a:p>
      </dgm:t>
    </dgm:pt>
    <dgm:pt modelId="{BC484134-1DC7-4701-9EA2-6E253BBEC4D1}" type="parTrans" cxnId="{6A98258B-C343-4199-949D-EA9C33563313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086F8A0D-9B43-4527-84E0-E54615D1A7D5}" type="sibTrans" cxnId="{6A98258B-C343-4199-949D-EA9C33563313}">
      <dgm:prSet/>
      <dgm:spPr/>
      <dgm:t>
        <a:bodyPr/>
        <a:lstStyle/>
        <a:p>
          <a:endParaRPr lang="es-ES" sz="1500">
            <a:solidFill>
              <a:schemeClr val="tx1"/>
            </a:solidFill>
            <a:latin typeface="Montserrat" panose="00000500000000000000" pitchFamily="2" charset="0"/>
          </a:endParaRPr>
        </a:p>
      </dgm:t>
    </dgm:pt>
    <dgm:pt modelId="{B4C81E0C-AA47-4BC0-8137-DAE6E8904392}" type="pres">
      <dgm:prSet presAssocID="{56D16A78-5E1E-4B33-B2FC-FDAD6D36843C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3A11F72-B9AF-4785-A6C8-AB476ED0362B}" type="pres">
      <dgm:prSet presAssocID="{56D16A78-5E1E-4B33-B2FC-FDAD6D36843C}" presName="matrix" presStyleCnt="0"/>
      <dgm:spPr/>
    </dgm:pt>
    <dgm:pt modelId="{CCDA8535-4F3E-46C4-A47C-157AA4DD19E7}" type="pres">
      <dgm:prSet presAssocID="{56D16A78-5E1E-4B33-B2FC-FDAD6D36843C}" presName="tile1" presStyleLbl="node1" presStyleIdx="0" presStyleCnt="4"/>
      <dgm:spPr/>
    </dgm:pt>
    <dgm:pt modelId="{639957F2-FF05-422B-A3F5-9AEFE89A2526}" type="pres">
      <dgm:prSet presAssocID="{56D16A78-5E1E-4B33-B2FC-FDAD6D36843C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332D6E8E-FC2B-499C-8ED2-2290A65BB648}" type="pres">
      <dgm:prSet presAssocID="{56D16A78-5E1E-4B33-B2FC-FDAD6D36843C}" presName="tile2" presStyleLbl="node1" presStyleIdx="1" presStyleCnt="4"/>
      <dgm:spPr/>
    </dgm:pt>
    <dgm:pt modelId="{F32FA852-68E9-4F6C-86EE-A1B2F0E508CA}" type="pres">
      <dgm:prSet presAssocID="{56D16A78-5E1E-4B33-B2FC-FDAD6D36843C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84F12C0-F6AF-428D-AC06-2724070F4847}" type="pres">
      <dgm:prSet presAssocID="{56D16A78-5E1E-4B33-B2FC-FDAD6D36843C}" presName="tile3" presStyleLbl="node1" presStyleIdx="2" presStyleCnt="4"/>
      <dgm:spPr/>
    </dgm:pt>
    <dgm:pt modelId="{122E4AC7-3378-4D7F-A66F-13FD45B8391E}" type="pres">
      <dgm:prSet presAssocID="{56D16A78-5E1E-4B33-B2FC-FDAD6D36843C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C32F6D76-9099-43B6-8D58-08E656A35961}" type="pres">
      <dgm:prSet presAssocID="{56D16A78-5E1E-4B33-B2FC-FDAD6D36843C}" presName="tile4" presStyleLbl="node1" presStyleIdx="3" presStyleCnt="4" custLinFactNeighborY="0"/>
      <dgm:spPr/>
    </dgm:pt>
    <dgm:pt modelId="{FCE0A05C-E184-41FA-836E-4720D039A2BC}" type="pres">
      <dgm:prSet presAssocID="{56D16A78-5E1E-4B33-B2FC-FDAD6D36843C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E5B83ADE-E8E9-4447-A378-37E8B33369C5}" type="pres">
      <dgm:prSet presAssocID="{56D16A78-5E1E-4B33-B2FC-FDAD6D36843C}" presName="centerTile" presStyleLbl="fgShp" presStyleIdx="0" presStyleCnt="1" custScaleX="99822" custScaleY="59279">
        <dgm:presLayoutVars>
          <dgm:chMax val="0"/>
          <dgm:chPref val="0"/>
        </dgm:presLayoutVars>
      </dgm:prSet>
      <dgm:spPr/>
    </dgm:pt>
  </dgm:ptLst>
  <dgm:cxnLst>
    <dgm:cxn modelId="{0223230F-6619-4216-A925-0894507EE9B8}" type="presOf" srcId="{7A031135-E3B5-49D7-9E65-BBCE7820F359}" destId="{332D6E8E-FC2B-499C-8ED2-2290A65BB648}" srcOrd="0" destOrd="0" presId="urn:microsoft.com/office/officeart/2005/8/layout/matrix1"/>
    <dgm:cxn modelId="{D2C18A10-FB3E-4626-B4CE-FE4C7FC586CC}" srcId="{87C5BCCF-C93A-4F38-A992-28C9BBD07ED0}" destId="{821C64C8-1EAF-4733-9124-5CD78CB6E81E}" srcOrd="2" destOrd="0" parTransId="{F49EEDDB-764D-4535-97B8-3548AAF3417A}" sibTransId="{EC8ED591-B614-4065-9018-CDDC35D9C880}"/>
    <dgm:cxn modelId="{F2B9AD15-CA88-4048-8761-B69A62A2DC69}" type="presOf" srcId="{87C5BCCF-C93A-4F38-A992-28C9BBD07ED0}" destId="{E5B83ADE-E8E9-4447-A378-37E8B33369C5}" srcOrd="0" destOrd="0" presId="urn:microsoft.com/office/officeart/2005/8/layout/matrix1"/>
    <dgm:cxn modelId="{4B31CD2A-4A2D-472C-A6AE-E34E81C0C001}" srcId="{87C5BCCF-C93A-4F38-A992-28C9BBD07ED0}" destId="{20D942B0-513A-40B4-A218-DD21FB10C3F1}" srcOrd="0" destOrd="0" parTransId="{828C9EC2-03B3-4604-88CD-C52555BD92ED}" sibTransId="{2D1B6D38-EDE3-41F1-BF64-E82C094F7A04}"/>
    <dgm:cxn modelId="{C0A6232C-F070-499C-B5EE-2801250806B7}" type="presOf" srcId="{7A031135-E3B5-49D7-9E65-BBCE7820F359}" destId="{F32FA852-68E9-4F6C-86EE-A1B2F0E508CA}" srcOrd="1" destOrd="0" presId="urn:microsoft.com/office/officeart/2005/8/layout/matrix1"/>
    <dgm:cxn modelId="{66E9D234-B4C5-463B-9AF6-B36A23C7439D}" srcId="{56D16A78-5E1E-4B33-B2FC-FDAD6D36843C}" destId="{87C5BCCF-C93A-4F38-A992-28C9BBD07ED0}" srcOrd="0" destOrd="0" parTransId="{C34EA9AC-0C02-4A7B-8F81-6E7BF9D102F1}" sibTransId="{9FC36A0F-B89F-4196-8504-097B51494E20}"/>
    <dgm:cxn modelId="{F2231F61-14A3-4768-9000-2CB2D1498BFD}" type="presOf" srcId="{20D942B0-513A-40B4-A218-DD21FB10C3F1}" destId="{CCDA8535-4F3E-46C4-A47C-157AA4DD19E7}" srcOrd="0" destOrd="0" presId="urn:microsoft.com/office/officeart/2005/8/layout/matrix1"/>
    <dgm:cxn modelId="{EB99B348-BC7A-40A9-B75C-BCA43388AE26}" type="presOf" srcId="{EEF9673F-4D02-49A0-948B-2D810CB89992}" destId="{FCE0A05C-E184-41FA-836E-4720D039A2BC}" srcOrd="1" destOrd="0" presId="urn:microsoft.com/office/officeart/2005/8/layout/matrix1"/>
    <dgm:cxn modelId="{6BC46E4F-5A7C-4E93-9807-7CA8C61BAC93}" type="presOf" srcId="{821C64C8-1EAF-4733-9124-5CD78CB6E81E}" destId="{184F12C0-F6AF-428D-AC06-2724070F4847}" srcOrd="0" destOrd="0" presId="urn:microsoft.com/office/officeart/2005/8/layout/matrix1"/>
    <dgm:cxn modelId="{6A98258B-C343-4199-949D-EA9C33563313}" srcId="{87C5BCCF-C93A-4F38-A992-28C9BBD07ED0}" destId="{EEF9673F-4D02-49A0-948B-2D810CB89992}" srcOrd="3" destOrd="0" parTransId="{BC484134-1DC7-4701-9EA2-6E253BBEC4D1}" sibTransId="{086F8A0D-9B43-4527-84E0-E54615D1A7D5}"/>
    <dgm:cxn modelId="{2C3FDA97-9CD3-41BF-B6EE-F84F97AED3FE}" type="presOf" srcId="{EEF9673F-4D02-49A0-948B-2D810CB89992}" destId="{C32F6D76-9099-43B6-8D58-08E656A35961}" srcOrd="0" destOrd="0" presId="urn:microsoft.com/office/officeart/2005/8/layout/matrix1"/>
    <dgm:cxn modelId="{1E9DF8A3-186D-429A-B660-BD503826EEE1}" srcId="{87C5BCCF-C93A-4F38-A992-28C9BBD07ED0}" destId="{7A031135-E3B5-49D7-9E65-BBCE7820F359}" srcOrd="1" destOrd="0" parTransId="{408AFC76-0893-4430-9C03-91F915B7431F}" sibTransId="{88640E62-143F-4994-8F4C-1A637A77033E}"/>
    <dgm:cxn modelId="{37ABA5C5-22D9-424D-B315-FE6308208982}" type="presOf" srcId="{20D942B0-513A-40B4-A218-DD21FB10C3F1}" destId="{639957F2-FF05-422B-A3F5-9AEFE89A2526}" srcOrd="1" destOrd="0" presId="urn:microsoft.com/office/officeart/2005/8/layout/matrix1"/>
    <dgm:cxn modelId="{9F16D9D9-ECAF-4D00-A56B-DE028E6D3115}" type="presOf" srcId="{56D16A78-5E1E-4B33-B2FC-FDAD6D36843C}" destId="{B4C81E0C-AA47-4BC0-8137-DAE6E8904392}" srcOrd="0" destOrd="0" presId="urn:microsoft.com/office/officeart/2005/8/layout/matrix1"/>
    <dgm:cxn modelId="{31D574FD-BAA5-471A-86E5-749D2AD207F1}" type="presOf" srcId="{821C64C8-1EAF-4733-9124-5CD78CB6E81E}" destId="{122E4AC7-3378-4D7F-A66F-13FD45B8391E}" srcOrd="1" destOrd="0" presId="urn:microsoft.com/office/officeart/2005/8/layout/matrix1"/>
    <dgm:cxn modelId="{2C36480E-2211-472C-A6E2-A04E076338B7}" type="presParOf" srcId="{B4C81E0C-AA47-4BC0-8137-DAE6E8904392}" destId="{A3A11F72-B9AF-4785-A6C8-AB476ED0362B}" srcOrd="0" destOrd="0" presId="urn:microsoft.com/office/officeart/2005/8/layout/matrix1"/>
    <dgm:cxn modelId="{83711262-0D74-422C-8C91-5B324CB93413}" type="presParOf" srcId="{A3A11F72-B9AF-4785-A6C8-AB476ED0362B}" destId="{CCDA8535-4F3E-46C4-A47C-157AA4DD19E7}" srcOrd="0" destOrd="0" presId="urn:microsoft.com/office/officeart/2005/8/layout/matrix1"/>
    <dgm:cxn modelId="{859B01AF-7779-45FF-B530-182E7A1C7BD2}" type="presParOf" srcId="{A3A11F72-B9AF-4785-A6C8-AB476ED0362B}" destId="{639957F2-FF05-422B-A3F5-9AEFE89A2526}" srcOrd="1" destOrd="0" presId="urn:microsoft.com/office/officeart/2005/8/layout/matrix1"/>
    <dgm:cxn modelId="{472DB9D4-E457-4F89-B3F5-43521A0144F5}" type="presParOf" srcId="{A3A11F72-B9AF-4785-A6C8-AB476ED0362B}" destId="{332D6E8E-FC2B-499C-8ED2-2290A65BB648}" srcOrd="2" destOrd="0" presId="urn:microsoft.com/office/officeart/2005/8/layout/matrix1"/>
    <dgm:cxn modelId="{AF80AD32-DA83-4C2A-A626-E821B2E46B99}" type="presParOf" srcId="{A3A11F72-B9AF-4785-A6C8-AB476ED0362B}" destId="{F32FA852-68E9-4F6C-86EE-A1B2F0E508CA}" srcOrd="3" destOrd="0" presId="urn:microsoft.com/office/officeart/2005/8/layout/matrix1"/>
    <dgm:cxn modelId="{E9BAC792-C5EC-4117-B0DC-4A5101D9143B}" type="presParOf" srcId="{A3A11F72-B9AF-4785-A6C8-AB476ED0362B}" destId="{184F12C0-F6AF-428D-AC06-2724070F4847}" srcOrd="4" destOrd="0" presId="urn:microsoft.com/office/officeart/2005/8/layout/matrix1"/>
    <dgm:cxn modelId="{784D7F81-CD6A-4057-9AE0-E064F35C4854}" type="presParOf" srcId="{A3A11F72-B9AF-4785-A6C8-AB476ED0362B}" destId="{122E4AC7-3378-4D7F-A66F-13FD45B8391E}" srcOrd="5" destOrd="0" presId="urn:microsoft.com/office/officeart/2005/8/layout/matrix1"/>
    <dgm:cxn modelId="{6FB6070E-2F9D-4895-ADEA-8E99FC09B65A}" type="presParOf" srcId="{A3A11F72-B9AF-4785-A6C8-AB476ED0362B}" destId="{C32F6D76-9099-43B6-8D58-08E656A35961}" srcOrd="6" destOrd="0" presId="urn:microsoft.com/office/officeart/2005/8/layout/matrix1"/>
    <dgm:cxn modelId="{2FA116D2-4568-4460-9D38-20A613090642}" type="presParOf" srcId="{A3A11F72-B9AF-4785-A6C8-AB476ED0362B}" destId="{FCE0A05C-E184-41FA-836E-4720D039A2BC}" srcOrd="7" destOrd="0" presId="urn:microsoft.com/office/officeart/2005/8/layout/matrix1"/>
    <dgm:cxn modelId="{3E70E3E8-00C6-4E65-AB79-25EDA726A741}" type="presParOf" srcId="{B4C81E0C-AA47-4BC0-8137-DAE6E8904392}" destId="{E5B83ADE-E8E9-4447-A378-37E8B33369C5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DA8535-4F3E-46C4-A47C-157AA4DD19E7}">
      <dsp:nvSpPr>
        <dsp:cNvPr id="0" name=""/>
        <dsp:cNvSpPr/>
      </dsp:nvSpPr>
      <dsp:spPr>
        <a:xfrm rot="16200000">
          <a:off x="792088" y="-792088"/>
          <a:ext cx="2664295" cy="4248472"/>
        </a:xfrm>
        <a:prstGeom prst="round1Rect">
          <a:avLst/>
        </a:prstGeom>
        <a:gradFill rotWithShape="0">
          <a:gsLst>
            <a:gs pos="0">
              <a:schemeClr val="accent5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b="1" kern="1200" dirty="0">
              <a:latin typeface="Montserrat" panose="00000500000000000000" pitchFamily="2" charset="0"/>
            </a:rPr>
            <a:t>Perfil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sz="1500" kern="1200" dirty="0">
              <a:latin typeface="Montserrat" panose="00000500000000000000" pitchFamily="2" charset="0"/>
            </a:rPr>
            <a:t>Álvaro DH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sz="1500" kern="1200" dirty="0">
              <a:latin typeface="Montserrat" panose="00000500000000000000" pitchFamily="2" charset="0"/>
            </a:rPr>
            <a:t>40 años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sz="1500" kern="1200" dirty="0">
              <a:latin typeface="Montserrat" panose="00000500000000000000" pitchFamily="2" charset="0"/>
            </a:rPr>
            <a:t>Casado y con dos hijas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sz="1500" kern="1200" dirty="0">
              <a:latin typeface="Montserrat" panose="00000500000000000000" pitchFamily="2" charset="0"/>
            </a:rPr>
            <a:t>Licenciado en Derecho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sz="1500" kern="1200" dirty="0">
              <a:latin typeface="Montserrat" panose="00000500000000000000" pitchFamily="2" charset="0"/>
            </a:rPr>
            <a:t>Con experiencia en bufetes de abogados internacionales</a:t>
          </a:r>
        </a:p>
      </dsp:txBody>
      <dsp:txXfrm rot="5400000">
        <a:off x="0" y="0"/>
        <a:ext cx="4248472" cy="1998222"/>
      </dsp:txXfrm>
    </dsp:sp>
    <dsp:sp modelId="{332D6E8E-FC2B-499C-8ED2-2290A65BB648}">
      <dsp:nvSpPr>
        <dsp:cNvPr id="0" name=""/>
        <dsp:cNvSpPr/>
      </dsp:nvSpPr>
      <dsp:spPr>
        <a:xfrm>
          <a:off x="4248472" y="0"/>
          <a:ext cx="4248472" cy="2664295"/>
        </a:xfrm>
        <a:prstGeom prst="round1Rect">
          <a:avLst/>
        </a:prstGeom>
        <a:gradFill rotWithShape="0">
          <a:gsLst>
            <a:gs pos="0">
              <a:schemeClr val="accent5">
                <a:shade val="50000"/>
                <a:hueOff val="-48054"/>
                <a:satOff val="13302"/>
                <a:lumOff val="16059"/>
                <a:alphaOff val="0"/>
                <a:shade val="51000"/>
                <a:satMod val="130000"/>
              </a:schemeClr>
            </a:gs>
            <a:gs pos="80000">
              <a:schemeClr val="accent5">
                <a:shade val="50000"/>
                <a:hueOff val="-48054"/>
                <a:satOff val="13302"/>
                <a:lumOff val="16059"/>
                <a:alphaOff val="0"/>
                <a:shade val="93000"/>
                <a:satMod val="130000"/>
              </a:schemeClr>
            </a:gs>
            <a:gs pos="100000">
              <a:schemeClr val="accent5">
                <a:shade val="50000"/>
                <a:hueOff val="-48054"/>
                <a:satOff val="13302"/>
                <a:lumOff val="160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500" b="1" kern="1200" dirty="0">
            <a:latin typeface="Montserrat" panose="00000500000000000000" pitchFamily="2" charset="0"/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500" b="1" kern="1200" dirty="0">
            <a:latin typeface="Montserrat" panose="00000500000000000000" pitchFamily="2" charset="0"/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b="1" kern="1200" dirty="0">
              <a:latin typeface="Montserrat" panose="00000500000000000000" pitchFamily="2" charset="0"/>
            </a:rPr>
            <a:t>Descripción del perfil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Vicepresidente de una multinacional que emplea a 4000 personas y factura 984 millones de euros anuales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No ha trabajado nunca con agencias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No ha hecho nunca un proyecto de relacionamiento institucional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500" kern="1200" dirty="0">
            <a:latin typeface="Montserrat" panose="00000500000000000000" pitchFamily="2" charset="0"/>
          </a:endParaRPr>
        </a:p>
      </dsp:txBody>
      <dsp:txXfrm>
        <a:off x="4248472" y="0"/>
        <a:ext cx="4248472" cy="1998222"/>
      </dsp:txXfrm>
    </dsp:sp>
    <dsp:sp modelId="{184F12C0-F6AF-428D-AC06-2724070F4847}">
      <dsp:nvSpPr>
        <dsp:cNvPr id="0" name=""/>
        <dsp:cNvSpPr/>
      </dsp:nvSpPr>
      <dsp:spPr>
        <a:xfrm rot="10800000">
          <a:off x="0" y="2664295"/>
          <a:ext cx="4248472" cy="2664295"/>
        </a:xfrm>
        <a:prstGeom prst="round1Rect">
          <a:avLst/>
        </a:prstGeom>
        <a:gradFill rotWithShape="0">
          <a:gsLst>
            <a:gs pos="0">
              <a:schemeClr val="accent5">
                <a:shade val="50000"/>
                <a:hueOff val="-96107"/>
                <a:satOff val="26604"/>
                <a:lumOff val="32119"/>
                <a:alphaOff val="0"/>
                <a:shade val="51000"/>
                <a:satMod val="130000"/>
              </a:schemeClr>
            </a:gs>
            <a:gs pos="80000">
              <a:schemeClr val="accent5">
                <a:shade val="50000"/>
                <a:hueOff val="-96107"/>
                <a:satOff val="26604"/>
                <a:lumOff val="32119"/>
                <a:alphaOff val="0"/>
                <a:shade val="93000"/>
                <a:satMod val="130000"/>
              </a:schemeClr>
            </a:gs>
            <a:gs pos="100000">
              <a:schemeClr val="accent5">
                <a:shade val="50000"/>
                <a:hueOff val="-96107"/>
                <a:satOff val="26604"/>
                <a:lumOff val="321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b="1" kern="1200" dirty="0">
              <a:latin typeface="Montserrat" panose="00000500000000000000" pitchFamily="2" charset="0"/>
            </a:rPr>
            <a:t>Problemas percibidos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Se muestra escéptico con el proyecto, que ha sido impulsado por su director de marketing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No delega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No es eficiente en la interlocución</a:t>
          </a:r>
        </a:p>
      </dsp:txBody>
      <dsp:txXfrm rot="10800000">
        <a:off x="0" y="3330369"/>
        <a:ext cx="4248472" cy="1998222"/>
      </dsp:txXfrm>
    </dsp:sp>
    <dsp:sp modelId="{C32F6D76-9099-43B6-8D58-08E656A35961}">
      <dsp:nvSpPr>
        <dsp:cNvPr id="0" name=""/>
        <dsp:cNvSpPr/>
      </dsp:nvSpPr>
      <dsp:spPr>
        <a:xfrm rot="5400000">
          <a:off x="5040560" y="1872207"/>
          <a:ext cx="2664295" cy="4248472"/>
        </a:xfrm>
        <a:prstGeom prst="round1Rect">
          <a:avLst/>
        </a:prstGeom>
        <a:gradFill rotWithShape="0">
          <a:gsLst>
            <a:gs pos="0">
              <a:schemeClr val="accent5">
                <a:shade val="50000"/>
                <a:hueOff val="-48054"/>
                <a:satOff val="13302"/>
                <a:lumOff val="16059"/>
                <a:alphaOff val="0"/>
                <a:shade val="51000"/>
                <a:satMod val="130000"/>
              </a:schemeClr>
            </a:gs>
            <a:gs pos="80000">
              <a:schemeClr val="accent5">
                <a:shade val="50000"/>
                <a:hueOff val="-48054"/>
                <a:satOff val="13302"/>
                <a:lumOff val="16059"/>
                <a:alphaOff val="0"/>
                <a:shade val="93000"/>
                <a:satMod val="130000"/>
              </a:schemeClr>
            </a:gs>
            <a:gs pos="100000">
              <a:schemeClr val="accent5">
                <a:shade val="50000"/>
                <a:hueOff val="-48054"/>
                <a:satOff val="13302"/>
                <a:lumOff val="160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b="1" kern="1200" dirty="0">
              <a:latin typeface="Montserrat" panose="00000500000000000000" pitchFamily="2" charset="0"/>
            </a:rPr>
            <a:t>Necesidades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Agilidad en la interlocución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Resultados rápidos y medibles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Proactividad para elevar su perfil relacional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>
              <a:latin typeface="Montserrat" panose="00000500000000000000" pitchFamily="2" charset="0"/>
            </a:rPr>
            <a:t>Percibir que su agencia tiene un profundo conocimiento del sector</a:t>
          </a:r>
        </a:p>
      </dsp:txBody>
      <dsp:txXfrm rot="-5400000">
        <a:off x="4248472" y="3330369"/>
        <a:ext cx="4248472" cy="1998222"/>
      </dsp:txXfrm>
    </dsp:sp>
    <dsp:sp modelId="{E5B83ADE-E8E9-4447-A378-37E8B33369C5}">
      <dsp:nvSpPr>
        <dsp:cNvPr id="0" name=""/>
        <dsp:cNvSpPr/>
      </dsp:nvSpPr>
      <dsp:spPr>
        <a:xfrm>
          <a:off x="2976199" y="2269453"/>
          <a:ext cx="2544545" cy="789684"/>
        </a:xfrm>
        <a:prstGeom prst="roundRect">
          <a:avLst/>
        </a:prstGeom>
        <a:gradFill rotWithShape="0">
          <a:gsLst>
            <a:gs pos="0">
              <a:schemeClr val="accent5">
                <a:tint val="55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tint val="55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tint val="55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b="1" kern="1200" dirty="0">
              <a:latin typeface="Montserrat" panose="00000500000000000000" pitchFamily="2" charset="0"/>
            </a:rPr>
            <a:t>Álvaro DH</a:t>
          </a:r>
        </a:p>
      </dsp:txBody>
      <dsp:txXfrm>
        <a:off x="3014748" y="2308002"/>
        <a:ext cx="2467447" cy="71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908720"/>
            <a:ext cx="8915400" cy="508918"/>
          </a:xfrm>
          <a:prstGeom prst="rect">
            <a:avLst/>
          </a:prstGeom>
        </p:spPr>
        <p:txBody>
          <a:bodyPr/>
          <a:lstStyle>
            <a:lvl1pPr>
              <a:defRPr sz="2000" b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916832"/>
            <a:ext cx="8915400" cy="420933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Rectangle 25">
            <a:extLst>
              <a:ext uri="{FF2B5EF4-FFF2-40B4-BE49-F238E27FC236}">
                <a16:creationId xmlns:a16="http://schemas.microsoft.com/office/drawing/2014/main" id="{EF95EDF8-24AC-43BB-B1A5-01C9E22DC1E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CX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Rectángulo">
            <a:extLst>
              <a:ext uri="{FF2B5EF4-FFF2-40B4-BE49-F238E27FC236}">
                <a16:creationId xmlns:a16="http://schemas.microsoft.com/office/drawing/2014/main" id="{8FB4C03D-5841-4CFA-89D8-5023D239F741}"/>
              </a:ext>
            </a:extLst>
          </p:cNvPr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82638" y="1916832"/>
            <a:ext cx="8420100" cy="1500187"/>
          </a:xfrm>
          <a:prstGeom prst="rect">
            <a:avLst/>
          </a:prstGeom>
        </p:spPr>
        <p:txBody>
          <a:bodyPr anchor="t" anchorCtr="0"/>
          <a:lstStyle>
            <a:lvl1pPr marL="0" indent="0" algn="l">
              <a:buNone/>
              <a:defRPr sz="3200">
                <a:solidFill>
                  <a:schemeClr val="bg1"/>
                </a:solidFill>
                <a:latin typeface="Adelle" panose="02000503060000020004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3B96908-993E-42AC-9707-8D423B8C90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  <p:sp>
        <p:nvSpPr>
          <p:cNvPr id="10" name="Rectangle 25">
            <a:extLst>
              <a:ext uri="{FF2B5EF4-FFF2-40B4-BE49-F238E27FC236}">
                <a16:creationId xmlns:a16="http://schemas.microsoft.com/office/drawing/2014/main" id="{AD03264D-0553-497E-83C1-6F1150E5632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chemeClr val="bg1"/>
                </a:solidFill>
                <a:latin typeface="Arial"/>
                <a:cs typeface="Arial"/>
              </a:rPr>
              <a:t>CX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DE3117A-A00E-4916-ADF4-AF56CA8536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77" b="23542"/>
          <a:stretch/>
        </p:blipFill>
        <p:spPr>
          <a:xfrm>
            <a:off x="128464" y="0"/>
            <a:ext cx="1440162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160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AF49B6-FD6B-4B8D-910E-FE3DFBD6A1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674E5-12D5-481D-B245-78F88757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9D878-1032-4A18-9850-4714A25FB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B4904-6C05-4531-A551-6DE7B85CF5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662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2339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8763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740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3233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65092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92096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2502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1986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41805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rPr lang="es-ES" dirty="0"/>
              <a:t>Haga clic para modificar el estilo de título del patrón</a:t>
            </a:r>
            <a:endParaRPr lang="en-GB" dirty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0"/>
          </p:nvPr>
        </p:nvSpPr>
        <p:spPr>
          <a:xfrm>
            <a:off x="631825" y="1556792"/>
            <a:ext cx="8713788" cy="4175671"/>
          </a:xfrm>
          <a:prstGeom prst="rect">
            <a:avLst/>
          </a:prstGeom>
        </p:spPr>
        <p:txBody>
          <a:bodyPr/>
          <a:lstStyle>
            <a:lvl1pPr marL="180975" indent="-180975">
              <a:defRPr sz="2000"/>
            </a:lvl1pPr>
            <a:lvl2pPr marL="628650" indent="-171450">
              <a:defRPr sz="1800"/>
            </a:lvl2pPr>
            <a:lvl3pPr marL="1076325" indent="-161925"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2736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gi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B0323E7-E87B-45B7-A322-8F68B93135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77" b="23542"/>
          <a:stretch/>
        </p:blipFill>
        <p:spPr>
          <a:xfrm>
            <a:off x="128464" y="0"/>
            <a:ext cx="1440162" cy="54868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  <p:sldLayoutId id="2147484335" r:id="rId16"/>
    <p:sldLayoutId id="2147484491" r:id="rId17"/>
    <p:sldLayoutId id="2147484492" r:id="rId18"/>
    <p:sldLayoutId id="2147484493" r:id="rId19"/>
    <p:sldLayoutId id="2147484494" r:id="rId20"/>
    <p:sldLayoutId id="2147484495" r:id="rId21"/>
    <p:sldLayoutId id="2147484496" r:id="rId22"/>
    <p:sldLayoutId id="2147484497" r:id="rId23"/>
    <p:sldLayoutId id="2147484498" r:id="rId24"/>
    <p:sldLayoutId id="2147484499" r:id="rId25"/>
    <p:sldLayoutId id="2147484500" r:id="rId26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B0492027-4D53-4530-8B6A-1628A246D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5900" y="2130425"/>
            <a:ext cx="6934200" cy="1470025"/>
          </a:xfrm>
        </p:spPr>
        <p:txBody>
          <a:bodyPr/>
          <a:lstStyle/>
          <a:p>
            <a:pPr algn="ctr"/>
            <a:r>
              <a:rPr lang="en-GB" dirty="0" err="1">
                <a:latin typeface="Montserrat" panose="00000500000000000000" pitchFamily="2" charset="0"/>
              </a:rPr>
              <a:t>Desarrolla</a:t>
            </a:r>
            <a:r>
              <a:rPr lang="en-GB" dirty="0">
                <a:latin typeface="Montserrat" panose="00000500000000000000" pitchFamily="2" charset="0"/>
              </a:rPr>
              <a:t> una Nueva </a:t>
            </a:r>
            <a:r>
              <a:rPr lang="en-GB" dirty="0" err="1">
                <a:latin typeface="Montserrat" panose="00000500000000000000" pitchFamily="2" charset="0"/>
              </a:rPr>
              <a:t>Propuesta</a:t>
            </a:r>
            <a:r>
              <a:rPr lang="en-GB" dirty="0">
                <a:latin typeface="Montserrat" panose="00000500000000000000" pitchFamily="2" charset="0"/>
              </a:rPr>
              <a:t> de </a:t>
            </a:r>
            <a:r>
              <a:rPr lang="en-GB" dirty="0" err="1">
                <a:latin typeface="Montserrat" panose="00000500000000000000" pitchFamily="2" charset="0"/>
              </a:rPr>
              <a:t>Valor</a:t>
            </a:r>
            <a:r>
              <a:rPr lang="en-GB" dirty="0">
                <a:latin typeface="Montserrat" panose="00000500000000000000" pitchFamily="2" charset="0"/>
              </a:rPr>
              <a:t> para </a:t>
            </a:r>
            <a:r>
              <a:rPr lang="en-GB" dirty="0" err="1">
                <a:latin typeface="Montserrat" panose="00000500000000000000" pitchFamily="2" charset="0"/>
              </a:rPr>
              <a:t>tu</a:t>
            </a:r>
            <a:r>
              <a:rPr lang="en-GB" dirty="0">
                <a:latin typeface="Montserrat" panose="00000500000000000000" pitchFamily="2" charset="0"/>
              </a:rPr>
              <a:t> </a:t>
            </a:r>
            <a:r>
              <a:rPr lang="en-GB" dirty="0" err="1">
                <a:latin typeface="Montserrat" panose="00000500000000000000" pitchFamily="2" charset="0"/>
              </a:rPr>
              <a:t>Cliente</a:t>
            </a:r>
            <a:br>
              <a:rPr lang="es-ES" dirty="0"/>
            </a:br>
            <a:endParaRPr lang="es-ES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0569C50-5D53-4D38-9913-E9AA81E010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s-ES" b="1" dirty="0">
                <a:latin typeface="Montserrat" panose="00000500000000000000" pitchFamily="2" charset="0"/>
              </a:rPr>
              <a:t>Laura Martínez Cerro</a:t>
            </a:r>
          </a:p>
        </p:txBody>
      </p:sp>
    </p:spTree>
    <p:extLst>
      <p:ext uri="{BB962C8B-B14F-4D97-AF65-F5344CB8AC3E}">
        <p14:creationId xmlns:p14="http://schemas.microsoft.com/office/powerpoint/2010/main" val="1286385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PERFIL DEL CLIENTE</a:t>
            </a:r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0F018454-F520-432B-A13C-65F7E758EB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7887292"/>
              </p:ext>
            </p:extLst>
          </p:nvPr>
        </p:nvGraphicFramePr>
        <p:xfrm>
          <a:off x="992560" y="1340768"/>
          <a:ext cx="8496944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0572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ángulo 35">
            <a:extLst>
              <a:ext uri="{FF2B5EF4-FFF2-40B4-BE49-F238E27FC236}">
                <a16:creationId xmlns:a16="http://schemas.microsoft.com/office/drawing/2014/main" id="{04828320-2A42-47E8-B00E-4580ED3FAF0C}"/>
              </a:ext>
            </a:extLst>
          </p:cNvPr>
          <p:cNvSpPr/>
          <p:nvPr/>
        </p:nvSpPr>
        <p:spPr>
          <a:xfrm>
            <a:off x="-123825" y="611983"/>
            <a:ext cx="10029825" cy="5664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C218239-B681-4BCB-A087-8C320AFC3648}"/>
              </a:ext>
            </a:extLst>
          </p:cNvPr>
          <p:cNvSpPr/>
          <p:nvPr/>
        </p:nvSpPr>
        <p:spPr>
          <a:xfrm>
            <a:off x="564951" y="882848"/>
            <a:ext cx="1687116" cy="36837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A98BC68-DA99-492B-A0E6-7915EB760E46}"/>
              </a:ext>
            </a:extLst>
          </p:cNvPr>
          <p:cNvSpPr/>
          <p:nvPr/>
        </p:nvSpPr>
        <p:spPr>
          <a:xfrm>
            <a:off x="4117182" y="882848"/>
            <a:ext cx="1687114" cy="363736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0C788E1-C376-4917-9262-5D43CF7CFC8D}"/>
              </a:ext>
            </a:extLst>
          </p:cNvPr>
          <p:cNvSpPr/>
          <p:nvPr/>
        </p:nvSpPr>
        <p:spPr>
          <a:xfrm>
            <a:off x="5897166" y="882847"/>
            <a:ext cx="1687114" cy="2174679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4F65488-CB18-42C1-9CF0-AB446E615A59}"/>
              </a:ext>
            </a:extLst>
          </p:cNvPr>
          <p:cNvSpPr/>
          <p:nvPr/>
        </p:nvSpPr>
        <p:spPr>
          <a:xfrm>
            <a:off x="7677150" y="1424582"/>
            <a:ext cx="1687113" cy="30956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5E905FE-3186-4FE0-B25A-3E9509E41210}"/>
              </a:ext>
            </a:extLst>
          </p:cNvPr>
          <p:cNvSpPr/>
          <p:nvPr/>
        </p:nvSpPr>
        <p:spPr>
          <a:xfrm rot="5400000">
            <a:off x="1963513" y="3260950"/>
            <a:ext cx="1498055" cy="431065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01BD9ED8-2002-4D63-A9C7-A29D8078782C}"/>
              </a:ext>
            </a:extLst>
          </p:cNvPr>
          <p:cNvSpPr/>
          <p:nvPr/>
        </p:nvSpPr>
        <p:spPr>
          <a:xfrm rot="5400000">
            <a:off x="6475384" y="3260949"/>
            <a:ext cx="1498054" cy="431065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E82CF78-2F90-4323-A013-7423D82BCF20}"/>
              </a:ext>
            </a:extLst>
          </p:cNvPr>
          <p:cNvSpPr/>
          <p:nvPr/>
        </p:nvSpPr>
        <p:spPr>
          <a:xfrm>
            <a:off x="4217788" y="1025018"/>
            <a:ext cx="1516856" cy="348255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bg1"/>
                </a:solidFill>
                <a:latin typeface="Montserrat" panose="00000500000000000000" pitchFamily="2" charset="0"/>
              </a:rPr>
              <a:t>Propuesta de valor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B947570D-947C-4193-B447-7118A71D0634}"/>
              </a:ext>
            </a:extLst>
          </p:cNvPr>
          <p:cNvSpPr/>
          <p:nvPr/>
        </p:nvSpPr>
        <p:spPr>
          <a:xfrm>
            <a:off x="5997772" y="1058060"/>
            <a:ext cx="1516856" cy="355994"/>
          </a:xfrm>
          <a:prstGeom prst="rect">
            <a:avLst/>
          </a:prstGeom>
          <a:solidFill>
            <a:srgbClr val="660033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bg1"/>
                </a:solidFill>
                <a:latin typeface="Montserrat" panose="00000500000000000000" pitchFamily="2" charset="0"/>
              </a:rPr>
              <a:t>Relación con clientes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E047C9F3-BDED-4EA1-A84E-982FCC8B1580}"/>
              </a:ext>
            </a:extLst>
          </p:cNvPr>
          <p:cNvSpPr/>
          <p:nvPr/>
        </p:nvSpPr>
        <p:spPr>
          <a:xfrm>
            <a:off x="5897166" y="3111701"/>
            <a:ext cx="1687114" cy="140077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C736CABC-7C4E-4992-8171-BBA0826A55C6}"/>
              </a:ext>
            </a:extLst>
          </p:cNvPr>
          <p:cNvSpPr/>
          <p:nvPr/>
        </p:nvSpPr>
        <p:spPr>
          <a:xfrm>
            <a:off x="5982295" y="3173615"/>
            <a:ext cx="1516856" cy="185733"/>
          </a:xfrm>
          <a:prstGeom prst="rect">
            <a:avLst/>
          </a:prstGeom>
          <a:solidFill>
            <a:srgbClr val="660033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bg1"/>
                </a:solidFill>
                <a:latin typeface="Montserrat" panose="00000500000000000000" pitchFamily="2" charset="0"/>
              </a:rPr>
              <a:t>Canales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5F451AAE-F8F6-4D92-8CCA-AB9930F880F3}"/>
              </a:ext>
            </a:extLst>
          </p:cNvPr>
          <p:cNvSpPr/>
          <p:nvPr/>
        </p:nvSpPr>
        <p:spPr>
          <a:xfrm>
            <a:off x="7785440" y="1068587"/>
            <a:ext cx="1516856" cy="363734"/>
          </a:xfrm>
          <a:prstGeom prst="rect">
            <a:avLst/>
          </a:prstGeom>
          <a:solidFill>
            <a:srgbClr val="660033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bg1"/>
                </a:solidFill>
                <a:latin typeface="Montserrat" panose="00000500000000000000" pitchFamily="2" charset="0"/>
              </a:rPr>
              <a:t>Segmento de cliente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4511ACDE-16C3-4D3E-AD25-5FE847A77B46}"/>
              </a:ext>
            </a:extLst>
          </p:cNvPr>
          <p:cNvSpPr/>
          <p:nvPr/>
        </p:nvSpPr>
        <p:spPr>
          <a:xfrm>
            <a:off x="2352675" y="882849"/>
            <a:ext cx="1687114" cy="2077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17F71696-4FCD-4E11-819B-AC57618D9049}"/>
              </a:ext>
            </a:extLst>
          </p:cNvPr>
          <p:cNvSpPr/>
          <p:nvPr/>
        </p:nvSpPr>
        <p:spPr>
          <a:xfrm>
            <a:off x="2444578" y="1025019"/>
            <a:ext cx="1516856" cy="34825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Actividades clave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473B896D-B1AA-4B4D-B34C-2CE365A17465}"/>
              </a:ext>
            </a:extLst>
          </p:cNvPr>
          <p:cNvSpPr/>
          <p:nvPr/>
        </p:nvSpPr>
        <p:spPr>
          <a:xfrm>
            <a:off x="2352675" y="2968535"/>
            <a:ext cx="1687114" cy="15981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A156BE07-89F5-44C0-BCB2-C8FD740E3944}"/>
              </a:ext>
            </a:extLst>
          </p:cNvPr>
          <p:cNvSpPr/>
          <p:nvPr/>
        </p:nvSpPr>
        <p:spPr>
          <a:xfrm>
            <a:off x="2448562" y="3033723"/>
            <a:ext cx="1516856" cy="23217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Recursos clave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BC057E7C-F8B9-402E-91F4-2E4D1A5E9C47}"/>
              </a:ext>
            </a:extLst>
          </p:cNvPr>
          <p:cNvSpPr/>
          <p:nvPr/>
        </p:nvSpPr>
        <p:spPr>
          <a:xfrm>
            <a:off x="640474" y="1038394"/>
            <a:ext cx="1516856" cy="3482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Socios clave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CB1A260B-C61D-4A38-9783-0021FDAB2984}"/>
              </a:ext>
            </a:extLst>
          </p:cNvPr>
          <p:cNvSpPr/>
          <p:nvPr/>
        </p:nvSpPr>
        <p:spPr>
          <a:xfrm>
            <a:off x="642342" y="4775597"/>
            <a:ext cx="4132659" cy="2399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Estructura de costes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FE3418C0-9379-4FDC-BEB9-F63FD24E2CBB}"/>
              </a:ext>
            </a:extLst>
          </p:cNvPr>
          <p:cNvSpPr/>
          <p:nvPr/>
        </p:nvSpPr>
        <p:spPr>
          <a:xfrm>
            <a:off x="5158083" y="4783340"/>
            <a:ext cx="4132659" cy="2399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Fuente de ingresos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1E848CE1-374A-4BDD-BE8B-0E8504B07A7F}"/>
              </a:ext>
            </a:extLst>
          </p:cNvPr>
          <p:cNvSpPr/>
          <p:nvPr/>
        </p:nvSpPr>
        <p:spPr>
          <a:xfrm>
            <a:off x="4239073" y="1559011"/>
            <a:ext cx="1427854" cy="2342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Acompañar a </a:t>
            </a:r>
            <a:r>
              <a:rPr lang="es-ES" sz="1000" dirty="0" err="1">
                <a:solidFill>
                  <a:schemeClr val="tx1"/>
                </a:solidFill>
                <a:latin typeface="Montserrat" panose="00000500000000000000" pitchFamily="2" charset="0"/>
              </a:rPr>
              <a:t>Alvaro</a:t>
            </a:r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 DH y a su compañía en la </a:t>
            </a:r>
            <a:r>
              <a:rPr lang="es-ES" sz="1000" b="1" dirty="0">
                <a:solidFill>
                  <a:schemeClr val="tx1"/>
                </a:solidFill>
                <a:latin typeface="Montserrat" panose="00000500000000000000" pitchFamily="2" charset="0"/>
              </a:rPr>
              <a:t>sofisticación de su relacionamiento institucional a nivel nacional</a:t>
            </a:r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 para generar relaciones de confianza con el decisor. 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51BAB022-C9F2-4D06-8E08-5A9B56C31209}"/>
              </a:ext>
            </a:extLst>
          </p:cNvPr>
          <p:cNvSpPr/>
          <p:nvPr/>
        </p:nvSpPr>
        <p:spPr>
          <a:xfrm>
            <a:off x="659753" y="2345532"/>
            <a:ext cx="1555552" cy="1756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Asociaciones medioambientales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Instituciones locales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Empleados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Proveedores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Clientes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Asociaciones sectoriales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69001B69-D118-45CB-A091-4A50DF7F0304}"/>
              </a:ext>
            </a:extLst>
          </p:cNvPr>
          <p:cNvSpPr/>
          <p:nvPr/>
        </p:nvSpPr>
        <p:spPr>
          <a:xfrm>
            <a:off x="2437804" y="1988840"/>
            <a:ext cx="1601985" cy="7165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900" dirty="0">
                <a:solidFill>
                  <a:schemeClr val="tx1"/>
                </a:solidFill>
                <a:latin typeface="Montserrat" panose="00000500000000000000" pitchFamily="2" charset="0"/>
              </a:rPr>
              <a:t>Potenciar el relato vinculado con la innovación en economía circular de la compañía</a:t>
            </a:r>
          </a:p>
          <a:p>
            <a:endParaRPr lang="es-ES" sz="9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900" dirty="0">
                <a:solidFill>
                  <a:schemeClr val="tx1"/>
                </a:solidFill>
                <a:latin typeface="Montserrat" panose="00000500000000000000" pitchFamily="2" charset="0"/>
              </a:rPr>
              <a:t>Encuentros con principales políticos nacionales vinculados con industria</a:t>
            </a:r>
          </a:p>
          <a:p>
            <a:endParaRPr lang="es-ES" sz="90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900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F3838201-9A3A-4637-B7F8-1BA80875AFB6}"/>
              </a:ext>
            </a:extLst>
          </p:cNvPr>
          <p:cNvSpPr/>
          <p:nvPr/>
        </p:nvSpPr>
        <p:spPr>
          <a:xfrm>
            <a:off x="2444578" y="3815954"/>
            <a:ext cx="1650355" cy="31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Eventos institucionales impulsados por la compañía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Informes de economía circular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E723C29C-66D3-422F-ACC1-45E25B91D74F}"/>
              </a:ext>
            </a:extLst>
          </p:cNvPr>
          <p:cNvSpPr/>
          <p:nvPr/>
        </p:nvSpPr>
        <p:spPr>
          <a:xfrm>
            <a:off x="7762278" y="1618059"/>
            <a:ext cx="1427854" cy="25074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900" dirty="0">
                <a:solidFill>
                  <a:schemeClr val="tx1"/>
                </a:solidFill>
                <a:latin typeface="Montserrat" panose="00000500000000000000" pitchFamily="2" charset="0"/>
              </a:rPr>
              <a:t>Incide en la toma de decisiones públicas desde una metodología tradicional, </a:t>
            </a:r>
            <a:r>
              <a:rPr lang="es-ES" sz="900" i="1" dirty="0">
                <a:solidFill>
                  <a:schemeClr val="tx1"/>
                </a:solidFill>
                <a:latin typeface="Montserrat" panose="00000500000000000000" pitchFamily="2" charset="0"/>
              </a:rPr>
              <a:t>llevan haciéndola toda la vida.</a:t>
            </a:r>
          </a:p>
          <a:p>
            <a:endParaRPr lang="es-ES" sz="90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900" dirty="0">
                <a:solidFill>
                  <a:schemeClr val="tx1"/>
                </a:solidFill>
                <a:latin typeface="Montserrat" panose="00000500000000000000" pitchFamily="2" charset="0"/>
              </a:rPr>
              <a:t>Necesitan ayuda para entender cómo encaja esta metodología tradicional en un nuevo contexto político y social  y qué acciones nuevas pueden hacer para adaptar sus compañías a un entorno cambiante.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19F60415-4535-43EA-9AE5-334C9135BC6E}"/>
              </a:ext>
            </a:extLst>
          </p:cNvPr>
          <p:cNvSpPr/>
          <p:nvPr/>
        </p:nvSpPr>
        <p:spPr>
          <a:xfrm>
            <a:off x="5982295" y="2248548"/>
            <a:ext cx="1601985" cy="45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Divulgación: les ayudamos a conocer cómo funciona el relacionamiento institucional a nivel nacional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1C9C9D5C-6DFB-4AA9-BF22-1B9912844B1C}"/>
              </a:ext>
            </a:extLst>
          </p:cNvPr>
          <p:cNvSpPr/>
          <p:nvPr/>
        </p:nvSpPr>
        <p:spPr>
          <a:xfrm>
            <a:off x="6002610" y="3831437"/>
            <a:ext cx="1650355" cy="31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Call cada dos semanas de seguimiento</a:t>
            </a: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Mail</a:t>
            </a: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Reunión presencial mensual</a:t>
            </a:r>
            <a:endParaRPr lang="es-ES" sz="1000" dirty="0">
              <a:solidFill>
                <a:srgbClr val="4B4B4B"/>
              </a:solidFill>
              <a:latin typeface="Montserrat" panose="00000500000000000000" pitchFamily="2" charset="0"/>
            </a:endParaRPr>
          </a:p>
          <a:p>
            <a:endParaRPr lang="es-ES" sz="100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A9A5D850-DD47-46FD-9C1B-9C25A475D62C}"/>
              </a:ext>
            </a:extLst>
          </p:cNvPr>
          <p:cNvSpPr/>
          <p:nvPr/>
        </p:nvSpPr>
        <p:spPr>
          <a:xfrm>
            <a:off x="642343" y="5428540"/>
            <a:ext cx="4084290" cy="341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Consultor: 15 horas semanales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Gerente: 8 horas semanales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Directora senior: 2 horas semanales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03B636BF-DC1F-4C47-9641-4CF82C3529D6}"/>
              </a:ext>
            </a:extLst>
          </p:cNvPr>
          <p:cNvSpPr/>
          <p:nvPr/>
        </p:nvSpPr>
        <p:spPr>
          <a:xfrm>
            <a:off x="5179367" y="5176099"/>
            <a:ext cx="4084290" cy="746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 err="1">
                <a:solidFill>
                  <a:schemeClr val="tx1"/>
                </a:solidFill>
                <a:latin typeface="Montserrat" panose="00000500000000000000" pitchFamily="2" charset="0"/>
              </a:rPr>
              <a:t>Fee</a:t>
            </a:r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 mensual contratado por un año</a:t>
            </a: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70A3A5F1-843F-428B-BFB8-65ADA2C3A6B5}"/>
              </a:ext>
            </a:extLst>
          </p:cNvPr>
          <p:cNvSpPr/>
          <p:nvPr/>
        </p:nvSpPr>
        <p:spPr>
          <a:xfrm>
            <a:off x="5912643" y="882848"/>
            <a:ext cx="1687114" cy="362188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859C6ACE-EA9D-4EE5-A85F-6F3AB93CFB16}"/>
              </a:ext>
            </a:extLst>
          </p:cNvPr>
          <p:cNvSpPr/>
          <p:nvPr/>
        </p:nvSpPr>
        <p:spPr>
          <a:xfrm>
            <a:off x="7678268" y="882847"/>
            <a:ext cx="1687114" cy="359866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511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igno de multiplicación 19">
            <a:extLst>
              <a:ext uri="{FF2B5EF4-FFF2-40B4-BE49-F238E27FC236}">
                <a16:creationId xmlns:a16="http://schemas.microsoft.com/office/drawing/2014/main" id="{2C1AE7A1-1873-4AA9-90F1-8646D4CF7870}"/>
              </a:ext>
            </a:extLst>
          </p:cNvPr>
          <p:cNvSpPr/>
          <p:nvPr/>
        </p:nvSpPr>
        <p:spPr>
          <a:xfrm>
            <a:off x="4194572" y="2603744"/>
            <a:ext cx="1516856" cy="1224136"/>
          </a:xfrm>
          <a:prstGeom prst="mathMultiply">
            <a:avLst>
              <a:gd name="adj1" fmla="val 15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954F54A5-1404-485C-86CA-E704503A38BA}"/>
              </a:ext>
            </a:extLst>
          </p:cNvPr>
          <p:cNvSpPr/>
          <p:nvPr/>
        </p:nvSpPr>
        <p:spPr>
          <a:xfrm>
            <a:off x="4194572" y="2222542"/>
            <a:ext cx="1516856" cy="34825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PIENSA Y SIENTE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40018C2D-DFBC-47E5-8061-B56535C99B1D}"/>
              </a:ext>
            </a:extLst>
          </p:cNvPr>
          <p:cNvSpPr/>
          <p:nvPr/>
        </p:nvSpPr>
        <p:spPr>
          <a:xfrm>
            <a:off x="2677716" y="3038848"/>
            <a:ext cx="1516856" cy="34825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DICE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C56C6279-68D0-4102-BC52-5543C105AF9F}"/>
              </a:ext>
            </a:extLst>
          </p:cNvPr>
          <p:cNvSpPr/>
          <p:nvPr/>
        </p:nvSpPr>
        <p:spPr>
          <a:xfrm>
            <a:off x="5711428" y="3080745"/>
            <a:ext cx="1516856" cy="34825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VE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4222D909-E0AB-400E-92B9-814265E102C5}"/>
              </a:ext>
            </a:extLst>
          </p:cNvPr>
          <p:cNvSpPr/>
          <p:nvPr/>
        </p:nvSpPr>
        <p:spPr>
          <a:xfrm>
            <a:off x="4199734" y="4005064"/>
            <a:ext cx="1516856" cy="34825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HACE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B4257BD2-86F1-4CB3-A650-4DAC78DBEAF1}"/>
              </a:ext>
            </a:extLst>
          </p:cNvPr>
          <p:cNvSpPr/>
          <p:nvPr/>
        </p:nvSpPr>
        <p:spPr>
          <a:xfrm>
            <a:off x="1712640" y="659528"/>
            <a:ext cx="6480720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No tengo el suficiente nivel relacional en Madrid para el nivel de empresa que represento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Sé cómo llevar mi negocio, pero no sé cómo se gestiona el relacionamiento institucional 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Dirijo una de las empresas más importantes del país, todos (los políticos) me deberían recibir bien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802CEAEF-948F-452D-A47E-06A4271626C1}"/>
              </a:ext>
            </a:extLst>
          </p:cNvPr>
          <p:cNvSpPr/>
          <p:nvPr/>
        </p:nvSpPr>
        <p:spPr>
          <a:xfrm>
            <a:off x="3080792" y="4797152"/>
            <a:ext cx="4104456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No quiere que otra persona lleve el proyecto, quiere liderarlo él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Nos llama habitualmente para consultar movimientos que ha pensado hacer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Respeta y valora nuestro consejo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0ACB1BDF-CC80-4D2E-8397-1AD327AA5C91}"/>
              </a:ext>
            </a:extLst>
          </p:cNvPr>
          <p:cNvSpPr/>
          <p:nvPr/>
        </p:nvSpPr>
        <p:spPr>
          <a:xfrm>
            <a:off x="7481664" y="2855427"/>
            <a:ext cx="2160240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Está interactuando con políticos con los que nunca se había podido ver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Estoy enterándome de asuntos relevantes para el negocio por “estar donde hay que estar” y hablar “con quien hay que hablar”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91B02C85-1453-4865-99A6-DFFA8597BA5C}"/>
              </a:ext>
            </a:extLst>
          </p:cNvPr>
          <p:cNvSpPr/>
          <p:nvPr/>
        </p:nvSpPr>
        <p:spPr>
          <a:xfrm>
            <a:off x="390786" y="2744924"/>
            <a:ext cx="2160240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“Creo que es uno de los proyectos con más potencial que habíamos tenido nunca”</a:t>
            </a:r>
          </a:p>
          <a:p>
            <a:pPr algn="ctr"/>
            <a:endParaRPr lang="es-ES" sz="12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tx1"/>
                </a:solidFill>
                <a:latin typeface="Montserrat" panose="00000500000000000000" pitchFamily="2" charset="0"/>
              </a:rPr>
              <a:t>“Lo que planteáis tiene mucho sentido y es innovador”</a:t>
            </a:r>
          </a:p>
        </p:txBody>
      </p:sp>
    </p:spTree>
    <p:extLst>
      <p:ext uri="{BB962C8B-B14F-4D97-AF65-F5344CB8AC3E}">
        <p14:creationId xmlns:p14="http://schemas.microsoft.com/office/powerpoint/2010/main" val="984750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ángulo 35">
            <a:extLst>
              <a:ext uri="{FF2B5EF4-FFF2-40B4-BE49-F238E27FC236}">
                <a16:creationId xmlns:a16="http://schemas.microsoft.com/office/drawing/2014/main" id="{04828320-2A42-47E8-B00E-4580ED3FAF0C}"/>
              </a:ext>
            </a:extLst>
          </p:cNvPr>
          <p:cNvSpPr/>
          <p:nvPr/>
        </p:nvSpPr>
        <p:spPr>
          <a:xfrm>
            <a:off x="-123825" y="611983"/>
            <a:ext cx="10029825" cy="5664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C218239-B681-4BCB-A087-8C320AFC3648}"/>
              </a:ext>
            </a:extLst>
          </p:cNvPr>
          <p:cNvSpPr/>
          <p:nvPr/>
        </p:nvSpPr>
        <p:spPr>
          <a:xfrm>
            <a:off x="564951" y="882848"/>
            <a:ext cx="1687116" cy="36837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A98BC68-DA99-492B-A0E6-7915EB760E46}"/>
              </a:ext>
            </a:extLst>
          </p:cNvPr>
          <p:cNvSpPr/>
          <p:nvPr/>
        </p:nvSpPr>
        <p:spPr>
          <a:xfrm>
            <a:off x="4117182" y="882848"/>
            <a:ext cx="1687114" cy="363736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0C788E1-C376-4917-9262-5D43CF7CFC8D}"/>
              </a:ext>
            </a:extLst>
          </p:cNvPr>
          <p:cNvSpPr/>
          <p:nvPr/>
        </p:nvSpPr>
        <p:spPr>
          <a:xfrm>
            <a:off x="5897166" y="882847"/>
            <a:ext cx="1687114" cy="2174679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4F65488-CB18-42C1-9CF0-AB446E615A59}"/>
              </a:ext>
            </a:extLst>
          </p:cNvPr>
          <p:cNvSpPr/>
          <p:nvPr/>
        </p:nvSpPr>
        <p:spPr>
          <a:xfrm>
            <a:off x="7677150" y="1424582"/>
            <a:ext cx="1687113" cy="30956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5E905FE-3186-4FE0-B25A-3E9509E41210}"/>
              </a:ext>
            </a:extLst>
          </p:cNvPr>
          <p:cNvSpPr/>
          <p:nvPr/>
        </p:nvSpPr>
        <p:spPr>
          <a:xfrm rot="5400000">
            <a:off x="1963513" y="3260950"/>
            <a:ext cx="1498055" cy="431065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01BD9ED8-2002-4D63-A9C7-A29D8078782C}"/>
              </a:ext>
            </a:extLst>
          </p:cNvPr>
          <p:cNvSpPr/>
          <p:nvPr/>
        </p:nvSpPr>
        <p:spPr>
          <a:xfrm rot="5400000">
            <a:off x="6475384" y="3260949"/>
            <a:ext cx="1498054" cy="431065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E82CF78-2F90-4323-A013-7423D82BCF20}"/>
              </a:ext>
            </a:extLst>
          </p:cNvPr>
          <p:cNvSpPr/>
          <p:nvPr/>
        </p:nvSpPr>
        <p:spPr>
          <a:xfrm>
            <a:off x="4217788" y="1025018"/>
            <a:ext cx="1516856" cy="348255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bg1"/>
                </a:solidFill>
                <a:latin typeface="Montserrat" panose="00000500000000000000" pitchFamily="2" charset="0"/>
              </a:rPr>
              <a:t>Propuesta de valor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B947570D-947C-4193-B447-7118A71D0634}"/>
              </a:ext>
            </a:extLst>
          </p:cNvPr>
          <p:cNvSpPr/>
          <p:nvPr/>
        </p:nvSpPr>
        <p:spPr>
          <a:xfrm>
            <a:off x="5997772" y="1058060"/>
            <a:ext cx="1516856" cy="355994"/>
          </a:xfrm>
          <a:prstGeom prst="rect">
            <a:avLst/>
          </a:prstGeom>
          <a:solidFill>
            <a:srgbClr val="660033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bg1"/>
                </a:solidFill>
                <a:latin typeface="Montserrat" panose="00000500000000000000" pitchFamily="2" charset="0"/>
              </a:rPr>
              <a:t>Relación con clientes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E047C9F3-BDED-4EA1-A84E-982FCC8B1580}"/>
              </a:ext>
            </a:extLst>
          </p:cNvPr>
          <p:cNvSpPr/>
          <p:nvPr/>
        </p:nvSpPr>
        <p:spPr>
          <a:xfrm>
            <a:off x="5897166" y="3111701"/>
            <a:ext cx="1687114" cy="140077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C736CABC-7C4E-4992-8171-BBA0826A55C6}"/>
              </a:ext>
            </a:extLst>
          </p:cNvPr>
          <p:cNvSpPr/>
          <p:nvPr/>
        </p:nvSpPr>
        <p:spPr>
          <a:xfrm>
            <a:off x="5982295" y="3173615"/>
            <a:ext cx="1516856" cy="185733"/>
          </a:xfrm>
          <a:prstGeom prst="rect">
            <a:avLst/>
          </a:prstGeom>
          <a:solidFill>
            <a:srgbClr val="660033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bg1"/>
                </a:solidFill>
                <a:latin typeface="Montserrat" panose="00000500000000000000" pitchFamily="2" charset="0"/>
              </a:rPr>
              <a:t>Canales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5F451AAE-F8F6-4D92-8CCA-AB9930F880F3}"/>
              </a:ext>
            </a:extLst>
          </p:cNvPr>
          <p:cNvSpPr/>
          <p:nvPr/>
        </p:nvSpPr>
        <p:spPr>
          <a:xfrm>
            <a:off x="7785440" y="1068587"/>
            <a:ext cx="1516856" cy="363734"/>
          </a:xfrm>
          <a:prstGeom prst="rect">
            <a:avLst/>
          </a:prstGeom>
          <a:solidFill>
            <a:srgbClr val="660033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bg1"/>
                </a:solidFill>
                <a:latin typeface="Montserrat" panose="00000500000000000000" pitchFamily="2" charset="0"/>
              </a:rPr>
              <a:t>Segmento de cliente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4511ACDE-16C3-4D3E-AD25-5FE847A77B46}"/>
              </a:ext>
            </a:extLst>
          </p:cNvPr>
          <p:cNvSpPr/>
          <p:nvPr/>
        </p:nvSpPr>
        <p:spPr>
          <a:xfrm>
            <a:off x="2352675" y="882849"/>
            <a:ext cx="1687114" cy="2077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17F71696-4FCD-4E11-819B-AC57618D9049}"/>
              </a:ext>
            </a:extLst>
          </p:cNvPr>
          <p:cNvSpPr/>
          <p:nvPr/>
        </p:nvSpPr>
        <p:spPr>
          <a:xfrm>
            <a:off x="2444578" y="1025019"/>
            <a:ext cx="1516856" cy="34825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Actividades clave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473B896D-B1AA-4B4D-B34C-2CE365A17465}"/>
              </a:ext>
            </a:extLst>
          </p:cNvPr>
          <p:cNvSpPr/>
          <p:nvPr/>
        </p:nvSpPr>
        <p:spPr>
          <a:xfrm>
            <a:off x="2352675" y="2968535"/>
            <a:ext cx="1687114" cy="15981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A156BE07-89F5-44C0-BCB2-C8FD740E3944}"/>
              </a:ext>
            </a:extLst>
          </p:cNvPr>
          <p:cNvSpPr/>
          <p:nvPr/>
        </p:nvSpPr>
        <p:spPr>
          <a:xfrm>
            <a:off x="2448562" y="3033723"/>
            <a:ext cx="1516856" cy="23217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Recursos clave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BC057E7C-F8B9-402E-91F4-2E4D1A5E9C47}"/>
              </a:ext>
            </a:extLst>
          </p:cNvPr>
          <p:cNvSpPr/>
          <p:nvPr/>
        </p:nvSpPr>
        <p:spPr>
          <a:xfrm>
            <a:off x="640474" y="1038394"/>
            <a:ext cx="1516856" cy="3482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Socios clave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CB1A260B-C61D-4A38-9783-0021FDAB2984}"/>
              </a:ext>
            </a:extLst>
          </p:cNvPr>
          <p:cNvSpPr/>
          <p:nvPr/>
        </p:nvSpPr>
        <p:spPr>
          <a:xfrm>
            <a:off x="642342" y="4775597"/>
            <a:ext cx="4132659" cy="2399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Estructura de costes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FE3418C0-9379-4FDC-BEB9-F63FD24E2CBB}"/>
              </a:ext>
            </a:extLst>
          </p:cNvPr>
          <p:cNvSpPr/>
          <p:nvPr/>
        </p:nvSpPr>
        <p:spPr>
          <a:xfrm>
            <a:off x="5158083" y="4783340"/>
            <a:ext cx="4132659" cy="2399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Fuente de ingresos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1E848CE1-374A-4BDD-BE8B-0E8504B07A7F}"/>
              </a:ext>
            </a:extLst>
          </p:cNvPr>
          <p:cNvSpPr/>
          <p:nvPr/>
        </p:nvSpPr>
        <p:spPr>
          <a:xfrm>
            <a:off x="4239073" y="1559011"/>
            <a:ext cx="1427854" cy="2342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Acompañar a </a:t>
            </a:r>
            <a:r>
              <a:rPr lang="es-ES" sz="1000" dirty="0" err="1">
                <a:solidFill>
                  <a:schemeClr val="tx1"/>
                </a:solidFill>
                <a:latin typeface="Montserrat" panose="00000500000000000000" pitchFamily="2" charset="0"/>
              </a:rPr>
              <a:t>Alvaro</a:t>
            </a:r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 DH y a su compañía en la </a:t>
            </a:r>
            <a:r>
              <a:rPr lang="es-ES" sz="1000" b="1" dirty="0">
                <a:solidFill>
                  <a:schemeClr val="tx1"/>
                </a:solidFill>
                <a:latin typeface="Montserrat" panose="00000500000000000000" pitchFamily="2" charset="0"/>
              </a:rPr>
              <a:t>sofisticación de su relacionamiento institucional a nivel nacional</a:t>
            </a:r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 para generar relaciones de confianza con el decisor. 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51BAB022-C9F2-4D06-8E08-5A9B56C31209}"/>
              </a:ext>
            </a:extLst>
          </p:cNvPr>
          <p:cNvSpPr/>
          <p:nvPr/>
        </p:nvSpPr>
        <p:spPr>
          <a:xfrm>
            <a:off x="659753" y="2705153"/>
            <a:ext cx="1555552" cy="13971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Asociaciones medioambientales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Instituciones locales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Empleados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Proveedores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Clientes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Asociaciones sectoriales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rgbClr val="FF0000"/>
                </a:solidFill>
                <a:latin typeface="Montserrat" panose="00000500000000000000" pitchFamily="2" charset="0"/>
              </a:rPr>
              <a:t>EX POLÍTICOS QUE PUEDAN ASESORARLE A ALTO NIVEL SOBRE CÓMO FUNCIONA EL CIRCULO POLÍTICO EN MADRID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69001B69-D118-45CB-A091-4A50DF7F0304}"/>
              </a:ext>
            </a:extLst>
          </p:cNvPr>
          <p:cNvSpPr/>
          <p:nvPr/>
        </p:nvSpPr>
        <p:spPr>
          <a:xfrm>
            <a:off x="2437804" y="1988840"/>
            <a:ext cx="1601985" cy="7165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600" dirty="0">
                <a:solidFill>
                  <a:schemeClr val="tx1"/>
                </a:solidFill>
                <a:latin typeface="Montserrat" panose="00000500000000000000" pitchFamily="2" charset="0"/>
              </a:rPr>
              <a:t>Potenciar el relato vinculado con la innovación en economía circular de la compañía</a:t>
            </a:r>
          </a:p>
          <a:p>
            <a:endParaRPr lang="es-ES" sz="6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600" dirty="0">
                <a:solidFill>
                  <a:schemeClr val="tx1"/>
                </a:solidFill>
                <a:latin typeface="Montserrat" panose="00000500000000000000" pitchFamily="2" charset="0"/>
              </a:rPr>
              <a:t>Encuentros con principales políticos nacionales vinculados con industria</a:t>
            </a:r>
          </a:p>
          <a:p>
            <a:endParaRPr lang="es-ES" sz="900" dirty="0">
              <a:solidFill>
                <a:srgbClr val="FF0000"/>
              </a:solidFill>
              <a:latin typeface="Montserrat" panose="00000500000000000000" pitchFamily="2" charset="0"/>
            </a:endParaRPr>
          </a:p>
          <a:p>
            <a:r>
              <a:rPr lang="es-ES" sz="900" dirty="0">
                <a:solidFill>
                  <a:srgbClr val="FF0000"/>
                </a:solidFill>
                <a:latin typeface="Montserrat" panose="00000500000000000000" pitchFamily="2" charset="0"/>
              </a:rPr>
              <a:t>SESIONES DE MENTORING CON EX POLÍTICOS Y KOL PARA ELEVAR SU CONVERSACIÓN </a:t>
            </a:r>
          </a:p>
          <a:p>
            <a:endParaRPr lang="es-ES" sz="90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900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F3838201-9A3A-4637-B7F8-1BA80875AFB6}"/>
              </a:ext>
            </a:extLst>
          </p:cNvPr>
          <p:cNvSpPr/>
          <p:nvPr/>
        </p:nvSpPr>
        <p:spPr>
          <a:xfrm>
            <a:off x="2444578" y="3815954"/>
            <a:ext cx="1650355" cy="31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600" dirty="0">
                <a:solidFill>
                  <a:schemeClr val="tx1"/>
                </a:solidFill>
                <a:latin typeface="Montserrat" panose="00000500000000000000" pitchFamily="2" charset="0"/>
              </a:rPr>
              <a:t>Eventos institucionales impulsados por la compañía</a:t>
            </a:r>
          </a:p>
          <a:p>
            <a:endParaRPr lang="es-ES" sz="6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600" dirty="0">
                <a:solidFill>
                  <a:schemeClr val="tx1"/>
                </a:solidFill>
                <a:latin typeface="Montserrat" panose="00000500000000000000" pitchFamily="2" charset="0"/>
              </a:rPr>
              <a:t>Informes de economía circular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rgbClr val="FF0000"/>
                </a:solidFill>
                <a:latin typeface="Montserrat" panose="00000500000000000000" pitchFamily="2" charset="0"/>
              </a:rPr>
              <a:t>ENCUENTROS INFORMALES IMPULSADOS POR LLYC PARA NETWORKING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E723C29C-66D3-422F-ACC1-45E25B91D74F}"/>
              </a:ext>
            </a:extLst>
          </p:cNvPr>
          <p:cNvSpPr/>
          <p:nvPr/>
        </p:nvSpPr>
        <p:spPr>
          <a:xfrm>
            <a:off x="7762278" y="1618059"/>
            <a:ext cx="1427854" cy="25111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900" dirty="0">
                <a:solidFill>
                  <a:schemeClr val="tx1"/>
                </a:solidFill>
                <a:latin typeface="Montserrat" panose="00000500000000000000" pitchFamily="2" charset="0"/>
              </a:rPr>
              <a:t>Incide en la toma de decisiones públicas desde una metodología tradicional, </a:t>
            </a:r>
            <a:r>
              <a:rPr lang="es-ES" sz="900" i="1" dirty="0">
                <a:solidFill>
                  <a:schemeClr val="tx1"/>
                </a:solidFill>
                <a:latin typeface="Montserrat" panose="00000500000000000000" pitchFamily="2" charset="0"/>
              </a:rPr>
              <a:t>llevan haciéndola toda la vida.</a:t>
            </a:r>
          </a:p>
          <a:p>
            <a:endParaRPr lang="es-ES" sz="90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900" dirty="0">
                <a:solidFill>
                  <a:schemeClr val="tx1"/>
                </a:solidFill>
                <a:latin typeface="Montserrat" panose="00000500000000000000" pitchFamily="2" charset="0"/>
              </a:rPr>
              <a:t>Necesitan ayuda para entender cómo encaja esta metodología tradicional en un nuevo contexto político y social  y qué acciones nuevas pueden hacer para adaptar sus compañías a un entorno cambiante.</a:t>
            </a:r>
          </a:p>
          <a:p>
            <a:endParaRPr lang="es-ES" sz="900" dirty="0">
              <a:solidFill>
                <a:srgbClr val="FF0000"/>
              </a:solidFill>
              <a:latin typeface="Montserrat" panose="00000500000000000000" pitchFamily="2" charset="0"/>
            </a:endParaRPr>
          </a:p>
          <a:p>
            <a:r>
              <a:rPr lang="es-ES" sz="900" dirty="0">
                <a:solidFill>
                  <a:srgbClr val="FF0000"/>
                </a:solidFill>
                <a:latin typeface="Montserrat" panose="00000500000000000000" pitchFamily="2" charset="0"/>
              </a:rPr>
              <a:t>NECESITA UNA METODOLOGÍA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19F60415-4535-43EA-9AE5-334C9135BC6E}"/>
              </a:ext>
            </a:extLst>
          </p:cNvPr>
          <p:cNvSpPr/>
          <p:nvPr/>
        </p:nvSpPr>
        <p:spPr>
          <a:xfrm>
            <a:off x="5982295" y="2248548"/>
            <a:ext cx="1601985" cy="456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Divulgación: les ayudamos a conocer cómo funciona el relacionamiento institucional a nivel nacional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1C9C9D5C-6DFB-4AA9-BF22-1B9912844B1C}"/>
              </a:ext>
            </a:extLst>
          </p:cNvPr>
          <p:cNvSpPr/>
          <p:nvPr/>
        </p:nvSpPr>
        <p:spPr>
          <a:xfrm>
            <a:off x="6002610" y="3831437"/>
            <a:ext cx="1650355" cy="31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Call cada dos semanas de seguimiento</a:t>
            </a: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Mail</a:t>
            </a: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Reunión presencial mensual</a:t>
            </a:r>
            <a:endParaRPr lang="es-ES" sz="1000" dirty="0">
              <a:solidFill>
                <a:srgbClr val="4B4B4B"/>
              </a:solidFill>
              <a:latin typeface="Montserrat" panose="00000500000000000000" pitchFamily="2" charset="0"/>
            </a:endParaRPr>
          </a:p>
          <a:p>
            <a:endParaRPr lang="es-ES" sz="100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A9A5D850-DD47-46FD-9C1B-9C25A475D62C}"/>
              </a:ext>
            </a:extLst>
          </p:cNvPr>
          <p:cNvSpPr/>
          <p:nvPr/>
        </p:nvSpPr>
        <p:spPr>
          <a:xfrm>
            <a:off x="642343" y="5428540"/>
            <a:ext cx="4084290" cy="341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Consultor: 15 horas semanales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Gerente: 8 horas semanales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Directora senior: 2 horas semanales</a:t>
            </a:r>
          </a:p>
          <a:p>
            <a:endParaRPr lang="es-ES" sz="1000" dirty="0">
              <a:solidFill>
                <a:srgbClr val="FF0000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rgbClr val="FF0000"/>
                </a:solidFill>
                <a:latin typeface="Montserrat" panose="00000500000000000000" pitchFamily="2" charset="0"/>
              </a:rPr>
              <a:t>Ex político y KOLS: 4 horas de </a:t>
            </a:r>
            <a:r>
              <a:rPr lang="es-ES" sz="1000" dirty="0" err="1">
                <a:solidFill>
                  <a:srgbClr val="FF0000"/>
                </a:solidFill>
                <a:latin typeface="Montserrat" panose="00000500000000000000" pitchFamily="2" charset="0"/>
              </a:rPr>
              <a:t>mentoring</a:t>
            </a:r>
            <a:endParaRPr lang="es-ES" sz="1000" dirty="0">
              <a:solidFill>
                <a:srgbClr val="FF0000"/>
              </a:solidFill>
              <a:latin typeface="Montserrat" panose="00000500000000000000" pitchFamily="2" charset="0"/>
            </a:endParaRP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03B636BF-DC1F-4C47-9641-4CF82C3529D6}"/>
              </a:ext>
            </a:extLst>
          </p:cNvPr>
          <p:cNvSpPr/>
          <p:nvPr/>
        </p:nvSpPr>
        <p:spPr>
          <a:xfrm>
            <a:off x="5179367" y="5176099"/>
            <a:ext cx="4084290" cy="746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1000" dirty="0" err="1">
                <a:solidFill>
                  <a:schemeClr val="tx1"/>
                </a:solidFill>
                <a:latin typeface="Montserrat" panose="00000500000000000000" pitchFamily="2" charset="0"/>
              </a:rPr>
              <a:t>Fee</a:t>
            </a:r>
            <a:r>
              <a:rPr lang="es-ES" sz="1000" dirty="0">
                <a:solidFill>
                  <a:schemeClr val="tx1"/>
                </a:solidFill>
                <a:latin typeface="Montserrat" panose="00000500000000000000" pitchFamily="2" charset="0"/>
              </a:rPr>
              <a:t> mensual contratado por un año</a:t>
            </a:r>
          </a:p>
          <a:p>
            <a:endParaRPr lang="es-ES" sz="10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r>
              <a:rPr lang="es-ES" sz="1000" dirty="0">
                <a:solidFill>
                  <a:srgbClr val="FF0000"/>
                </a:solidFill>
                <a:latin typeface="Montserrat" panose="00000500000000000000" pitchFamily="2" charset="0"/>
              </a:rPr>
              <a:t>+ SESIONES DE MENTORING CON EX POLITICOS Y KOLS FACTURADO APARTE </a:t>
            </a: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70A3A5F1-843F-428B-BFB8-65ADA2C3A6B5}"/>
              </a:ext>
            </a:extLst>
          </p:cNvPr>
          <p:cNvSpPr/>
          <p:nvPr/>
        </p:nvSpPr>
        <p:spPr>
          <a:xfrm>
            <a:off x="5912643" y="882848"/>
            <a:ext cx="1687114" cy="362188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859C6ACE-EA9D-4EE5-A85F-6F3AB93CFB16}"/>
              </a:ext>
            </a:extLst>
          </p:cNvPr>
          <p:cNvSpPr/>
          <p:nvPr/>
        </p:nvSpPr>
        <p:spPr>
          <a:xfrm>
            <a:off x="7678268" y="882847"/>
            <a:ext cx="1687114" cy="359866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0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769551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14663</TotalTime>
  <Words>694</Words>
  <Application>Microsoft Office PowerPoint</Application>
  <PresentationFormat>A4 (210 x 297 mm)</PresentationFormat>
  <Paragraphs>149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Adelle</vt:lpstr>
      <vt:lpstr>Arial</vt:lpstr>
      <vt:lpstr>Arial Narrow</vt:lpstr>
      <vt:lpstr>DIN-MediumAlternate</vt:lpstr>
      <vt:lpstr>DIN-RegularAlternate</vt:lpstr>
      <vt:lpstr>Montserrat</vt:lpstr>
      <vt:lpstr>Wingdings</vt:lpstr>
      <vt:lpstr>BLUE C</vt:lpstr>
      <vt:lpstr>Desarrolla una Nueva Propuesta de Valor para tu Cliente </vt:lpstr>
      <vt:lpstr>PERFIL DEL CLIENTE</vt:lpstr>
      <vt:lpstr>Presentación de PowerPoint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Laura Martínez</cp:lastModifiedBy>
  <cp:revision>809</cp:revision>
  <cp:lastPrinted>2014-07-07T08:15:56Z</cp:lastPrinted>
  <dcterms:created xsi:type="dcterms:W3CDTF">2018-06-18T16:36:22Z</dcterms:created>
  <dcterms:modified xsi:type="dcterms:W3CDTF">2019-06-27T15:15:54Z</dcterms:modified>
</cp:coreProperties>
</file>