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855" r:id="rId2"/>
  </p:sldIdLst>
  <p:sldSz cx="12192000" cy="6858000"/>
  <p:notesSz cx="6858000" cy="9144000"/>
  <p:defaultTextStyle>
    <a:defPPr>
      <a:defRPr lang="es-P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556"/>
    <p:restoredTop sz="94629"/>
  </p:normalViewPr>
  <p:slideViewPr>
    <p:cSldViewPr snapToGrid="0" snapToObjects="1">
      <p:cViewPr varScale="1">
        <p:scale>
          <a:sx n="98" d="100"/>
          <a:sy n="98" d="100"/>
        </p:scale>
        <p:origin x="224"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1"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sz="1800" dirty="0">
              <a:latin typeface="Arial Narrow" panose="020B0506020202030204" pitchFamily="34" charset="0"/>
              <a:ea typeface="+mn-ea"/>
            </a:endParaRPr>
          </a:p>
        </p:txBody>
      </p:sp>
    </p:spTree>
    <p:extLst>
      <p:ext uri="{BB962C8B-B14F-4D97-AF65-F5344CB8AC3E}">
        <p14:creationId xmlns:p14="http://schemas.microsoft.com/office/powerpoint/2010/main" val="856317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609600" y="1600201"/>
            <a:ext cx="109728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985498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247" y="4406901"/>
            <a:ext cx="103632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247"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1590786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92615"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89785" y="1600201"/>
            <a:ext cx="5392615"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952836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754"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754"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693" y="1535113"/>
            <a:ext cx="538870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693" y="2174875"/>
            <a:ext cx="538870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045239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1816039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8537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4011247"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7385" y="273051"/>
            <a:ext cx="6815015"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0" y="1435101"/>
            <a:ext cx="4011247"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1981355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554" y="4800600"/>
            <a:ext cx="73152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554"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554"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3735346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609600" y="1600201"/>
            <a:ext cx="109728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660684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42031"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93298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609600" y="1600201"/>
            <a:ext cx="5392615"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89785" y="1600201"/>
            <a:ext cx="5392615"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05667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0" y="274639"/>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347431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25443521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609600" y="1600201"/>
            <a:ext cx="5392615"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6189785" y="1600201"/>
            <a:ext cx="5392615" cy="4525963"/>
          </a:xfrm>
          <a:prstGeom prst="rect">
            <a:avLst/>
          </a:prstGeom>
        </p:spPr>
        <p:txBody>
          <a:bodyPr/>
          <a:lstStyle/>
          <a:p>
            <a:pPr lvl="0"/>
            <a:endParaRPr lang="es-ES" noProof="0"/>
          </a:p>
        </p:txBody>
      </p:sp>
    </p:spTree>
    <p:extLst>
      <p:ext uri="{BB962C8B-B14F-4D97-AF65-F5344CB8AC3E}">
        <p14:creationId xmlns:p14="http://schemas.microsoft.com/office/powerpoint/2010/main" val="1393675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11590764" y="6500813"/>
            <a:ext cx="1133231" cy="2476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10597662" y="152401"/>
            <a:ext cx="1219200" cy="327875"/>
          </a:xfrm>
          <a:prstGeom prst="rect">
            <a:avLst/>
          </a:prstGeom>
        </p:spPr>
      </p:pic>
      <p:pic>
        <p:nvPicPr>
          <p:cNvPr id="10" name="Imagen 9"/>
          <p:cNvPicPr>
            <a:picLocks noChangeAspect="1"/>
          </p:cNvPicPr>
          <p:nvPr/>
        </p:nvPicPr>
        <p:blipFill>
          <a:blip r:embed="rId18"/>
          <a:stretch>
            <a:fillRect/>
          </a:stretch>
        </p:blipFill>
        <p:spPr>
          <a:xfrm>
            <a:off x="233984" y="170330"/>
            <a:ext cx="2532185"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87569" y="6500814"/>
            <a:ext cx="8685578"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extLst>
      <p:ext uri="{BB962C8B-B14F-4D97-AF65-F5344CB8AC3E}">
        <p14:creationId xmlns:p14="http://schemas.microsoft.com/office/powerpoint/2010/main" val="7494699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1416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algn="just" eaLnBrk="1" hangingPunct="1">
              <a:lnSpc>
                <a:spcPct val="80000"/>
              </a:lnSpc>
              <a:spcBef>
                <a:spcPct val="50000"/>
              </a:spcBef>
              <a:buNone/>
            </a:pPr>
            <a:r>
              <a:rPr lang="es-ES" altLang="es-ES" sz="1400" dirty="0">
                <a:solidFill>
                  <a:srgbClr val="000000"/>
                </a:solidFill>
                <a:latin typeface="Calibri" panose="020F0502020204030204" pitchFamily="34" charset="0"/>
                <a:cs typeface="Calibri" panose="020F0502020204030204" pitchFamily="34" charset="0"/>
              </a:rPr>
              <a:t>Una vez leído el artículo y tomando como referencia lo expuesto:</a:t>
            </a:r>
          </a:p>
          <a:p>
            <a:pPr marL="735012" lvl="1" indent="-342900" algn="just" eaLnBrk="1" hangingPunct="1">
              <a:lnSpc>
                <a:spcPct val="80000"/>
              </a:lnSpc>
              <a:spcBef>
                <a:spcPct val="50000"/>
              </a:spcBef>
              <a:buFont typeface="Wingdings" charset="0"/>
              <a:buAutoNum type="alphaLcParenR"/>
            </a:pPr>
            <a:r>
              <a:rPr lang="es-ES" altLang="es-ES" sz="1400" dirty="0">
                <a:solidFill>
                  <a:srgbClr val="000000"/>
                </a:solidFill>
                <a:latin typeface="Calibri" panose="020F0502020204030204" pitchFamily="34" charset="0"/>
                <a:cs typeface="Calibri" panose="020F0502020204030204" pitchFamily="34" charset="0"/>
              </a:rPr>
              <a:t>Enumera las tres ideas o aspectos que te parecen mas relevantes.</a:t>
            </a:r>
          </a:p>
          <a:p>
            <a:pPr marL="735012" lvl="1" indent="-342900" algn="just" eaLnBrk="1" hangingPunct="1">
              <a:lnSpc>
                <a:spcPct val="80000"/>
              </a:lnSpc>
              <a:spcBef>
                <a:spcPct val="50000"/>
              </a:spcBef>
              <a:buFont typeface="Wingdings" charset="0"/>
              <a:buAutoNum type="alphaLcParenR"/>
            </a:pPr>
            <a:r>
              <a:rPr lang="es-ES" altLang="es-ES" sz="1400" dirty="0">
                <a:solidFill>
                  <a:srgbClr val="000000"/>
                </a:solidFill>
                <a:latin typeface="Calibri" panose="020F0502020204030204" pitchFamily="34" charset="0"/>
                <a:cs typeface="Calibri" panose="020F0502020204030204" pitchFamily="34" charset="0"/>
              </a:rPr>
              <a:t>Reflexiones y paralelismos con tu situación comercial desde </a:t>
            </a:r>
            <a:r>
              <a:rPr lang="es-ES" altLang="es-ES" sz="1400" dirty="0" err="1">
                <a:solidFill>
                  <a:srgbClr val="000000"/>
                </a:solidFill>
                <a:latin typeface="Calibri" panose="020F0502020204030204" pitchFamily="34" charset="0"/>
                <a:cs typeface="Calibri" panose="020F0502020204030204" pitchFamily="34" charset="0"/>
              </a:rPr>
              <a:t>Llorente&amp;Cuenca</a:t>
            </a:r>
            <a:r>
              <a:rPr lang="es-ES" altLang="es-ES" sz="1400" dirty="0">
                <a:solidFill>
                  <a:srgbClr val="000000"/>
                </a:solidFill>
                <a:latin typeface="Calibri" panose="020F0502020204030204" pitchFamily="34" charset="0"/>
                <a:cs typeface="Calibri" panose="020F0502020204030204" pitchFamily="34" charset="0"/>
              </a:rPr>
              <a:t>.</a:t>
            </a:r>
          </a:p>
          <a:p>
            <a:pPr marL="0" indent="0" algn="just">
              <a:lnSpc>
                <a:spcPct val="90000"/>
              </a:lnSpc>
              <a:spcBef>
                <a:spcPct val="0"/>
              </a:spcBef>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2310756" y="1772816"/>
            <a:ext cx="4277609" cy="41593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fontAlgn="base">
              <a:spcBef>
                <a:spcPct val="0"/>
              </a:spcBef>
              <a:spcAft>
                <a:spcPct val="0"/>
              </a:spcAft>
              <a:buClr>
                <a:srgbClr val="808080"/>
              </a:buClr>
              <a:buNone/>
            </a:pPr>
            <a:r>
              <a:rPr lang="es-ES_tradnl" altLang="es-ES" sz="1200" b="1" dirty="0">
                <a:solidFill>
                  <a:srgbClr val="FFFFFF"/>
                </a:solidFill>
                <a:latin typeface="Calibri" panose="020F0502020204030204" pitchFamily="34" charset="0"/>
                <a:ea typeface="ＭＳ Ｐゴシック" charset="0"/>
                <a:cs typeface="Calibri" panose="020F0502020204030204" pitchFamily="34" charset="0"/>
              </a:rPr>
              <a:t>IDEAS / ASPECTOS RELEVANTES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1343473" y="2431629"/>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fontAlgn="base">
              <a:spcBef>
                <a:spcPct val="0"/>
              </a:spcBef>
              <a:spcAft>
                <a:spcPct val="0"/>
              </a:spcAft>
              <a:buFontTx/>
              <a:buAutoNum type="arabicPeriod"/>
              <a:defRPr/>
            </a:pPr>
            <a:r>
              <a:rPr lang="es-ES" sz="1400" b="1" dirty="0">
                <a:solidFill>
                  <a:srgbClr val="FFFFFF"/>
                </a:solidFill>
                <a:latin typeface="Calibri" panose="020F0502020204030204" pitchFamily="34" charset="0"/>
                <a:ea typeface="ＭＳ Ｐゴシック"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2312228" y="2344317"/>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fontAlgn="base">
              <a:spcBef>
                <a:spcPct val="0"/>
              </a:spcBef>
              <a:spcAft>
                <a:spcPct val="0"/>
              </a:spcAft>
            </a:pPr>
            <a:r>
              <a:rPr lang="es-ES" altLang="es-ES" sz="1200" dirty="0">
                <a:solidFill>
                  <a:srgbClr val="000000"/>
                </a:solidFill>
                <a:latin typeface="Calibri" panose="020F0502020204030204" pitchFamily="34" charset="0"/>
                <a:ea typeface="ＭＳ Ｐゴシック" charset="0"/>
                <a:cs typeface="Calibri" panose="020F0502020204030204" pitchFamily="34" charset="0"/>
              </a:rPr>
              <a:t>Se trata realmente de poner al cliente en el centro de la estrategia, interaccionar, escucharle y dar forma conjunta a una experiencia memorable consistente y </a:t>
            </a:r>
            <a:r>
              <a:rPr lang="es-ES" altLang="es-ES" sz="1200" dirty="0" err="1">
                <a:solidFill>
                  <a:srgbClr val="000000"/>
                </a:solidFill>
                <a:latin typeface="Calibri" panose="020F0502020204030204" pitchFamily="34" charset="0"/>
                <a:ea typeface="ＭＳ Ｐゴシック" charset="0"/>
                <a:cs typeface="Calibri" panose="020F0502020204030204" pitchFamily="34" charset="0"/>
              </a:rPr>
              <a:t>omnicanal</a:t>
            </a:r>
            <a:r>
              <a:rPr lang="es-ES" altLang="es-ES" sz="1200" dirty="0">
                <a:solidFill>
                  <a:srgbClr val="000000"/>
                </a:solidFill>
                <a:latin typeface="Calibri" panose="020F0502020204030204" pitchFamily="34" charset="0"/>
                <a:ea typeface="ＭＳ Ｐゴシック" charset="0"/>
                <a:cs typeface="Calibri" panose="020F0502020204030204" pitchFamily="34" charset="0"/>
              </a:rPr>
              <a:t> que logre que pruebe, repita, persista y prescriba.</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1346553" y="3718645"/>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fontAlgn="base">
              <a:spcBef>
                <a:spcPct val="0"/>
              </a:spcBef>
              <a:spcAft>
                <a:spcPct val="0"/>
              </a:spcAft>
              <a:buFont typeface="+mj-lt"/>
              <a:buAutoNum type="arabicPeriod" startAt="2"/>
              <a:defRPr/>
            </a:pPr>
            <a:r>
              <a:rPr lang="es-ES" sz="1400" b="1" dirty="0">
                <a:solidFill>
                  <a:srgbClr val="FFFFFF"/>
                </a:solidFill>
                <a:latin typeface="Calibri" panose="020F0502020204030204" pitchFamily="34" charset="0"/>
                <a:ea typeface="ＭＳ Ｐゴシック" charset="0"/>
                <a:cs typeface="Calibri" panose="020F0502020204030204" pitchFamily="34" charset="0"/>
              </a:rPr>
              <a:t> </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2310755" y="3632281"/>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fontAlgn="base">
              <a:spcBef>
                <a:spcPct val="0"/>
              </a:spcBef>
              <a:spcAft>
                <a:spcPct val="0"/>
              </a:spcAft>
            </a:pPr>
            <a:r>
              <a:rPr lang="es-ES" altLang="es-ES" sz="1200" dirty="0">
                <a:solidFill>
                  <a:srgbClr val="000000"/>
                </a:solidFill>
                <a:latin typeface="Calibri" panose="020F0502020204030204" pitchFamily="34" charset="0"/>
                <a:ea typeface="ＭＳ Ｐゴシック" charset="0"/>
                <a:cs typeface="Calibri" panose="020F0502020204030204" pitchFamily="34" charset="0"/>
              </a:rPr>
              <a:t>Cada impacto comercial construye o destruye marca, sea o no la intención de la empresa.</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1346553" y="5042173"/>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fontAlgn="base">
              <a:spcBef>
                <a:spcPct val="0"/>
              </a:spcBef>
              <a:spcAft>
                <a:spcPct val="0"/>
              </a:spcAft>
              <a:buFont typeface="+mj-lt"/>
              <a:buAutoNum type="arabicPeriod" startAt="3"/>
              <a:defRPr/>
            </a:pPr>
            <a:r>
              <a:rPr lang="es-ES" sz="1400" b="1" dirty="0">
                <a:solidFill>
                  <a:srgbClr val="FFFFFF"/>
                </a:solidFill>
                <a:latin typeface="Calibri" panose="020F0502020204030204" pitchFamily="34" charset="0"/>
                <a:ea typeface="ＭＳ Ｐゴシック" charset="0"/>
                <a:cs typeface="Calibri" panose="020F0502020204030204" pitchFamily="34" charset="0"/>
              </a:rPr>
              <a:t> </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2310755" y="4955178"/>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fontAlgn="base">
              <a:spcBef>
                <a:spcPct val="0"/>
              </a:spcBef>
              <a:spcAft>
                <a:spcPct val="0"/>
              </a:spcAft>
            </a:pPr>
            <a:r>
              <a:rPr lang="es-ES" altLang="es-ES" sz="1200" dirty="0">
                <a:solidFill>
                  <a:srgbClr val="000000"/>
                </a:solidFill>
                <a:latin typeface="Calibri" panose="020F0502020204030204" pitchFamily="34" charset="0"/>
                <a:ea typeface="ＭＳ Ｐゴシック" charset="0"/>
                <a:cs typeface="Calibri" panose="020F0502020204030204" pitchFamily="34" charset="0"/>
              </a:rPr>
              <a:t>El profesional de marketing debe crear la plataforma que impulse las ventas mientras que el profesional de ventas debe hacerlas efectivas.</a:t>
            </a:r>
          </a:p>
        </p:txBody>
      </p:sp>
      <p:sp>
        <p:nvSpPr>
          <p:cNvPr id="17" name="Rectangle 8">
            <a:extLst>
              <a:ext uri="{FF2B5EF4-FFF2-40B4-BE49-F238E27FC236}">
                <a16:creationId xmlns:a16="http://schemas.microsoft.com/office/drawing/2014/main" id="{C0B9B868-D51A-4084-9F2C-50D894B0BD0D}"/>
              </a:ext>
            </a:extLst>
          </p:cNvPr>
          <p:cNvSpPr>
            <a:spLocks noChangeArrowheads="1"/>
          </p:cNvSpPr>
          <p:nvPr/>
        </p:nvSpPr>
        <p:spPr bwMode="auto">
          <a:xfrm>
            <a:off x="6672131" y="1756946"/>
            <a:ext cx="4277609"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fontAlgn="base">
              <a:spcBef>
                <a:spcPct val="0"/>
              </a:spcBef>
              <a:spcAft>
                <a:spcPct val="0"/>
              </a:spcAft>
              <a:buClr>
                <a:srgbClr val="808080"/>
              </a:buClr>
              <a:buNone/>
            </a:pPr>
            <a:r>
              <a:rPr lang="es-ES_tradnl" altLang="es-ES" sz="1200" b="1" dirty="0">
                <a:solidFill>
                  <a:srgbClr val="FFFFFF"/>
                </a:solidFill>
                <a:latin typeface="Calibri" panose="020F0502020204030204" pitchFamily="34" charset="0"/>
                <a:ea typeface="ＭＳ Ｐゴシック" charset="0"/>
                <a:cs typeface="Calibri" panose="020F0502020204030204" pitchFamily="34" charset="0"/>
              </a:rPr>
              <a:t>PARALELISMOS</a:t>
            </a:r>
          </a:p>
        </p:txBody>
      </p:sp>
      <p:sp>
        <p:nvSpPr>
          <p:cNvPr id="18" name="Rectangle 31">
            <a:extLst>
              <a:ext uri="{FF2B5EF4-FFF2-40B4-BE49-F238E27FC236}">
                <a16:creationId xmlns:a16="http://schemas.microsoft.com/office/drawing/2014/main" id="{0F5846B9-3FB6-4A45-A3B3-7FD3F837779D}"/>
              </a:ext>
            </a:extLst>
          </p:cNvPr>
          <p:cNvSpPr>
            <a:spLocks noChangeArrowheads="1"/>
          </p:cNvSpPr>
          <p:nvPr/>
        </p:nvSpPr>
        <p:spPr bwMode="auto">
          <a:xfrm>
            <a:off x="6673602" y="2328447"/>
            <a:ext cx="5148283"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fontAlgn="base">
              <a:spcBef>
                <a:spcPct val="0"/>
              </a:spcBef>
              <a:spcAft>
                <a:spcPct val="0"/>
              </a:spcAft>
            </a:pPr>
            <a:r>
              <a:rPr lang="es-ES" altLang="es-ES" sz="1050" dirty="0">
                <a:solidFill>
                  <a:srgbClr val="000000"/>
                </a:solidFill>
                <a:latin typeface="Calibri" panose="020F0502020204030204" pitchFamily="34" charset="0"/>
                <a:ea typeface="ＭＳ Ｐゴシック" charset="0"/>
                <a:cs typeface="Calibri" panose="020F0502020204030204" pitchFamily="34" charset="0"/>
              </a:rPr>
              <a:t>He descubierto que en muchos casos, la venta es más efectiva si se </a:t>
            </a:r>
            <a:r>
              <a:rPr lang="es-ES" altLang="es-ES" sz="1050" u="sng" dirty="0">
                <a:solidFill>
                  <a:srgbClr val="000000"/>
                </a:solidFill>
                <a:latin typeface="Calibri" panose="020F0502020204030204" pitchFamily="34" charset="0"/>
                <a:ea typeface="ＭＳ Ｐゴシック" charset="0"/>
                <a:cs typeface="Calibri" panose="020F0502020204030204" pitchFamily="34" charset="0"/>
              </a:rPr>
              <a:t>escucha</a:t>
            </a:r>
            <a:r>
              <a:rPr lang="es-ES" altLang="es-ES" sz="1050" dirty="0">
                <a:solidFill>
                  <a:srgbClr val="000000"/>
                </a:solidFill>
                <a:latin typeface="Calibri" panose="020F0502020204030204" pitchFamily="34" charset="0"/>
                <a:ea typeface="ＭＳ Ｐゴシック" charset="0"/>
                <a:cs typeface="Calibri" panose="020F0502020204030204" pitchFamily="34" charset="0"/>
              </a:rPr>
              <a:t> a la persona que está representando a la empresa cliente. Es decir, si se le brindan herramientas para “brillar” dentro de la compañía. Esto no descarta continuar estudiando la realidad del sector del cliente para poder aportar a la propuesta desde un punto de vista más estratégico; pero definitivamente es un valor agregado “emocional” que puede marcar diferencia en un momento dado.</a:t>
            </a:r>
          </a:p>
        </p:txBody>
      </p:sp>
      <p:sp>
        <p:nvSpPr>
          <p:cNvPr id="19" name="Rectangle 31">
            <a:extLst>
              <a:ext uri="{FF2B5EF4-FFF2-40B4-BE49-F238E27FC236}">
                <a16:creationId xmlns:a16="http://schemas.microsoft.com/office/drawing/2014/main" id="{33289C2A-1424-4E35-AB23-748C16D67DBA}"/>
              </a:ext>
            </a:extLst>
          </p:cNvPr>
          <p:cNvSpPr>
            <a:spLocks noChangeArrowheads="1"/>
          </p:cNvSpPr>
          <p:nvPr/>
        </p:nvSpPr>
        <p:spPr bwMode="auto">
          <a:xfrm>
            <a:off x="6672129" y="3616411"/>
            <a:ext cx="5149755"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fontAlgn="base">
              <a:spcBef>
                <a:spcPct val="0"/>
              </a:spcBef>
              <a:spcAft>
                <a:spcPct val="0"/>
              </a:spcAft>
            </a:pPr>
            <a:r>
              <a:rPr lang="es-ES" altLang="es-ES" sz="1050" dirty="0">
                <a:solidFill>
                  <a:srgbClr val="000000"/>
                </a:solidFill>
                <a:latin typeface="Calibri" panose="020F0502020204030204" pitchFamily="34" charset="0"/>
                <a:ea typeface="ＭＳ Ｐゴシック" charset="0"/>
                <a:cs typeface="Calibri" panose="020F0502020204030204" pitchFamily="34" charset="0"/>
              </a:rPr>
              <a:t>Somos una empresa que vende sus soluciones con base en su experiencia, conocimiento y </a:t>
            </a:r>
            <a:r>
              <a:rPr lang="es-ES" altLang="es-ES" sz="1050" dirty="0" err="1">
                <a:solidFill>
                  <a:srgbClr val="000000"/>
                </a:solidFill>
                <a:latin typeface="Calibri" panose="020F0502020204030204" pitchFamily="34" charset="0"/>
                <a:ea typeface="ＭＳ Ｐゴシック" charset="0"/>
                <a:cs typeface="Calibri" panose="020F0502020204030204" pitchFamily="34" charset="0"/>
              </a:rPr>
              <a:t>seniority</a:t>
            </a:r>
            <a:r>
              <a:rPr lang="es-ES" altLang="es-ES" sz="1050" dirty="0">
                <a:solidFill>
                  <a:srgbClr val="000000"/>
                </a:solidFill>
                <a:latin typeface="Calibri" panose="020F0502020204030204" pitchFamily="34" charset="0"/>
                <a:ea typeface="ＭＳ Ｐゴシック" charset="0"/>
                <a:cs typeface="Calibri" panose="020F0502020204030204" pitchFamily="34" charset="0"/>
              </a:rPr>
              <a:t>. Si en la relación con el cliente (categoría consultor, oficinas, calidad de trabajo, etc) no demostramos lo que estamos vendiendo, estamos enviado un mensaje contrario a nuestro argumento de venta. Creo que esto es nefasto para nuestra intensión de “fidelización” de los clientes y no contribuye, definitivamente,  a la prescripción. </a:t>
            </a:r>
          </a:p>
        </p:txBody>
      </p:sp>
      <p:sp>
        <p:nvSpPr>
          <p:cNvPr id="20" name="Rectangle 31">
            <a:extLst>
              <a:ext uri="{FF2B5EF4-FFF2-40B4-BE49-F238E27FC236}">
                <a16:creationId xmlns:a16="http://schemas.microsoft.com/office/drawing/2014/main" id="{20FA1E76-EDAB-4076-8DD6-356042753D20}"/>
              </a:ext>
            </a:extLst>
          </p:cNvPr>
          <p:cNvSpPr>
            <a:spLocks noChangeArrowheads="1"/>
          </p:cNvSpPr>
          <p:nvPr/>
        </p:nvSpPr>
        <p:spPr bwMode="auto">
          <a:xfrm>
            <a:off x="6672130" y="4939308"/>
            <a:ext cx="5149754" cy="1291675"/>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fontAlgn="base">
              <a:spcBef>
                <a:spcPct val="0"/>
              </a:spcBef>
              <a:spcAft>
                <a:spcPct val="0"/>
              </a:spcAft>
            </a:pPr>
            <a:r>
              <a:rPr lang="es-ES" altLang="es-ES" sz="1050" dirty="0">
                <a:solidFill>
                  <a:srgbClr val="000000"/>
                </a:solidFill>
                <a:latin typeface="Calibri" panose="020F0502020204030204" pitchFamily="34" charset="0"/>
                <a:ea typeface="ＭＳ Ｐゴシック" charset="0"/>
                <a:cs typeface="Calibri" panose="020F0502020204030204" pitchFamily="34" charset="0"/>
              </a:rPr>
              <a:t>En nuestro caso (por lo menos en la oficina de Panamá) no tenemos este tipo de estructura. Para el caso, somos un híbrido entre el profesional de marketing con el vendedor. A veces es muy complicado navegar en las dos aguas con fluidez y, sobre todo, pudiendo diferenciar un rol del otro. Aquí es cuando digo que es clara la diferencia entre el que se le da mejor el pensamiento estratégico (marketing) con el que ejecuta y cierra una venta. Creo que el primero tiene en su cabeza el “por qué” y el otro el “cuánto”.</a:t>
            </a:r>
          </a:p>
        </p:txBody>
      </p:sp>
      <p:sp>
        <p:nvSpPr>
          <p:cNvPr id="3" name="CuadroTexto 2">
            <a:extLst>
              <a:ext uri="{FF2B5EF4-FFF2-40B4-BE49-F238E27FC236}">
                <a16:creationId xmlns:a16="http://schemas.microsoft.com/office/drawing/2014/main" id="{A6C63249-B6A6-C742-9F35-584D5BFA5928}"/>
              </a:ext>
            </a:extLst>
          </p:cNvPr>
          <p:cNvSpPr txBox="1"/>
          <p:nvPr/>
        </p:nvSpPr>
        <p:spPr>
          <a:xfrm>
            <a:off x="3004457" y="169817"/>
            <a:ext cx="6609806" cy="369332"/>
          </a:xfrm>
          <a:prstGeom prst="rect">
            <a:avLst/>
          </a:prstGeom>
          <a:noFill/>
        </p:spPr>
        <p:txBody>
          <a:bodyPr wrap="square" rtlCol="0">
            <a:spAutoFit/>
          </a:bodyPr>
          <a:lstStyle/>
          <a:p>
            <a:r>
              <a:rPr lang="es-ES_tradnl" dirty="0">
                <a:solidFill>
                  <a:srgbClr val="0070C0"/>
                </a:solidFill>
              </a:rPr>
              <a:t>Luz María Mejía.</a:t>
            </a:r>
          </a:p>
        </p:txBody>
      </p:sp>
    </p:spTree>
    <p:extLst>
      <p:ext uri="{BB962C8B-B14F-4D97-AF65-F5344CB8AC3E}">
        <p14:creationId xmlns:p14="http://schemas.microsoft.com/office/powerpoint/2010/main" val="1729536026"/>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24</TotalTime>
  <Words>402</Words>
  <Application>Microsoft Macintosh PowerPoint</Application>
  <PresentationFormat>Panorámica</PresentationFormat>
  <Paragraphs>15</Paragraphs>
  <Slides>1</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vt:i4>
      </vt:variant>
    </vt:vector>
  </HeadingPairs>
  <TitlesOfParts>
    <vt:vector size="9" baseType="lpstr">
      <vt:lpstr>ＭＳ Ｐゴシック</vt:lpstr>
      <vt:lpstr>Arial</vt:lpstr>
      <vt:lpstr>Arial Narrow</vt:lpstr>
      <vt:lpstr>Calibri</vt:lpstr>
      <vt:lpstr>DIN-MediumAlternate</vt:lpstr>
      <vt:lpstr>DIN-RegularAlternate</vt:lpstr>
      <vt:lpstr>Wingdings</vt:lpstr>
      <vt:lpstr>BLUE C</vt:lpstr>
      <vt:lpstr>Presentación de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Licencias Panama</dc:creator>
  <cp:lastModifiedBy>Licencias Panama</cp:lastModifiedBy>
  <cp:revision>3</cp:revision>
  <dcterms:created xsi:type="dcterms:W3CDTF">2019-05-13T18:35:20Z</dcterms:created>
  <dcterms:modified xsi:type="dcterms:W3CDTF">2019-05-13T19:00:17Z</dcterms:modified>
</cp:coreProperties>
</file>