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E72F78-080E-4EBB-AA9E-AFBB0C184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665C35B-5A55-47A3-8F56-1EB4BF8B35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C37C532-7EC1-4979-8C6E-AF5E73371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491388-4871-4B71-A63D-2F69600F6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8414280-0E95-4CA4-9E50-652F0269F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6272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6BC101-A6D1-4D89-8DF9-18345870A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EC839F-3D53-4F8C-AF96-83EE2BA77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C1B5DA4-72DC-456B-B075-646D1ECA8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599635D-1225-4846-9824-E57190311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44AC429-3340-4E36-BAF0-AECA56839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4261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7471C8-C039-40CD-B25B-9E0B30B81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4229E12-E4B0-43B0-8E11-AE82AE091E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3EC7AA-BB99-4FEC-866F-37A39AB05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74FD5DA-FAAF-4D07-A75E-3D88527BA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54EF14B-7493-4E7F-BB95-8821A2982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568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40CA48-43E1-4B7C-B25F-277E2E942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3CD9D0-0270-46B3-A8EB-0E8024A0D7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7E132E5-0A91-4160-860F-7E710C84B4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CC7E99-5C17-42AF-BB9F-A1A8B2F4A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3B3146B-C3A8-408C-BD94-37F0F3A87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35D6B15-8EFF-4554-8A92-40F008C71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4086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78786E-95F9-4151-BABC-653CB7938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BC2A09-059D-4448-B0E5-0BDF3F1274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3217D8D-49C3-4D78-A3AE-B29C81E601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D4C0DB0-E3E4-412D-96E5-166293F094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18DB63B-EE64-4D44-A502-73BCC9589A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F5ECEF8-D5D5-4017-843B-768F7FB38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C64104F-9730-4833-BB0D-6B2B1216E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1068D02-0B67-4EB5-8D74-FDB551AB0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511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7623BF-AC1C-47A8-A3CE-360C4AAC2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923E3CC-3F8C-4CF0-95B6-404F453CE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2966EAE-0170-416F-AD45-73AAAAE09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B6B621E-B58C-43DB-94D4-FB090D34E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7999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64AF141-6787-4974-8895-F351897FE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C5C9475-D6BF-498B-8FA5-1E0B8359F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D5756C6-2201-436B-803F-BE725EA10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4651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B83369-5F51-4D57-A371-0F8794225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EE901D-BD55-43DD-9AB7-60FA33BB7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F0ACE1A-C9A6-46B4-A5BD-9CB9078ACB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B812B2A-32EA-47A2-B11E-8EAD60FA4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5858260-AF74-4006-A582-9621C1C1C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B6D68C9-BF97-46A2-BC34-C33359077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044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13B11F-C963-48DC-BDAB-2E26D1C03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3842B1C-3A55-40E1-9D13-7201C078F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4CACD34-C24C-4A2E-8B39-8925D03E94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0339CB2-D5D0-4215-8520-120F482A0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9F325FA-4F40-4E98-A648-A46F97D96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A3E6067-AA8C-4E12-BD50-77B665384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8265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233EF2-31A9-43FE-B5AF-97570F8C4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B262A4F-F465-451F-99C0-93FA3C2E2E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B1A9278-25CB-45B3-A656-EC6B4C6EF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FE7D691-79E7-45A7-80F7-1DC75C4DD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C250F87-7D62-4DA5-8426-D11C0CA06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8427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8B002D3-41E9-4CF4-890E-3BA7BE5319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6702969-4303-4F2C-9FB7-625BD60DE9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B227A73-ECAC-4D90-B501-5E6E9A413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AB05221-43A8-4732-83D0-8283D569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B1AD8C8-7186-4623-BA24-046F754DC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2090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356B309-8969-426F-BF97-93AE5C384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301AE6C-182E-4B05-9900-44CFDD612F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6B9FB1-D2D8-4CEF-B5FA-67E8F1D1C3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4F896-E8ED-4E5A-9151-7FE9F4795152}" type="datetimeFigureOut">
              <a:rPr lang="es-ES" smtClean="0"/>
              <a:t>28/06/2019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1C5860-16EF-40DD-9330-E32FA81F75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1406B1-E40C-4077-A1C4-563199DB2D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448D9E-C363-4048-9862-C13DB74190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0081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99;p68">
            <a:extLst>
              <a:ext uri="{FF2B5EF4-FFF2-40B4-BE49-F238E27FC236}">
                <a16:creationId xmlns:a16="http://schemas.microsoft.com/office/drawing/2014/main" id="{04E5A2B4-3D2F-4D62-9D83-A5A4DF726777}"/>
              </a:ext>
            </a:extLst>
          </p:cNvPr>
          <p:cNvSpPr txBox="1">
            <a:spLocks/>
          </p:cNvSpPr>
          <p:nvPr/>
        </p:nvSpPr>
        <p:spPr>
          <a:xfrm>
            <a:off x="611801" y="926991"/>
            <a:ext cx="8031037" cy="2769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accent1"/>
                </a:solidFill>
                <a:latin typeface="Montserrat" panose="00000500000000000000" pitchFamily="2" charset="0"/>
              </a:rPr>
              <a:t>Proyecto: IRIS, </a:t>
            </a:r>
            <a:r>
              <a:rPr lang="en-GB" b="1" dirty="0" err="1">
                <a:solidFill>
                  <a:schemeClr val="accent1"/>
                </a:solidFill>
                <a:latin typeface="Montserrat" panose="00000500000000000000" pitchFamily="2" charset="0"/>
              </a:rPr>
              <a:t>plataforma</a:t>
            </a:r>
            <a:r>
              <a:rPr lang="en-GB" b="1" dirty="0">
                <a:solidFill>
                  <a:schemeClr val="accent1"/>
                </a:solidFill>
                <a:latin typeface="Montserrat" panose="00000500000000000000" pitchFamily="2" charset="0"/>
              </a:rPr>
              <a:t> de </a:t>
            </a:r>
            <a:r>
              <a:rPr lang="en-GB" b="1" dirty="0" err="1">
                <a:solidFill>
                  <a:schemeClr val="accent1"/>
                </a:solidFill>
                <a:latin typeface="Montserrat" panose="00000500000000000000" pitchFamily="2" charset="0"/>
              </a:rPr>
              <a:t>contenidos</a:t>
            </a:r>
            <a:r>
              <a:rPr lang="en-GB" b="1" dirty="0">
                <a:solidFill>
                  <a:schemeClr val="accent1"/>
                </a:solidFill>
                <a:latin typeface="Montserrat" panose="00000500000000000000" pitchFamily="2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  <a:buFont typeface="Arial" panose="020B0604020202020204" pitchFamily="34" charset="0"/>
              <a:buNone/>
            </a:pPr>
            <a:r>
              <a:rPr lang="en-GB" b="1" dirty="0" err="1">
                <a:solidFill>
                  <a:schemeClr val="accent1"/>
                </a:solidFill>
                <a:latin typeface="Montserrat" panose="00000500000000000000" pitchFamily="2" charset="0"/>
              </a:rPr>
              <a:t>Cliente</a:t>
            </a:r>
            <a:r>
              <a:rPr lang="en-GB" b="1" dirty="0">
                <a:solidFill>
                  <a:schemeClr val="accent1"/>
                </a:solidFill>
                <a:latin typeface="Montserrat" panose="00000500000000000000" pitchFamily="2" charset="0"/>
              </a:rPr>
              <a:t>: </a:t>
            </a:r>
            <a:r>
              <a:rPr lang="en-GB" b="1" dirty="0" err="1">
                <a:solidFill>
                  <a:schemeClr val="accent1"/>
                </a:solidFill>
                <a:latin typeface="Montserrat" panose="00000500000000000000" pitchFamily="2" charset="0"/>
              </a:rPr>
              <a:t>Endesa</a:t>
            </a:r>
            <a:endParaRPr lang="en-GB" b="1" dirty="0">
              <a:solidFill>
                <a:schemeClr val="accent1"/>
              </a:solidFill>
              <a:latin typeface="Montserrat" panose="00000500000000000000" pitchFamily="2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  <a:buFont typeface="Arial" panose="020B0604020202020204" pitchFamily="34" charset="0"/>
              <a:buNone/>
            </a:pPr>
            <a:endParaRPr lang="en-GB" b="1" dirty="0">
              <a:solidFill>
                <a:schemeClr val="accent1"/>
              </a:solidFill>
              <a:latin typeface="Montserrat" panose="00000500000000000000" pitchFamily="2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  <a:buFont typeface="Arial" panose="020B0604020202020204" pitchFamily="34" charset="0"/>
              <a:buNone/>
            </a:pPr>
            <a:r>
              <a:rPr lang="en-GB" sz="2400" dirty="0">
                <a:latin typeface="Montserrat" panose="00000500000000000000" pitchFamily="2" charset="0"/>
              </a:rPr>
              <a:t>Se </a:t>
            </a:r>
            <a:r>
              <a:rPr lang="en-GB" sz="2400" dirty="0" err="1">
                <a:latin typeface="Montserrat" panose="00000500000000000000" pitchFamily="2" charset="0"/>
              </a:rPr>
              <a:t>trata</a:t>
            </a:r>
            <a:r>
              <a:rPr lang="en-GB" sz="2400" dirty="0">
                <a:latin typeface="Montserrat" panose="00000500000000000000" pitchFamily="2" charset="0"/>
              </a:rPr>
              <a:t> de un </a:t>
            </a:r>
            <a:r>
              <a:rPr lang="en-GB" sz="2400" dirty="0" err="1">
                <a:latin typeface="Montserrat" panose="00000500000000000000" pitchFamily="2" charset="0"/>
              </a:rPr>
              <a:t>proyecto</a:t>
            </a:r>
            <a:r>
              <a:rPr lang="en-GB" sz="2400" dirty="0">
                <a:latin typeface="Montserrat" panose="00000500000000000000" pitchFamily="2" charset="0"/>
              </a:rPr>
              <a:t> </a:t>
            </a:r>
            <a:r>
              <a:rPr lang="en-GB" sz="2400" dirty="0" err="1">
                <a:latin typeface="Montserrat" panose="00000500000000000000" pitchFamily="2" charset="0"/>
              </a:rPr>
              <a:t>en</a:t>
            </a:r>
            <a:r>
              <a:rPr lang="en-GB" sz="2400" dirty="0">
                <a:latin typeface="Montserrat" panose="00000500000000000000" pitchFamily="2" charset="0"/>
              </a:rPr>
              <a:t> el que </a:t>
            </a:r>
            <a:r>
              <a:rPr lang="en-GB" sz="2400" dirty="0" err="1">
                <a:latin typeface="Montserrat" panose="00000500000000000000" pitchFamily="2" charset="0"/>
              </a:rPr>
              <a:t>llevamos</a:t>
            </a:r>
            <a:r>
              <a:rPr lang="en-GB" sz="2400" dirty="0">
                <a:latin typeface="Montserrat" panose="00000500000000000000" pitchFamily="2" charset="0"/>
              </a:rPr>
              <a:t> </a:t>
            </a:r>
            <a:r>
              <a:rPr lang="en-GB" sz="2400" dirty="0" err="1">
                <a:latin typeface="Montserrat" panose="00000500000000000000" pitchFamily="2" charset="0"/>
              </a:rPr>
              <a:t>trabajando</a:t>
            </a:r>
            <a:r>
              <a:rPr lang="en-GB" sz="2400" dirty="0">
                <a:latin typeface="Montserrat" panose="00000500000000000000" pitchFamily="2" charset="0"/>
              </a:rPr>
              <a:t> </a:t>
            </a:r>
            <a:r>
              <a:rPr lang="en-GB" sz="2400" dirty="0" err="1">
                <a:latin typeface="Montserrat" panose="00000500000000000000" pitchFamily="2" charset="0"/>
              </a:rPr>
              <a:t>más</a:t>
            </a:r>
            <a:r>
              <a:rPr lang="en-GB" sz="2400" dirty="0">
                <a:latin typeface="Montserrat" panose="00000500000000000000" pitchFamily="2" charset="0"/>
              </a:rPr>
              <a:t> de un </a:t>
            </a:r>
            <a:r>
              <a:rPr lang="en-GB" sz="2400" dirty="0" err="1">
                <a:latin typeface="Montserrat" panose="00000500000000000000" pitchFamily="2" charset="0"/>
              </a:rPr>
              <a:t>año</a:t>
            </a:r>
            <a:r>
              <a:rPr lang="en-GB" sz="2400" dirty="0">
                <a:latin typeface="Montserrat" panose="00000500000000000000" pitchFamily="2" charset="0"/>
              </a:rPr>
              <a:t>, </a:t>
            </a:r>
            <a:r>
              <a:rPr lang="en-GB" sz="2400" dirty="0" err="1">
                <a:latin typeface="Montserrat" panose="00000500000000000000" pitchFamily="2" charset="0"/>
              </a:rPr>
              <a:t>en</a:t>
            </a:r>
            <a:r>
              <a:rPr lang="en-GB" sz="2400" dirty="0">
                <a:latin typeface="Montserrat" panose="00000500000000000000" pitchFamily="2" charset="0"/>
              </a:rPr>
              <a:t> el que hay </a:t>
            </a:r>
            <a:r>
              <a:rPr lang="en-GB" sz="2400" dirty="0" err="1">
                <a:latin typeface="Montserrat" panose="00000500000000000000" pitchFamily="2" charset="0"/>
              </a:rPr>
              <a:t>demasiadas</a:t>
            </a:r>
            <a:r>
              <a:rPr lang="en-GB" sz="2400" dirty="0">
                <a:latin typeface="Montserrat" panose="00000500000000000000" pitchFamily="2" charset="0"/>
              </a:rPr>
              <a:t> </a:t>
            </a:r>
            <a:r>
              <a:rPr lang="en-GB" sz="2400" dirty="0" err="1">
                <a:latin typeface="Montserrat" panose="00000500000000000000" pitchFamily="2" charset="0"/>
              </a:rPr>
              <a:t>partes</a:t>
            </a:r>
            <a:r>
              <a:rPr lang="en-GB" sz="2400" dirty="0">
                <a:latin typeface="Montserrat" panose="00000500000000000000" pitchFamily="2" charset="0"/>
              </a:rPr>
              <a:t> </a:t>
            </a:r>
            <a:r>
              <a:rPr lang="en-GB" sz="2400" dirty="0" err="1">
                <a:latin typeface="Montserrat" panose="00000500000000000000" pitchFamily="2" charset="0"/>
              </a:rPr>
              <a:t>implicadas</a:t>
            </a:r>
            <a:r>
              <a:rPr lang="en-GB" sz="2400" dirty="0">
                <a:latin typeface="Montserrat" panose="00000500000000000000" pitchFamily="2" charset="0"/>
              </a:rPr>
              <a:t> (tanto dentro de LLYC </a:t>
            </a:r>
            <a:r>
              <a:rPr lang="en-GB" sz="2400" dirty="0" err="1">
                <a:latin typeface="Montserrat" panose="00000500000000000000" pitchFamily="2" charset="0"/>
              </a:rPr>
              <a:t>como</a:t>
            </a:r>
            <a:r>
              <a:rPr lang="en-GB" sz="2400" dirty="0">
                <a:latin typeface="Montserrat" panose="00000500000000000000" pitchFamily="2" charset="0"/>
              </a:rPr>
              <a:t> </a:t>
            </a:r>
            <a:r>
              <a:rPr lang="en-GB" sz="2400" dirty="0" err="1">
                <a:latin typeface="Montserrat" panose="00000500000000000000" pitchFamily="2" charset="0"/>
              </a:rPr>
              <a:t>otros</a:t>
            </a:r>
            <a:r>
              <a:rPr lang="en-GB" sz="2400" dirty="0">
                <a:latin typeface="Montserrat" panose="00000500000000000000" pitchFamily="2" charset="0"/>
              </a:rPr>
              <a:t> </a:t>
            </a:r>
            <a:r>
              <a:rPr lang="en-GB" sz="2400" dirty="0" err="1">
                <a:latin typeface="Montserrat" panose="00000500000000000000" pitchFamily="2" charset="0"/>
              </a:rPr>
              <a:t>proveedores</a:t>
            </a:r>
            <a:r>
              <a:rPr lang="en-GB" sz="2400" dirty="0">
                <a:latin typeface="Montserrat" panose="00000500000000000000" pitchFamily="2" charset="0"/>
              </a:rPr>
              <a:t>) y no </a:t>
            </a:r>
            <a:r>
              <a:rPr lang="en-GB" sz="2400" dirty="0" err="1">
                <a:latin typeface="Montserrat" panose="00000500000000000000" pitchFamily="2" charset="0"/>
              </a:rPr>
              <a:t>existe</a:t>
            </a:r>
            <a:r>
              <a:rPr lang="en-GB" sz="2400" dirty="0">
                <a:latin typeface="Montserrat" panose="00000500000000000000" pitchFamily="2" charset="0"/>
              </a:rPr>
              <a:t> un briefing claro por </a:t>
            </a:r>
            <a:r>
              <a:rPr lang="en-GB" sz="2400" dirty="0" err="1">
                <a:latin typeface="Montserrat" panose="00000500000000000000" pitchFamily="2" charset="0"/>
              </a:rPr>
              <a:t>parte</a:t>
            </a:r>
            <a:r>
              <a:rPr lang="en-GB" sz="2400" dirty="0">
                <a:latin typeface="Montserrat" panose="00000500000000000000" pitchFamily="2" charset="0"/>
              </a:rPr>
              <a:t> del </a:t>
            </a:r>
            <a:r>
              <a:rPr lang="en-GB" sz="2400" dirty="0" err="1">
                <a:latin typeface="Montserrat" panose="00000500000000000000" pitchFamily="2" charset="0"/>
              </a:rPr>
              <a:t>cliente</a:t>
            </a:r>
            <a:r>
              <a:rPr lang="en-GB" sz="2400" dirty="0">
                <a:latin typeface="Montserrat" panose="00000500000000000000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30996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oogle Shape;993;p68">
            <a:extLst>
              <a:ext uri="{FF2B5EF4-FFF2-40B4-BE49-F238E27FC236}">
                <a16:creationId xmlns:a16="http://schemas.microsoft.com/office/drawing/2014/main" id="{DAB0F163-D3FD-43FA-8DD7-9A99C1D432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5439839"/>
              </p:ext>
            </p:extLst>
          </p:nvPr>
        </p:nvGraphicFramePr>
        <p:xfrm>
          <a:off x="624202" y="1071396"/>
          <a:ext cx="10494775" cy="516526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098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8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4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2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000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919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dirty="0" err="1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Socios</a:t>
                      </a:r>
                      <a:r>
                        <a:rPr lang="en-GB" b="1" dirty="0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Clave</a:t>
                      </a:r>
                      <a:endParaRPr b="1" dirty="0">
                        <a:latin typeface="Montserrat" panose="00000500000000000000" pitchFamily="2" charset="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0B539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B539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B539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B5394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dirty="0" err="1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Actividades</a:t>
                      </a:r>
                      <a:r>
                        <a:rPr lang="en-GB" b="1" dirty="0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clave</a:t>
                      </a:r>
                      <a:endParaRPr b="1" dirty="0">
                        <a:latin typeface="Montserrat" panose="00000500000000000000" pitchFamily="2" charset="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0B539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dirty="0" err="1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Propuesta</a:t>
                      </a:r>
                      <a:r>
                        <a:rPr lang="en-GB" b="1" dirty="0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de </a:t>
                      </a:r>
                      <a:r>
                        <a:rPr lang="en-GB" b="1" dirty="0" err="1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valor</a:t>
                      </a:r>
                      <a:endParaRPr b="1" dirty="0">
                        <a:solidFill>
                          <a:srgbClr val="FF0000"/>
                        </a:solidFill>
                        <a:latin typeface="Montserrat" panose="00000500000000000000" pitchFamily="2" charset="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dirty="0" err="1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Relación</a:t>
                      </a:r>
                      <a:r>
                        <a:rPr lang="en-GB" b="1" dirty="0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con </a:t>
                      </a:r>
                      <a:r>
                        <a:rPr lang="en-GB" b="1" dirty="0" err="1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clientes</a:t>
                      </a:r>
                      <a:endParaRPr b="1" dirty="0">
                        <a:solidFill>
                          <a:srgbClr val="1A3B47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dirty="0" err="1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Segmento</a:t>
                      </a:r>
                      <a:r>
                        <a:rPr lang="en-GB" b="1" dirty="0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de </a:t>
                      </a:r>
                      <a:r>
                        <a:rPr lang="en-GB" b="1" dirty="0" err="1">
                          <a:solidFill>
                            <a:srgbClr val="1A3B47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clientes</a:t>
                      </a:r>
                      <a:endParaRPr b="1" dirty="0">
                        <a:latin typeface="Montserrat" panose="00000500000000000000" pitchFamily="2" charset="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98100">
                <a:tc rowSpan="3">
                  <a:txBody>
                    <a:bodyPr/>
                    <a:lstStyle/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Deloitte (al comienzo del proyecto)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Ayesa (compañía desarrolladora de IRIS en Salesforce)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LLYC y Cink (User Experience ongoing y Digital Business Plan de la plataforma)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LLYC - Impossible Tellers (Creatividad)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KPMG (Project Management)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Zink Tank (Namings)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Neolabels (UX)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ATOS (CRM, Salesforce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B5394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Generación y publicación de contenidos digitales en tiempo real y de valor para los usuarios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3" gridSpan="2">
                  <a:txBody>
                    <a:bodyPr/>
                    <a:lstStyle/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900"/>
                        <a:buFont typeface="Noto Sans Symbols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Plataforma digital única y personalizada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900"/>
                        <a:buFont typeface="Noto Sans Symbols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Permitir a nuestro cliente tomar las mejores decisiones en su compra y gestión de la energía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900"/>
                        <a:buFont typeface="Noto Sans Symbols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Canal de comunicación digital con el KAM para que el cliente tenga el control en todo momento.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900"/>
                        <a:buFont typeface="Noto Sans Symbols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Digitalización + Conocimiento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Noto Sans Symbols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Servir a la FFVV y a los clientes de una visión estratégica sobre: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45720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marR="0" lvl="1" indent="-228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Mercados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marR="0" lvl="1" indent="-228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900"/>
                        <a:buFont typeface="Helvetica Neue"/>
                        <a:buChar char="○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Contenidos de valor 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marR="0" lvl="1" indent="-228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900"/>
                        <a:buFont typeface="Helvetica Neue"/>
                        <a:buChar char="○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Regulación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marR="0" lvl="1" indent="-228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Posición de cliente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marR="0" lvl="1" indent="-228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Informes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marR="0" lvl="1" indent="-228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Curvas de carga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Mediante un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único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canal digital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centralizado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Transmisión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de expertise y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conocimiento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al KAM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Toda la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información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de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su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contrato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y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capacidad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para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operar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SzPts val="900"/>
                        <a:buFont typeface="Helvetica Neue"/>
                        <a:buChar char="▪"/>
                      </a:pP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Área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comercial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: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KAM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KAME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RT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SD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Directores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Comerciales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Director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Gestor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RZ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-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Áreas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transversales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lvl="0" indent="-76200" algn="l" rtl="0">
                        <a:spcBef>
                          <a:spcPts val="600"/>
                        </a:spcBef>
                        <a:spcAft>
                          <a:spcPts val="0"/>
                        </a:spcAft>
                        <a:buSzPts val="900"/>
                        <a:buFont typeface="Helvetica Neue"/>
                        <a:buChar char="▪"/>
                      </a:pP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Clientes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B2B: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Internacional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Corporativo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Gran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Cliente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Clientes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Empresa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lvl="0" indent="-76200" algn="l" rtl="0"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 dirty="0">
                          <a:solidFill>
                            <a:schemeClr val="dk1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Buyer Personas</a:t>
                      </a:r>
                      <a:endParaRPr sz="900" b="0" dirty="0">
                        <a:solidFill>
                          <a:schemeClr val="dk1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marR="0" lvl="0" indent="0" algn="l" rtl="0"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</a:pPr>
                      <a:endParaRPr sz="900" b="0" dirty="0"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171450" marR="0" lvl="0" indent="-101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A3B47"/>
                        </a:buClr>
                        <a:buSzPts val="1100"/>
                        <a:buFont typeface="Noto Sans Symbols"/>
                        <a:buNone/>
                      </a:pPr>
                      <a:endParaRPr sz="1100" b="0" u="none" strike="noStrike" cap="none" dirty="0"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125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0"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Recursos clave</a:t>
                      </a:r>
                      <a:endParaRPr b="0">
                        <a:latin typeface="Montserrat" panose="00000500000000000000" pitchFamily="2" charset="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dirty="0"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Canales</a:t>
                      </a:r>
                      <a:endParaRPr b="1" dirty="0">
                        <a:latin typeface="Montserrat" panose="00000500000000000000" pitchFamily="2" charset="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04275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Salesforce CRM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Salesforce Communities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Salesforce Marketing Cloud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KAMs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Contenidos (assets digitales)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Plataforma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IRIS: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Desktop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342900" lvl="1" indent="-228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○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Mobile (App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en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Q219)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Email (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en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la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primera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fase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, a posteriori la idea es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eliminar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el email)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Posibilidad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de pop-ups y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notificaciones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mobile (No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confirmado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)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775">
                <a:tc gridSpan="3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dirty="0" err="1"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Estructura</a:t>
                      </a:r>
                      <a:r>
                        <a:rPr lang="en-GB" b="1" dirty="0"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de </a:t>
                      </a:r>
                      <a:r>
                        <a:rPr lang="en-GB" b="1" dirty="0" err="1"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costes</a:t>
                      </a:r>
                      <a:endParaRPr b="1" dirty="0">
                        <a:latin typeface="Montserrat" panose="00000500000000000000" pitchFamily="2" charset="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dirty="0"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Fuente de </a:t>
                      </a:r>
                      <a:r>
                        <a:rPr lang="en-GB" b="1" dirty="0" err="1"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ingresos</a:t>
                      </a:r>
                      <a:endParaRPr b="1" dirty="0">
                        <a:latin typeface="Montserrat" panose="00000500000000000000" pitchFamily="2" charset="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5700">
                <a:tc gridSpan="3">
                  <a:txBody>
                    <a:bodyPr/>
                    <a:lstStyle/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Desarrollo de la plataforma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Gestión de la plataforma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Generación de contenidos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Estrategia de la plataforma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Project Management</a:t>
                      </a:r>
                      <a:endParaRPr sz="900" b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Noto Sans Symbols"/>
                        <a:buChar char="▪"/>
                      </a:pP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Incremento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del engagement,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fidelización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y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retención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de los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clientes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por el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uso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de la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plataforma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generando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un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incremento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del LTV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76200" marR="0" lvl="0" indent="-76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Helvetica Neue"/>
                        <a:buChar char="▪"/>
                      </a:pP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Generación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de una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ventaja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competitiva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basada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en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la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diferenciación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 y el </a:t>
                      </a:r>
                      <a:r>
                        <a:rPr lang="en-GB" sz="900" b="0" dirty="0" err="1">
                          <a:solidFill>
                            <a:srgbClr val="000000"/>
                          </a:solidFill>
                          <a:latin typeface="Montserrat" panose="00000500000000000000" pitchFamily="2" charset="0"/>
                          <a:ea typeface="Helvetica Neue"/>
                          <a:cs typeface="Helvetica Neue"/>
                          <a:sym typeface="Helvetica Neue"/>
                        </a:rPr>
                        <a:t>conocimiento</a:t>
                      </a:r>
                      <a:endParaRPr sz="900" b="0" dirty="0">
                        <a:solidFill>
                          <a:srgbClr val="000000"/>
                        </a:solidFill>
                        <a:latin typeface="Montserrat" panose="00000500000000000000" pitchFamily="2" charset="0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3E93B2"/>
                      </a:solidFill>
                      <a:prstDash val="dot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A3B4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Google Shape;995;p68">
            <a:extLst>
              <a:ext uri="{FF2B5EF4-FFF2-40B4-BE49-F238E27FC236}">
                <a16:creationId xmlns:a16="http://schemas.microsoft.com/office/drawing/2014/main" id="{505E4CC0-163A-4356-975E-9A19D4A1E757}"/>
              </a:ext>
            </a:extLst>
          </p:cNvPr>
          <p:cNvSpPr txBox="1"/>
          <p:nvPr/>
        </p:nvSpPr>
        <p:spPr>
          <a:xfrm>
            <a:off x="3435899" y="5512537"/>
            <a:ext cx="883800" cy="225600"/>
          </a:xfrm>
          <a:prstGeom prst="rect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latin typeface="Montserrat" panose="00000500000000000000" pitchFamily="2" charset="0"/>
              </a:rPr>
              <a:t>Digital</a:t>
            </a:r>
            <a:endParaRPr sz="1000" b="1">
              <a:latin typeface="Montserrat" panose="00000500000000000000" pitchFamily="2" charset="0"/>
            </a:endParaRPr>
          </a:p>
        </p:txBody>
      </p:sp>
      <p:sp>
        <p:nvSpPr>
          <p:cNvPr id="6" name="Google Shape;996;p68">
            <a:extLst>
              <a:ext uri="{FF2B5EF4-FFF2-40B4-BE49-F238E27FC236}">
                <a16:creationId xmlns:a16="http://schemas.microsoft.com/office/drawing/2014/main" id="{7A089678-0C7B-47B7-8135-CCC6A3640945}"/>
              </a:ext>
            </a:extLst>
          </p:cNvPr>
          <p:cNvSpPr txBox="1"/>
          <p:nvPr/>
        </p:nvSpPr>
        <p:spPr>
          <a:xfrm>
            <a:off x="4474990" y="5512537"/>
            <a:ext cx="883800" cy="225600"/>
          </a:xfrm>
          <a:prstGeom prst="rect">
            <a:avLst/>
          </a:prstGeom>
          <a:noFill/>
          <a:ln w="9525" cap="flat" cmpd="sng">
            <a:solidFill>
              <a:srgbClr val="CC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latin typeface="Montserrat" panose="00000500000000000000" pitchFamily="2" charset="0"/>
              </a:rPr>
              <a:t>No digital</a:t>
            </a:r>
            <a:endParaRPr sz="1000" b="1">
              <a:latin typeface="Montserrat" panose="00000500000000000000" pitchFamily="2" charset="0"/>
            </a:endParaRPr>
          </a:p>
        </p:txBody>
      </p:sp>
      <p:sp>
        <p:nvSpPr>
          <p:cNvPr id="7" name="Google Shape;999;p68">
            <a:extLst>
              <a:ext uri="{FF2B5EF4-FFF2-40B4-BE49-F238E27FC236}">
                <a16:creationId xmlns:a16="http://schemas.microsoft.com/office/drawing/2014/main" id="{459DD3E3-4E9D-40CD-99AE-A8C3FD312061}"/>
              </a:ext>
            </a:extLst>
          </p:cNvPr>
          <p:cNvSpPr txBox="1">
            <a:spLocks/>
          </p:cNvSpPr>
          <p:nvPr/>
        </p:nvSpPr>
        <p:spPr>
          <a:xfrm>
            <a:off x="603009" y="592883"/>
            <a:ext cx="6721429" cy="2769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  <a:buFont typeface="Arial" panose="020B0604020202020204" pitchFamily="34" charset="0"/>
              <a:buNone/>
            </a:pPr>
            <a:r>
              <a:rPr lang="en-GB" b="1" dirty="0" err="1">
                <a:solidFill>
                  <a:schemeClr val="accent1"/>
                </a:solidFill>
                <a:latin typeface="Montserrat" panose="00000500000000000000" pitchFamily="2" charset="0"/>
              </a:rPr>
              <a:t>Ecosistema</a:t>
            </a:r>
            <a:r>
              <a:rPr lang="en-GB" b="1" dirty="0">
                <a:solidFill>
                  <a:schemeClr val="accent1"/>
                </a:solidFill>
                <a:latin typeface="Montserrat" panose="00000500000000000000" pitchFamily="2" charset="0"/>
              </a:rPr>
              <a:t> del Proyecto IRIS</a:t>
            </a:r>
          </a:p>
        </p:txBody>
      </p:sp>
      <p:pic>
        <p:nvPicPr>
          <p:cNvPr id="8" name="Google Shape;1000;p68">
            <a:extLst>
              <a:ext uri="{FF2B5EF4-FFF2-40B4-BE49-F238E27FC236}">
                <a16:creationId xmlns:a16="http://schemas.microsoft.com/office/drawing/2014/main" id="{163BC09C-24C3-490F-B191-0CDABE2C6AB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28981" b="27770"/>
          <a:stretch/>
        </p:blipFill>
        <p:spPr>
          <a:xfrm>
            <a:off x="782832" y="3907347"/>
            <a:ext cx="912080" cy="39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1001;p68">
            <a:extLst>
              <a:ext uri="{FF2B5EF4-FFF2-40B4-BE49-F238E27FC236}">
                <a16:creationId xmlns:a16="http://schemas.microsoft.com/office/drawing/2014/main" id="{A9632075-B8D4-4FE9-A2B9-0FB6595A98D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8184" t="24721" r="15568" b="19271"/>
          <a:stretch/>
        </p:blipFill>
        <p:spPr>
          <a:xfrm>
            <a:off x="874189" y="4377715"/>
            <a:ext cx="537185" cy="2487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02;p68">
            <a:extLst>
              <a:ext uri="{FF2B5EF4-FFF2-40B4-BE49-F238E27FC236}">
                <a16:creationId xmlns:a16="http://schemas.microsoft.com/office/drawing/2014/main" id="{915BB8A4-3A89-40CA-8729-3D366E49AE8C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81373" y="4377720"/>
            <a:ext cx="693708" cy="139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003;p68">
            <a:extLst>
              <a:ext uri="{FF2B5EF4-FFF2-40B4-BE49-F238E27FC236}">
                <a16:creationId xmlns:a16="http://schemas.microsoft.com/office/drawing/2014/main" id="{12466FAA-415D-43E9-B682-D6E5E0143612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32589" y="4273393"/>
            <a:ext cx="624831" cy="377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005;p68">
            <a:extLst>
              <a:ext uri="{FF2B5EF4-FFF2-40B4-BE49-F238E27FC236}">
                <a16:creationId xmlns:a16="http://schemas.microsoft.com/office/drawing/2014/main" id="{6D71A1C8-C77D-46D9-882E-2BD64FB4ECB2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782496" y="3975775"/>
            <a:ext cx="768579" cy="2575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006;p68">
            <a:extLst>
              <a:ext uri="{FF2B5EF4-FFF2-40B4-BE49-F238E27FC236}">
                <a16:creationId xmlns:a16="http://schemas.microsoft.com/office/drawing/2014/main" id="{4E1C231E-3BFE-441D-B393-34986E13E657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 t="36028" b="33726"/>
          <a:stretch/>
        </p:blipFill>
        <p:spPr>
          <a:xfrm>
            <a:off x="1684826" y="4795039"/>
            <a:ext cx="841291" cy="193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007;p68">
            <a:extLst>
              <a:ext uri="{FF2B5EF4-FFF2-40B4-BE49-F238E27FC236}">
                <a16:creationId xmlns:a16="http://schemas.microsoft.com/office/drawing/2014/main" id="{04991861-DADA-47E5-A43A-CE8863445D3F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 l="17350" t="38629" r="18175" b="39726"/>
          <a:stretch/>
        </p:blipFill>
        <p:spPr>
          <a:xfrm>
            <a:off x="858553" y="4771635"/>
            <a:ext cx="622092" cy="2088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8934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Resultado de imagen de MAPA DE EMPATÃA">
            <a:extLst>
              <a:ext uri="{FF2B5EF4-FFF2-40B4-BE49-F238E27FC236}">
                <a16:creationId xmlns:a16="http://schemas.microsoft.com/office/drawing/2014/main" id="{3AAE0F88-70A7-4B4B-9A40-734D108120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7" b="1912"/>
          <a:stretch/>
        </p:blipFill>
        <p:spPr bwMode="auto">
          <a:xfrm>
            <a:off x="1187632" y="942343"/>
            <a:ext cx="9108159" cy="579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Google Shape;999;p68">
            <a:extLst>
              <a:ext uri="{FF2B5EF4-FFF2-40B4-BE49-F238E27FC236}">
                <a16:creationId xmlns:a16="http://schemas.microsoft.com/office/drawing/2014/main" id="{091C9DCB-E44C-4FAC-8413-8518C5E290D7}"/>
              </a:ext>
            </a:extLst>
          </p:cNvPr>
          <p:cNvSpPr txBox="1">
            <a:spLocks/>
          </p:cNvSpPr>
          <p:nvPr/>
        </p:nvSpPr>
        <p:spPr>
          <a:xfrm>
            <a:off x="603009" y="592883"/>
            <a:ext cx="6721429" cy="2769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0" tIns="0" rIns="0" bIns="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800"/>
              <a:buFont typeface="Arial" panose="020B0604020202020204" pitchFamily="34" charset="0"/>
              <a:buNone/>
            </a:pPr>
            <a:r>
              <a:rPr lang="en-GB" b="1" dirty="0" err="1">
                <a:solidFill>
                  <a:schemeClr val="accent1"/>
                </a:solidFill>
                <a:latin typeface="Montserrat" panose="00000500000000000000" pitchFamily="2" charset="0"/>
              </a:rPr>
              <a:t>Mapa</a:t>
            </a:r>
            <a:r>
              <a:rPr lang="en-GB" b="1" dirty="0">
                <a:solidFill>
                  <a:schemeClr val="accent1"/>
                </a:solidFill>
                <a:latin typeface="Montserrat" panose="00000500000000000000" pitchFamily="2" charset="0"/>
              </a:rPr>
              <a:t> de </a:t>
            </a:r>
            <a:r>
              <a:rPr lang="en-GB" b="1" dirty="0" err="1">
                <a:solidFill>
                  <a:schemeClr val="accent1"/>
                </a:solidFill>
                <a:latin typeface="Montserrat" panose="00000500000000000000" pitchFamily="2" charset="0"/>
              </a:rPr>
              <a:t>Empatía</a:t>
            </a:r>
            <a:endParaRPr lang="en-GB" b="1" dirty="0">
              <a:solidFill>
                <a:schemeClr val="accent1"/>
              </a:solidFill>
              <a:latin typeface="Montserrat" panose="00000500000000000000" pitchFamily="2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1044E19-7795-457D-BC5A-1330DA662E5A}"/>
              </a:ext>
            </a:extLst>
          </p:cNvPr>
          <p:cNvSpPr txBox="1"/>
          <p:nvPr/>
        </p:nvSpPr>
        <p:spPr>
          <a:xfrm>
            <a:off x="4317696" y="1159625"/>
            <a:ext cx="3824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Que la competencia sea mejor.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Que la plataforma no esté a la altura. </a:t>
            </a:r>
          </a:p>
          <a:p>
            <a:endParaRPr lang="es-ES" sz="1200" dirty="0">
              <a:latin typeface="Montserrat" panose="00000500000000000000" pitchFamily="2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B766040-A938-43EA-AA06-21DC32E1D7F6}"/>
              </a:ext>
            </a:extLst>
          </p:cNvPr>
          <p:cNvSpPr txBox="1"/>
          <p:nvPr/>
        </p:nvSpPr>
        <p:spPr>
          <a:xfrm>
            <a:off x="8142348" y="2392665"/>
            <a:ext cx="17753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Demasiados actores implicados.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Avance despacio del proyecto, con muchos </a:t>
            </a:r>
            <a:r>
              <a:rPr lang="es-ES" sz="1200" dirty="0" err="1">
                <a:latin typeface="Montserrat" panose="00000500000000000000" pitchFamily="2" charset="0"/>
              </a:rPr>
              <a:t>stoppers</a:t>
            </a:r>
            <a:r>
              <a:rPr lang="es-ES" sz="1200" dirty="0">
                <a:latin typeface="Montserrat" panose="00000500000000000000" pitchFamily="2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Descoordinación interna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sz="1200" dirty="0">
              <a:latin typeface="Montserrat" panose="00000500000000000000" pitchFamily="2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81A3551-06B1-47D8-BF0E-EB6E3AA8EAB3}"/>
              </a:ext>
            </a:extLst>
          </p:cNvPr>
          <p:cNvSpPr txBox="1"/>
          <p:nvPr/>
        </p:nvSpPr>
        <p:spPr>
          <a:xfrm>
            <a:off x="4317696" y="4468694"/>
            <a:ext cx="3824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No existe un briefing claro.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sz="12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sz="1200" dirty="0">
              <a:latin typeface="Montserrat" panose="00000500000000000000" pitchFamily="2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CAC53AF-0431-4444-863B-28D77A0D588A}"/>
              </a:ext>
            </a:extLst>
          </p:cNvPr>
          <p:cNvSpPr txBox="1"/>
          <p:nvPr/>
        </p:nvSpPr>
        <p:spPr>
          <a:xfrm>
            <a:off x="5803259" y="5751861"/>
            <a:ext cx="3226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Lanzar la plataforma en octubre.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Que cuente con un UX y contenidos que el cliente sienta como innovadores, relevantes y exclusivos.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Montserrat" panose="000005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Montserrat" panose="00000500000000000000" pitchFamily="2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6F3EEB7-0093-4F25-98A9-27972C70C8C5}"/>
              </a:ext>
            </a:extLst>
          </p:cNvPr>
          <p:cNvSpPr txBox="1"/>
          <p:nvPr/>
        </p:nvSpPr>
        <p:spPr>
          <a:xfrm>
            <a:off x="1978273" y="5866532"/>
            <a:ext cx="32971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Que después del dinero invertido no salga el proyecto.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Que el cliente no perciba el esfuerzo.  </a:t>
            </a:r>
          </a:p>
          <a:p>
            <a:endParaRPr lang="es-ES" sz="1200" dirty="0">
              <a:latin typeface="Montserrat" panose="00000500000000000000" pitchFamily="2" charset="0"/>
            </a:endParaRPr>
          </a:p>
          <a:p>
            <a:endParaRPr lang="es-ES" sz="1200" dirty="0">
              <a:latin typeface="Montserrat" panose="00000500000000000000" pitchFamily="2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AC8B9D9-EA27-4168-B7DB-EE9797B5FF49}"/>
              </a:ext>
            </a:extLst>
          </p:cNvPr>
          <p:cNvSpPr txBox="1"/>
          <p:nvPr/>
        </p:nvSpPr>
        <p:spPr>
          <a:xfrm>
            <a:off x="1550713" y="2182505"/>
            <a:ext cx="144712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Que la plataforma que está trabajando su equipo de IT es un gran </a:t>
            </a:r>
            <a:r>
              <a:rPr lang="es-ES" sz="1200" dirty="0" err="1">
                <a:latin typeface="Montserrat" panose="00000500000000000000" pitchFamily="2" charset="0"/>
              </a:rPr>
              <a:t>stopper</a:t>
            </a:r>
            <a:r>
              <a:rPr lang="es-ES" sz="1200" dirty="0">
                <a:latin typeface="Montserrat" panose="00000500000000000000" pitchFamily="2" charset="0"/>
              </a:rPr>
              <a:t>. </a:t>
            </a:r>
          </a:p>
          <a:p>
            <a:endParaRPr lang="es-ES" sz="12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200" dirty="0">
                <a:latin typeface="Montserrat" panose="00000500000000000000" pitchFamily="2" charset="0"/>
              </a:rPr>
              <a:t>Que se tiene que lanzar ya.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sz="1200" dirty="0"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08021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472</Words>
  <Application>Microsoft Office PowerPoint</Application>
  <PresentationFormat>Panorámica</PresentationFormat>
  <Paragraphs>94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 Neue</vt:lpstr>
      <vt:lpstr>Montserrat</vt:lpstr>
      <vt:lpstr>Noto Sans Symbols</vt:lpstr>
      <vt:lpstr>Tema de Office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Carlota Jimenez de Andrade</dc:creator>
  <cp:lastModifiedBy>Carlota Jimenez de Andrade</cp:lastModifiedBy>
  <cp:revision>6</cp:revision>
  <dcterms:created xsi:type="dcterms:W3CDTF">2019-06-28T07:39:08Z</dcterms:created>
  <dcterms:modified xsi:type="dcterms:W3CDTF">2019-06-28T08:18:10Z</dcterms:modified>
</cp:coreProperties>
</file>