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ts" ContentType="video/unknown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sldIdLst>
    <p:sldId id="343" r:id="rId2"/>
    <p:sldId id="331" r:id="rId3"/>
    <p:sldId id="290" r:id="rId4"/>
    <p:sldId id="301" r:id="rId5"/>
    <p:sldId id="302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259" r:id="rId30"/>
  </p:sldIdLst>
  <p:sldSz cx="12192000" cy="6858000"/>
  <p:notesSz cx="6858000" cy="9144000"/>
  <p:embeddedFontLst>
    <p:embeddedFont>
      <p:font typeface="Adelle" panose="02000503060000020004" pitchFamily="2" charset="0"/>
      <p:regular r:id="rId32"/>
      <p:bold r:id="rId33"/>
      <p:italic r:id="rId34"/>
      <p:bold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333B"/>
    <a:srgbClr val="D8D8D8"/>
    <a:srgbClr val="53565A"/>
    <a:srgbClr val="7FA9AE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3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9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14BC8-A099-44EB-9619-502E5F7CBD2C}" type="datetimeFigureOut">
              <a:rPr lang="es-ES" smtClean="0"/>
              <a:t>25/01/2017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6E8F7-C822-4753-BF9D-D9E548B6F1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3905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EF307-49D8-45C6-91D0-D407FF0F92FC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9845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CAE2C0F-BF56-439F-92FB-C5AB8849493A}" type="datetimeFigureOut">
              <a:rPr lang="es-ES" smtClean="0"/>
              <a:t>25/01/2017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7DAB5F-78A5-4E16-A45C-928C04FF09B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733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  <p:sldLayoutId id="2147483679" r:id="rId24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6.png"/><Relationship Id="rId7" Type="http://schemas.openxmlformats.org/officeDocument/2006/relationships/image" Target="../media/image30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11" Type="http://schemas.openxmlformats.org/officeDocument/2006/relationships/image" Target="../media/image3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png"/><Relationship Id="rId11" Type="http://schemas.openxmlformats.org/officeDocument/2006/relationships/image" Target="../media/image19.png"/><Relationship Id="rId5" Type="http://schemas.openxmlformats.org/officeDocument/2006/relationships/image" Target="../media/image62.png"/><Relationship Id="rId10" Type="http://schemas.openxmlformats.org/officeDocument/2006/relationships/image" Target="../media/image67.jpe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ts"/><Relationship Id="rId1" Type="http://schemas.microsoft.com/office/2007/relationships/media" Target="../media/media1.ts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La (R)evolución de la comunicación y de los Asuntos Públicos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El tablero de juego. Sistema de gestión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9026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Modelo teórico</a:t>
            </a:r>
          </a:p>
          <a:p>
            <a:r>
              <a:rPr lang="es-ES" dirty="0" smtClean="0"/>
              <a:t>Caso UBER</a:t>
            </a:r>
          </a:p>
          <a:p>
            <a:r>
              <a:rPr lang="es-ES" dirty="0" smtClean="0"/>
              <a:t>Caso Calidad Pascual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8186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Tablero de juego. Sistema de gestión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269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</a:t>
            </a:r>
            <a:r>
              <a:rPr lang="es-ES" dirty="0" smtClean="0"/>
              <a:t>de gestión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2"/>
          <a:stretch/>
        </p:blipFill>
        <p:spPr>
          <a:xfrm>
            <a:off x="1646605" y="612558"/>
            <a:ext cx="8898790" cy="624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9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gestión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0"/>
          <a:stretch/>
        </p:blipFill>
        <p:spPr>
          <a:xfrm>
            <a:off x="1646605" y="639192"/>
            <a:ext cx="8898790" cy="62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Uber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2298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UBER – Retos y estrategia</a:t>
            </a:r>
            <a:endParaRPr lang="es-ES" dirty="0">
              <a:latin typeface="+mj-lt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34410" y="3210709"/>
            <a:ext cx="4151790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b="1" dirty="0"/>
              <a:t>Estrategia: </a:t>
            </a:r>
            <a:r>
              <a:rPr lang="es-ES" sz="1200" dirty="0"/>
              <a:t>de la ilegalidad a ser un actor que opera dentro de la normalidad.</a:t>
            </a:r>
          </a:p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b="1" dirty="0"/>
              <a:t>Narrativa Corporativa</a:t>
            </a:r>
            <a:r>
              <a:rPr lang="es-ES" sz="1200" dirty="0"/>
              <a:t>: De la economía colaborativa al </a:t>
            </a:r>
            <a:r>
              <a:rPr lang="es-ES" sz="1200" i="1" dirty="0" err="1"/>
              <a:t>compliance</a:t>
            </a:r>
            <a:r>
              <a:rPr lang="es-ES" sz="1200" i="1" dirty="0"/>
              <a:t>.</a:t>
            </a:r>
            <a:endParaRPr lang="es-ES" sz="1200" dirty="0"/>
          </a:p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b="1" dirty="0"/>
              <a:t>Comunidades</a:t>
            </a:r>
            <a:r>
              <a:rPr lang="es-ES" sz="1200" dirty="0"/>
              <a:t>: De los </a:t>
            </a:r>
            <a:r>
              <a:rPr lang="es-ES" sz="1200" i="1" dirty="0" err="1"/>
              <a:t>techies</a:t>
            </a:r>
            <a:r>
              <a:rPr lang="es-ES" sz="1200" dirty="0"/>
              <a:t> a </a:t>
            </a:r>
            <a:r>
              <a:rPr lang="es-ES" sz="1200" i="1" dirty="0" err="1"/>
              <a:t>stakeholders</a:t>
            </a:r>
            <a:r>
              <a:rPr lang="es-ES" sz="1200" dirty="0"/>
              <a:t> de transporte, economía, hacienda, etc.</a:t>
            </a:r>
          </a:p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b="1" dirty="0"/>
              <a:t>Territorios</a:t>
            </a:r>
            <a:r>
              <a:rPr lang="es-ES" sz="1200" dirty="0"/>
              <a:t>: De la </a:t>
            </a:r>
            <a:r>
              <a:rPr lang="es-ES" sz="1200" dirty="0" err="1"/>
              <a:t>uberización</a:t>
            </a:r>
            <a:r>
              <a:rPr lang="es-ES" sz="1200" dirty="0"/>
              <a:t> del empleo a la innovación y la movilidad sostenible</a:t>
            </a:r>
            <a:r>
              <a:rPr lang="es-ES" sz="1200" dirty="0" smtClean="0"/>
              <a:t>.</a:t>
            </a:r>
            <a:endParaRPr lang="es-ES" sz="1200" dirty="0"/>
          </a:p>
        </p:txBody>
      </p:sp>
      <p:sp>
        <p:nvSpPr>
          <p:cNvPr id="6" name="Rectángulo 5"/>
          <p:cNvSpPr/>
          <p:nvPr/>
        </p:nvSpPr>
        <p:spPr>
          <a:xfrm>
            <a:off x="6597777" y="2158300"/>
            <a:ext cx="12057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1600" b="1" dirty="0">
                <a:solidFill>
                  <a:srgbClr val="53565A"/>
                </a:solidFill>
                <a:latin typeface="+mj-lt"/>
              </a:rPr>
              <a:t>Estrategia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69334" y="2635067"/>
            <a:ext cx="42865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Convertirse en un actor legítimo de la movilidad en España.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034410" y="21583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Retos</a:t>
            </a:r>
            <a:endParaRPr lang="es-ES" sz="1600" dirty="0"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597777" y="2533190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969334" y="2496854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ángulo 10"/>
          <p:cNvSpPr/>
          <p:nvPr/>
        </p:nvSpPr>
        <p:spPr>
          <a:xfrm>
            <a:off x="6597777" y="3210709"/>
            <a:ext cx="415179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dirty="0" smtClean="0"/>
              <a:t>Generar confianza como interlocutor institucional responsable.</a:t>
            </a:r>
          </a:p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dirty="0" smtClean="0"/>
              <a:t>Liderar el relato de la solución.</a:t>
            </a:r>
          </a:p>
          <a:p>
            <a:pPr marL="171450" indent="-1714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 dirty="0" smtClean="0"/>
              <a:t>Relacionamiento </a:t>
            </a:r>
            <a:r>
              <a:rPr lang="es-ES" sz="1200" i="1" dirty="0" smtClean="0"/>
              <a:t>top </a:t>
            </a:r>
            <a:r>
              <a:rPr lang="es-ES" sz="1200" i="1" dirty="0" err="1" smtClean="0"/>
              <a:t>down</a:t>
            </a:r>
            <a:r>
              <a:rPr lang="es-ES" sz="1200" i="1" dirty="0" smtClean="0"/>
              <a:t>.</a:t>
            </a:r>
            <a:endParaRPr lang="es-ES" sz="1200" dirty="0"/>
          </a:p>
        </p:txBody>
      </p:sp>
      <p:sp>
        <p:nvSpPr>
          <p:cNvPr id="3" name="Rectángulo 2"/>
          <p:cNvSpPr/>
          <p:nvPr/>
        </p:nvSpPr>
        <p:spPr>
          <a:xfrm>
            <a:off x="6597777" y="2635067"/>
            <a:ext cx="4151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53565A"/>
                </a:solidFill>
                <a:latin typeface="+mj-lt"/>
              </a:rPr>
              <a:t>G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anar </a:t>
            </a:r>
            <a:r>
              <a:rPr lang="es-ES" sz="1400" b="1" dirty="0">
                <a:solidFill>
                  <a:srgbClr val="53565A"/>
                </a:solidFill>
                <a:latin typeface="+mj-lt"/>
              </a:rPr>
              <a:t>músculo institucional que facilitara el posicionamiento institucional de </a:t>
            </a:r>
            <a:r>
              <a:rPr lang="es-ES" sz="1400" b="1" dirty="0" err="1">
                <a:solidFill>
                  <a:srgbClr val="53565A"/>
                </a:solidFill>
                <a:latin typeface="+mj-lt"/>
              </a:rPr>
              <a:t>Uber</a:t>
            </a:r>
            <a:endParaRPr lang="es-ES" sz="1400" b="1" dirty="0">
              <a:solidFill>
                <a:srgbClr val="53565A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70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echa derecha 6"/>
          <p:cNvSpPr/>
          <p:nvPr/>
        </p:nvSpPr>
        <p:spPr>
          <a:xfrm>
            <a:off x="2078735" y="1145888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CuadroTexto 17"/>
          <p:cNvSpPr txBox="1"/>
          <p:nvPr/>
        </p:nvSpPr>
        <p:spPr>
          <a:xfrm>
            <a:off x="2952750" y="1851593"/>
            <a:ext cx="55675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 la batalla de la reputación a la batalla de la regulación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2952750" y="2526320"/>
            <a:ext cx="46650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 lo disruptivo y la provocación al </a:t>
            </a:r>
            <a:r>
              <a:rPr lang="es-ES" sz="1600" i="1" dirty="0" err="1">
                <a:solidFill>
                  <a:srgbClr val="53565A"/>
                </a:solidFill>
                <a:latin typeface="Adelle" panose="02000503060000020004" pitchFamily="2" charset="0"/>
              </a:rPr>
              <a:t>compliance</a:t>
            </a:r>
            <a:endParaRPr lang="es-ES" sz="1600" i="1" dirty="0">
              <a:solidFill>
                <a:srgbClr val="53565A"/>
              </a:solidFill>
              <a:latin typeface="Adelle" panose="02000503060000020004" pitchFamily="2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2952750" y="3773500"/>
            <a:ext cx="80730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Del ecosistema de la adhesión –</a:t>
            </a:r>
            <a:r>
              <a:rPr lang="es-ES" sz="1600" i="1" dirty="0" err="1">
                <a:solidFill>
                  <a:srgbClr val="53565A"/>
                </a:solidFill>
                <a:latin typeface="Adelle" panose="02000503060000020004" pitchFamily="2" charset="0"/>
              </a:rPr>
              <a:t>techie</a:t>
            </a:r>
            <a:r>
              <a:rPr lang="es-ES" sz="1600" i="1" dirty="0">
                <a:solidFill>
                  <a:srgbClr val="53565A"/>
                </a:solidFill>
                <a:latin typeface="Adelle" panose="02000503060000020004" pitchFamily="2" charset="0"/>
              </a:rPr>
              <a:t>-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 al de la confrontación –negocio y transporte 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2952750" y="4530323"/>
            <a:ext cx="74334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 la </a:t>
            </a:r>
            <a:r>
              <a:rPr lang="es-ES" sz="1600" dirty="0" err="1">
                <a:solidFill>
                  <a:srgbClr val="53565A"/>
                </a:solidFill>
                <a:latin typeface="Adelle" panose="02000503060000020004" pitchFamily="2" charset="0"/>
              </a:rPr>
              <a:t>uberización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 del empleo y el P2P a la movilidad sostenible y la economía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2952749" y="5792800"/>
            <a:ext cx="42258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 un actor ilegal a operar con normalidad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2953379" y="5063723"/>
            <a:ext cx="75921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De la comunidad </a:t>
            </a:r>
            <a:r>
              <a:rPr lang="es-ES" sz="1600" i="1" dirty="0" err="1">
                <a:solidFill>
                  <a:srgbClr val="53565A"/>
                </a:solidFill>
                <a:latin typeface="Adelle" panose="02000503060000020004" pitchFamily="2" charset="0"/>
              </a:rPr>
              <a:t>techie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 a </a:t>
            </a:r>
            <a:r>
              <a:rPr lang="es-ES" sz="1600" dirty="0" err="1">
                <a:solidFill>
                  <a:srgbClr val="53565A"/>
                </a:solidFill>
                <a:latin typeface="Adelle" panose="02000503060000020004" pitchFamily="2" charset="0"/>
              </a:rPr>
              <a:t>stakeholders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 de transporte, economía, hacienda, etc. 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2952749" y="1032443"/>
            <a:ext cx="57406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Hacer de </a:t>
            </a:r>
            <a:r>
              <a:rPr lang="es-ES" sz="1600" dirty="0" err="1">
                <a:solidFill>
                  <a:srgbClr val="53565A"/>
                </a:solidFill>
                <a:latin typeface="Adelle" panose="02000503060000020004" pitchFamily="2" charset="0"/>
              </a:rPr>
              <a:t>Uber</a:t>
            </a: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</a:rPr>
              <a:t> un actor legítimo de la movilidad en España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56" t="10995" r="43477"/>
          <a:stretch/>
        </p:blipFill>
        <p:spPr>
          <a:xfrm>
            <a:off x="535732" y="740663"/>
            <a:ext cx="1411940" cy="6103955"/>
          </a:xfrm>
          <a:prstGeom prst="rect">
            <a:avLst/>
          </a:prstGeom>
        </p:spPr>
      </p:pic>
      <p:sp>
        <p:nvSpPr>
          <p:cNvPr id="17" name="Flecha derecha 16"/>
          <p:cNvSpPr/>
          <p:nvPr/>
        </p:nvSpPr>
        <p:spPr>
          <a:xfrm>
            <a:off x="2078735" y="1965038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Flecha derecha 24"/>
          <p:cNvSpPr/>
          <p:nvPr/>
        </p:nvSpPr>
        <p:spPr>
          <a:xfrm>
            <a:off x="2078735" y="2660598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Flecha derecha 25"/>
          <p:cNvSpPr/>
          <p:nvPr/>
        </p:nvSpPr>
        <p:spPr>
          <a:xfrm>
            <a:off x="2078735" y="3868094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Flecha derecha 26"/>
          <p:cNvSpPr/>
          <p:nvPr/>
        </p:nvSpPr>
        <p:spPr>
          <a:xfrm>
            <a:off x="2078735" y="4643768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Flecha derecha 27"/>
          <p:cNvSpPr/>
          <p:nvPr/>
        </p:nvSpPr>
        <p:spPr>
          <a:xfrm>
            <a:off x="2078735" y="5177168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Flecha derecha 28"/>
          <p:cNvSpPr/>
          <p:nvPr/>
        </p:nvSpPr>
        <p:spPr>
          <a:xfrm>
            <a:off x="2078735" y="5906245"/>
            <a:ext cx="742950" cy="142441"/>
          </a:xfrm>
          <a:prstGeom prst="rightArrow">
            <a:avLst/>
          </a:prstGeom>
          <a:solidFill>
            <a:srgbClr val="7BA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190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r="628" b="24378"/>
          <a:stretch/>
        </p:blipFill>
        <p:spPr>
          <a:xfrm>
            <a:off x="4951874" y="384526"/>
            <a:ext cx="6012723" cy="1530309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4387941" y="5369541"/>
            <a:ext cx="3375997" cy="1008974"/>
            <a:chOff x="749300" y="4908145"/>
            <a:chExt cx="5143500" cy="1535450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9300" y="5144580"/>
              <a:ext cx="5143500" cy="1299015"/>
            </a:xfrm>
            <a:prstGeom prst="rect">
              <a:avLst/>
            </a:prstGeom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8200" y="4908145"/>
              <a:ext cx="1628775" cy="236435"/>
            </a:xfrm>
            <a:prstGeom prst="rect">
              <a:avLst/>
            </a:prstGeom>
          </p:spPr>
        </p:pic>
      </p:grp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/>
          <a:srcRect l="5256" b="9502"/>
          <a:stretch/>
        </p:blipFill>
        <p:spPr>
          <a:xfrm>
            <a:off x="4387941" y="3988032"/>
            <a:ext cx="3209630" cy="1027554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8087975" y="2303941"/>
            <a:ext cx="3447949" cy="972363"/>
            <a:chOff x="897617" y="2635348"/>
            <a:chExt cx="4305300" cy="1271332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 rotWithShape="1">
            <a:blip r:embed="rId6"/>
            <a:srcRect l="11739" t="-1466" r="65189" b="77434"/>
            <a:stretch/>
          </p:blipFill>
          <p:spPr>
            <a:xfrm>
              <a:off x="955675" y="2635348"/>
              <a:ext cx="1088571" cy="348343"/>
            </a:xfrm>
            <a:prstGeom prst="rect">
              <a:avLst/>
            </a:prstGeom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 rotWithShape="1">
            <a:blip r:embed="rId6"/>
            <a:srcRect t="27638"/>
            <a:stretch/>
          </p:blipFill>
          <p:spPr>
            <a:xfrm>
              <a:off x="897617" y="2949537"/>
              <a:ext cx="4305300" cy="957143"/>
            </a:xfrm>
            <a:prstGeom prst="rect">
              <a:avLst/>
            </a:prstGeom>
          </p:spPr>
        </p:pic>
      </p:grpSp>
      <p:grpSp>
        <p:nvGrpSpPr>
          <p:cNvPr id="15" name="Grupo 14"/>
          <p:cNvGrpSpPr/>
          <p:nvPr/>
        </p:nvGrpSpPr>
        <p:grpSpPr>
          <a:xfrm>
            <a:off x="4436615" y="2290438"/>
            <a:ext cx="2914095" cy="1089581"/>
            <a:chOff x="6444342" y="2279687"/>
            <a:chExt cx="3174546" cy="1172863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 rotWithShape="1">
            <a:blip r:embed="rId7"/>
            <a:srcRect r="42213" b="83263"/>
            <a:stretch/>
          </p:blipFill>
          <p:spPr>
            <a:xfrm>
              <a:off x="6444342" y="2279687"/>
              <a:ext cx="1695223" cy="269733"/>
            </a:xfrm>
            <a:prstGeom prst="rect">
              <a:avLst/>
            </a:prstGeom>
          </p:spPr>
        </p:pic>
        <p:pic>
          <p:nvPicPr>
            <p:cNvPr id="17" name="Imagen 16"/>
            <p:cNvPicPr>
              <a:picLocks noChangeAspect="1"/>
            </p:cNvPicPr>
            <p:nvPr/>
          </p:nvPicPr>
          <p:blipFill rotWithShape="1">
            <a:blip r:embed="rId7"/>
            <a:srcRect l="140" t="56282" r="15440"/>
            <a:stretch/>
          </p:blipFill>
          <p:spPr>
            <a:xfrm>
              <a:off x="6444342" y="2549420"/>
              <a:ext cx="3174546" cy="903130"/>
            </a:xfrm>
            <a:prstGeom prst="rect">
              <a:avLst/>
            </a:prstGeom>
          </p:spPr>
        </p:pic>
      </p:grp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8"/>
          <a:srcRect b="14786"/>
          <a:stretch/>
        </p:blipFill>
        <p:spPr>
          <a:xfrm>
            <a:off x="795493" y="4752753"/>
            <a:ext cx="2687736" cy="1661274"/>
          </a:xfrm>
          <a:prstGeom prst="rect">
            <a:avLst/>
          </a:prstGeom>
        </p:spPr>
      </p:pic>
      <p:pic>
        <p:nvPicPr>
          <p:cNvPr id="19" name="Picture 2" descr="http://estaticos.expansion.com/imagenes/2014/12/31/empresastransporte/1420012625_0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04" b="-1"/>
          <a:stretch/>
        </p:blipFill>
        <p:spPr bwMode="auto">
          <a:xfrm>
            <a:off x="8457173" y="4011591"/>
            <a:ext cx="2972922" cy="203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ángulo 19"/>
          <p:cNvSpPr/>
          <p:nvPr/>
        </p:nvSpPr>
        <p:spPr>
          <a:xfrm>
            <a:off x="155380" y="652820"/>
            <a:ext cx="3600000" cy="3869395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Título 1"/>
          <p:cNvSpPr txBox="1">
            <a:spLocks/>
          </p:cNvSpPr>
          <p:nvPr/>
        </p:nvSpPr>
        <p:spPr>
          <a:xfrm>
            <a:off x="225169" y="742089"/>
            <a:ext cx="2956181" cy="30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 err="1">
                <a:solidFill>
                  <a:srgbClr val="CB333B"/>
                </a:solidFill>
                <a:latin typeface="Adelle" panose="02000503060000020004" pitchFamily="2" charset="0"/>
              </a:rPr>
              <a:t>Uber</a:t>
            </a:r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 ilegal (2015)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2" t="11414" r="42550" b="34630"/>
          <a:stretch/>
        </p:blipFill>
        <p:spPr>
          <a:xfrm>
            <a:off x="224140" y="1230585"/>
            <a:ext cx="3472012" cy="312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0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91" b="33646"/>
          <a:stretch/>
        </p:blipFill>
        <p:spPr>
          <a:xfrm>
            <a:off x="4147468" y="449240"/>
            <a:ext cx="2909011" cy="336592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/>
          <a:srcRect l="31482" t="22222" r="45729" b="41821"/>
          <a:stretch/>
        </p:blipFill>
        <p:spPr>
          <a:xfrm>
            <a:off x="948153" y="4848223"/>
            <a:ext cx="2233197" cy="1780587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7" t="10741"/>
          <a:stretch/>
        </p:blipFill>
        <p:spPr>
          <a:xfrm>
            <a:off x="7593811" y="777714"/>
            <a:ext cx="3882519" cy="52142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5"/>
          <a:srcRect r="8543" b="3770"/>
          <a:stretch/>
        </p:blipFill>
        <p:spPr>
          <a:xfrm>
            <a:off x="4463194" y="4482403"/>
            <a:ext cx="2422802" cy="1805793"/>
          </a:xfrm>
          <a:prstGeom prst="rect">
            <a:avLst/>
          </a:prstGeom>
        </p:spPr>
      </p:pic>
      <p:sp>
        <p:nvSpPr>
          <p:cNvPr id="25" name="Rectángulo 24"/>
          <p:cNvSpPr/>
          <p:nvPr/>
        </p:nvSpPr>
        <p:spPr>
          <a:xfrm>
            <a:off x="155380" y="688445"/>
            <a:ext cx="3600000" cy="3869395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Título 1"/>
          <p:cNvSpPr txBox="1">
            <a:spLocks/>
          </p:cNvSpPr>
          <p:nvPr/>
        </p:nvSpPr>
        <p:spPr>
          <a:xfrm>
            <a:off x="225169" y="777714"/>
            <a:ext cx="2956181" cy="30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Economía colaborativa (2015)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3" t="10615" r="12157" b="34757"/>
          <a:stretch/>
        </p:blipFill>
        <p:spPr>
          <a:xfrm>
            <a:off x="176385" y="1129430"/>
            <a:ext cx="3482488" cy="316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9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3896" t="11090" r="2560" b="20738"/>
          <a:stretch/>
        </p:blipFill>
        <p:spPr>
          <a:xfrm>
            <a:off x="4545169" y="904776"/>
            <a:ext cx="2690898" cy="2512157"/>
          </a:xfrm>
          <a:prstGeom prst="rect">
            <a:avLst/>
          </a:prstGeom>
          <a:ln>
            <a:noFill/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36937" t="35988" r="31555" b="56958"/>
          <a:stretch/>
        </p:blipFill>
        <p:spPr>
          <a:xfrm>
            <a:off x="4545169" y="488475"/>
            <a:ext cx="2798371" cy="35244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3" t="39720" r="38212" b="43092"/>
          <a:stretch/>
        </p:blipFill>
        <p:spPr>
          <a:xfrm>
            <a:off x="4389369" y="4176190"/>
            <a:ext cx="1739448" cy="209409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2" t="45377" r="20477" b="13519"/>
          <a:stretch/>
        </p:blipFill>
        <p:spPr>
          <a:xfrm>
            <a:off x="808499" y="4824725"/>
            <a:ext cx="2372851" cy="181746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17" t="26194" r="37372" b="38828"/>
          <a:stretch/>
        </p:blipFill>
        <p:spPr>
          <a:xfrm>
            <a:off x="6577448" y="3950564"/>
            <a:ext cx="1191685" cy="254534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8" t="10185" r="9155" b="2280"/>
          <a:stretch/>
        </p:blipFill>
        <p:spPr>
          <a:xfrm>
            <a:off x="8133329" y="488475"/>
            <a:ext cx="3343658" cy="5353486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155380" y="664695"/>
            <a:ext cx="3600000" cy="3869395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225169" y="753964"/>
            <a:ext cx="2956181" cy="30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 err="1">
                <a:solidFill>
                  <a:srgbClr val="CB333B"/>
                </a:solidFill>
                <a:latin typeface="Adelle" panose="02000503060000020004" pitchFamily="2" charset="0"/>
              </a:rPr>
              <a:t>Compliance</a:t>
            </a:r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 (2016)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3" t="10615" r="12157" b="34757"/>
          <a:stretch/>
        </p:blipFill>
        <p:spPr>
          <a:xfrm>
            <a:off x="176385" y="1129430"/>
            <a:ext cx="3482488" cy="316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6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6146" t="9331" r="41979" b="12366"/>
          <a:stretch/>
        </p:blipFill>
        <p:spPr>
          <a:xfrm>
            <a:off x="4109938" y="1334126"/>
            <a:ext cx="3063143" cy="4684544"/>
          </a:xfrm>
          <a:prstGeom prst="rect">
            <a:avLst/>
          </a:prstGeom>
        </p:spPr>
      </p:pic>
      <p:pic>
        <p:nvPicPr>
          <p:cNvPr id="1026" name="Picture 2" descr="https://cnnespanol2.files.wordpress.com/2015/04/expansion-logo-super.png?w=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032" y="700320"/>
            <a:ext cx="2610774" cy="48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/>
          <a:srcRect l="24479" t="16240" r="41979" b="8649"/>
          <a:stretch/>
        </p:blipFill>
        <p:spPr>
          <a:xfrm>
            <a:off x="7767826" y="1334126"/>
            <a:ext cx="3508541" cy="4419415"/>
          </a:xfrm>
          <a:prstGeom prst="rect">
            <a:avLst/>
          </a:prstGeom>
        </p:spPr>
      </p:pic>
      <p:pic>
        <p:nvPicPr>
          <p:cNvPr id="1028" name="Picture 4" descr="http://ep01.epimg.net/iconos/v2.x/v2.0/logos/elpai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826" y="664873"/>
            <a:ext cx="1897214" cy="42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155380" y="700320"/>
            <a:ext cx="3600000" cy="3574791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225169" y="789589"/>
            <a:ext cx="2956181" cy="30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 err="1">
                <a:solidFill>
                  <a:srgbClr val="CB333B"/>
                </a:solidFill>
                <a:latin typeface="Adelle" panose="02000503060000020004" pitchFamily="2" charset="0"/>
              </a:rPr>
              <a:t>Uberización</a:t>
            </a:r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 del empleo y P2P (2015)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17" t="18317" r="3500" b="49536"/>
          <a:stretch/>
        </p:blipFill>
        <p:spPr>
          <a:xfrm>
            <a:off x="984380" y="4666004"/>
            <a:ext cx="2105049" cy="181625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9" t="51651" r="12357" b="2912"/>
          <a:stretch/>
        </p:blipFill>
        <p:spPr>
          <a:xfrm>
            <a:off x="235282" y="1334126"/>
            <a:ext cx="3443693" cy="269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00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aptura de pantalla 2016-04-12 a las 10.35.5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653" y="518933"/>
            <a:ext cx="2063664" cy="90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aptura de pantalla 2016-04-12 a las 10.22.0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866" y="1554578"/>
            <a:ext cx="2431372" cy="139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9723" t="21308" r="10899" b="11457"/>
          <a:stretch/>
        </p:blipFill>
        <p:spPr>
          <a:xfrm>
            <a:off x="626021" y="4646725"/>
            <a:ext cx="3129359" cy="1861547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6223079" y="2018745"/>
            <a:ext cx="2113053" cy="831064"/>
            <a:chOff x="4695559" y="4434209"/>
            <a:chExt cx="2760471" cy="933502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 rotWithShape="1">
            <a:blip r:embed="rId5"/>
            <a:srcRect b="80916"/>
            <a:stretch/>
          </p:blipFill>
          <p:spPr>
            <a:xfrm>
              <a:off x="4695785" y="4434209"/>
              <a:ext cx="2760245" cy="269948"/>
            </a:xfrm>
            <a:prstGeom prst="rect">
              <a:avLst/>
            </a:prstGeom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 rotWithShape="1">
            <a:blip r:embed="rId5"/>
            <a:srcRect l="29889" t="53092"/>
            <a:stretch/>
          </p:blipFill>
          <p:spPr>
            <a:xfrm>
              <a:off x="4695559" y="4704157"/>
              <a:ext cx="1935246" cy="663554"/>
            </a:xfrm>
            <a:prstGeom prst="rect">
              <a:avLst/>
            </a:prstGeom>
          </p:spPr>
        </p:pic>
      </p:grp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t="-1" b="-249"/>
          <a:stretch/>
        </p:blipFill>
        <p:spPr>
          <a:xfrm>
            <a:off x="4562524" y="3268038"/>
            <a:ext cx="3353682" cy="2531304"/>
          </a:xfrm>
          <a:prstGeom prst="rect">
            <a:avLst/>
          </a:prstGeom>
        </p:spPr>
      </p:pic>
      <p:pic>
        <p:nvPicPr>
          <p:cNvPr id="2052" name="Picture 4" descr="https://i1.wp.com/webadictos.com/media/2016/03/ubergreen.jpg?resize=960%2C540&amp;ssl=1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8"/>
          <a:stretch/>
        </p:blipFill>
        <p:spPr bwMode="auto">
          <a:xfrm>
            <a:off x="4740040" y="450716"/>
            <a:ext cx="3176166" cy="131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s://cdn-images-1.medium.com/max/800/1*npVz3pCpbphm_Bf5YS-0Ag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5" t="25806" r="23231" b="27580"/>
          <a:stretch/>
        </p:blipFill>
        <p:spPr bwMode="auto">
          <a:xfrm>
            <a:off x="4059027" y="2091946"/>
            <a:ext cx="1670827" cy="6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/>
          <p:cNvSpPr/>
          <p:nvPr/>
        </p:nvSpPr>
        <p:spPr>
          <a:xfrm>
            <a:off x="155380" y="747820"/>
            <a:ext cx="3600000" cy="3551047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225169" y="837089"/>
            <a:ext cx="3367336" cy="5905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Actividad económica y movilidad sostenible (2016)</a:t>
            </a:r>
          </a:p>
        </p:txBody>
      </p:sp>
      <p:pic>
        <p:nvPicPr>
          <p:cNvPr id="19" name="Picture 4" descr="https://lh5.googleusercontent.com/jw18OPca1U3rGdUVd9LY_S1OSwUVWJWV19-Fvmi2H4GoOExXgvUDLCnwRUQyQFJSDiGAjma-zbLWJ4o7X3mzQG-TgQ2b77WZ8tAnKjWDv_TQLiOul09gdOJgrrvy8HDod0OwPeJOj9k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2"/>
          <a:stretch/>
        </p:blipFill>
        <p:spPr bwMode="auto">
          <a:xfrm>
            <a:off x="8723350" y="4824054"/>
            <a:ext cx="2774540" cy="150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10"/>
          <a:srcRect l="26894" t="33880" r="44841" b="26190"/>
          <a:stretch/>
        </p:blipFill>
        <p:spPr>
          <a:xfrm>
            <a:off x="9262492" y="3332243"/>
            <a:ext cx="1889663" cy="139991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9" t="51651" r="12357" b="2912"/>
          <a:stretch/>
        </p:blipFill>
        <p:spPr>
          <a:xfrm>
            <a:off x="235282" y="1334126"/>
            <a:ext cx="3443693" cy="269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8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0713" t="8767" r="24494" b="86547"/>
          <a:stretch/>
        </p:blipFill>
        <p:spPr>
          <a:xfrm>
            <a:off x="4465103" y="777036"/>
            <a:ext cx="3338368" cy="16058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24888" t="17600" r="42583" b="32540"/>
          <a:stretch/>
        </p:blipFill>
        <p:spPr>
          <a:xfrm>
            <a:off x="4465103" y="1679128"/>
            <a:ext cx="3409389" cy="293945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/>
          <a:srcRect l="24668" t="19940" r="31538" b="65821"/>
          <a:stretch/>
        </p:blipFill>
        <p:spPr>
          <a:xfrm>
            <a:off x="4465103" y="996638"/>
            <a:ext cx="3409389" cy="623476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155380" y="735946"/>
            <a:ext cx="3600000" cy="3242281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225169" y="825214"/>
            <a:ext cx="3367336" cy="3428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Comunidades: </a:t>
            </a:r>
            <a:r>
              <a:rPr lang="es-ES" sz="1400" b="1" i="1" dirty="0" err="1">
                <a:solidFill>
                  <a:srgbClr val="CB333B"/>
                </a:solidFill>
                <a:latin typeface="Adelle" panose="02000503060000020004" pitchFamily="2" charset="0"/>
              </a:rPr>
              <a:t>techies</a:t>
            </a:r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 (2015)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/>
          <a:srcRect l="44365" t="32610" r="35476" b="53281"/>
          <a:stretch/>
        </p:blipFill>
        <p:spPr>
          <a:xfrm>
            <a:off x="8513194" y="5517437"/>
            <a:ext cx="2726006" cy="107323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/>
          <a:srcRect l="44286" t="46720" r="34365" b="40299"/>
          <a:stretch/>
        </p:blipFill>
        <p:spPr>
          <a:xfrm>
            <a:off x="4716505" y="5040715"/>
            <a:ext cx="3086966" cy="1055766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6"/>
          <a:srcRect l="44762" t="35855" r="32381" b="27037"/>
          <a:stretch/>
        </p:blipFill>
        <p:spPr>
          <a:xfrm>
            <a:off x="8619170" y="735946"/>
            <a:ext cx="2615671" cy="2388617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7"/>
          <a:srcRect l="43730" t="59418" r="34524" b="19700"/>
          <a:stretch/>
        </p:blipFill>
        <p:spPr>
          <a:xfrm>
            <a:off x="8344447" y="3466187"/>
            <a:ext cx="3165116" cy="170962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8"/>
          <a:srcRect l="44479" t="57222" r="34166" b="30555"/>
          <a:stretch/>
        </p:blipFill>
        <p:spPr>
          <a:xfrm>
            <a:off x="234112" y="4920375"/>
            <a:ext cx="3521268" cy="113367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2" t="50744" r="42884" b="4078"/>
          <a:stretch/>
        </p:blipFill>
        <p:spPr>
          <a:xfrm>
            <a:off x="225169" y="1168063"/>
            <a:ext cx="3498964" cy="275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9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3247" t="39850" r="40635" b="8026"/>
          <a:stretch/>
        </p:blipFill>
        <p:spPr>
          <a:xfrm>
            <a:off x="8206208" y="904963"/>
            <a:ext cx="3161263" cy="2566260"/>
          </a:xfrm>
          <a:prstGeom prst="rect">
            <a:avLst/>
          </a:prstGeom>
        </p:spPr>
      </p:pic>
      <p:pic>
        <p:nvPicPr>
          <p:cNvPr id="4" name="Picture 2" descr="http://www.gacetadeltaxi.com/images/logo_gtc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210" y="441698"/>
            <a:ext cx="1727903" cy="380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aptura de pantalla 2016-04-11 a las 18.30.3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" r="2659" b="33917"/>
          <a:stretch/>
        </p:blipFill>
        <p:spPr bwMode="auto">
          <a:xfrm>
            <a:off x="4299138" y="441698"/>
            <a:ext cx="2990449" cy="345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155380" y="795718"/>
            <a:ext cx="3600000" cy="3298997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225168" y="795718"/>
            <a:ext cx="3530211" cy="5311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Comunidades: + transporte, economía, hacienda, empleo, etc.  (2016)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5"/>
          <a:srcRect l="19688" t="11111" r="20729" b="27037"/>
          <a:stretch/>
        </p:blipFill>
        <p:spPr>
          <a:xfrm>
            <a:off x="8206208" y="4319289"/>
            <a:ext cx="3281497" cy="1916118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6"/>
          <a:srcRect l="24896" t="15001" r="42485" b="59782"/>
          <a:stretch/>
        </p:blipFill>
        <p:spPr>
          <a:xfrm>
            <a:off x="403955" y="4570332"/>
            <a:ext cx="3607166" cy="1665075"/>
          </a:xfrm>
          <a:prstGeom prst="rect">
            <a:avLst/>
          </a:prstGeom>
        </p:spPr>
      </p:pic>
      <p:pic>
        <p:nvPicPr>
          <p:cNvPr id="3074" name="Picture 2" descr="Entrevista Miguel Ángel Leal – Presidente de Fedetaxi Me deja sorprendida. No sólo por lo claro que habla, cosa que se echa mucho en falta en esta profesión, sino porque […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826" y="4419599"/>
            <a:ext cx="2383174" cy="161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2" t="50744" r="42884" b="4078"/>
          <a:stretch/>
        </p:blipFill>
        <p:spPr>
          <a:xfrm>
            <a:off x="225169" y="1256843"/>
            <a:ext cx="3498964" cy="275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6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ttps://lh6.googleusercontent.com/Ao0WLWKnfeeDUtfjo2Dm6tcjpo294-mD1J0wQYFv1YYgDK_QdK6MGfJXPm_uh9CAQzN0TfrI6Mf892Ob8k2o-8PJB2MYUIBCVkThNRAtK7UOeRY_PnqBWm0rjOsPoNwQrhxP4H7vEJ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" t="-1" b="3299"/>
          <a:stretch/>
        </p:blipFill>
        <p:spPr bwMode="auto">
          <a:xfrm>
            <a:off x="5779625" y="2372382"/>
            <a:ext cx="2370185" cy="125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PaulaEchevarr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814" y="1239460"/>
            <a:ext cx="2394875" cy="159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lh3.googleusercontent.com/D2PxMVLRhlurrcqQIcK5u9OZ8to7eyM0IYMfypaxiScRp27euUryiyjGkC1txSuxX8JPjH0mHmuVedSwvh7TnpCeL_7d2DaNMrnDvCyGeZD9cZo19yNQh4CUU88aGmyjztoIvTz7hp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689" y="3462292"/>
            <a:ext cx="1233500" cy="254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Conector recto 18"/>
          <p:cNvCxnSpPr/>
          <p:nvPr/>
        </p:nvCxnSpPr>
        <p:spPr>
          <a:xfrm>
            <a:off x="8676099" y="446338"/>
            <a:ext cx="0" cy="6121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/>
          <a:srcRect l="8181"/>
          <a:stretch/>
        </p:blipFill>
        <p:spPr>
          <a:xfrm>
            <a:off x="10461662" y="3164131"/>
            <a:ext cx="1321800" cy="14420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8252" y="5069017"/>
            <a:ext cx="1292531" cy="1211077"/>
          </a:xfrm>
          <a:prstGeom prst="rect">
            <a:avLst/>
          </a:prstGeom>
        </p:spPr>
      </p:pic>
      <p:pic>
        <p:nvPicPr>
          <p:cNvPr id="16" name="Picture 5" descr="Captura de pantalla 2016-04-12 a las 15.40.38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7" r="3837"/>
          <a:stretch/>
        </p:blipFill>
        <p:spPr bwMode="auto">
          <a:xfrm>
            <a:off x="4196895" y="2579350"/>
            <a:ext cx="1210638" cy="373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8"/>
          <a:srcRect l="17778" t="22734" r="37301" b="20584"/>
          <a:stretch/>
        </p:blipFill>
        <p:spPr>
          <a:xfrm>
            <a:off x="664806" y="4537506"/>
            <a:ext cx="2639308" cy="1873325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155380" y="706464"/>
            <a:ext cx="3600000" cy="3471376"/>
          </a:xfrm>
          <a:prstGeom prst="rect">
            <a:avLst/>
          </a:prstGeom>
          <a:noFill/>
          <a:ln w="28575">
            <a:solidFill>
              <a:srgbClr val="CB3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Título 1"/>
          <p:cNvSpPr txBox="1">
            <a:spLocks/>
          </p:cNvSpPr>
          <p:nvPr/>
        </p:nvSpPr>
        <p:spPr>
          <a:xfrm>
            <a:off x="225169" y="777488"/>
            <a:ext cx="2956181" cy="3016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400" b="1" dirty="0">
                <a:solidFill>
                  <a:srgbClr val="CB333B"/>
                </a:solidFill>
                <a:latin typeface="Adelle" panose="02000503060000020004" pitchFamily="2" charset="0"/>
              </a:rPr>
              <a:t>Uber legal y operando (2016)</a:t>
            </a:r>
          </a:p>
        </p:txBody>
      </p:sp>
      <p:pic>
        <p:nvPicPr>
          <p:cNvPr id="24" name="Imagen 23"/>
          <p:cNvPicPr/>
          <p:nvPr/>
        </p:nvPicPr>
        <p:blipFill rotWithShape="1">
          <a:blip r:embed="rId9"/>
          <a:srcRect l="18437" t="9407" r="26039" b="53085"/>
          <a:stretch/>
        </p:blipFill>
        <p:spPr bwMode="auto">
          <a:xfrm>
            <a:off x="4229458" y="686036"/>
            <a:ext cx="3698302" cy="14314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3" b="18092"/>
          <a:stretch/>
        </p:blipFill>
        <p:spPr>
          <a:xfrm>
            <a:off x="5621702" y="3885178"/>
            <a:ext cx="2686032" cy="262098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8760556" y="607992"/>
            <a:ext cx="33604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rPr>
              <a:t>La actriz, Paula Echevarría </a:t>
            </a:r>
            <a:r>
              <a:rPr lang="es-ES" sz="15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rPr>
              <a:t>rider</a:t>
            </a:r>
            <a:r>
              <a:rPr lang="es-E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anose="020B0604020202020204" pitchFamily="34" charset="0"/>
              </a:rPr>
              <a:t> 0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2" t="11414" r="42550" b="34630"/>
          <a:stretch/>
        </p:blipFill>
        <p:spPr>
          <a:xfrm>
            <a:off x="224140" y="999762"/>
            <a:ext cx="3472012" cy="312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6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UBER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0"/>
          <a:stretch/>
        </p:blipFill>
        <p:spPr>
          <a:xfrm>
            <a:off x="1646605" y="648070"/>
            <a:ext cx="8898790" cy="620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7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Calidad Pascual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0161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>
                <a:latin typeface="+mj-lt"/>
              </a:rPr>
              <a:t>Caso Calidad Pascual – Reto</a:t>
            </a:r>
            <a:endParaRPr lang="es-ES" dirty="0">
              <a:latin typeface="+mj-lt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209032" y="2687489"/>
            <a:ext cx="428659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dirty="0"/>
              <a:t>D</a:t>
            </a:r>
            <a:r>
              <a:rPr lang="es-ES" dirty="0" smtClean="0"/>
              <a:t>iseñar </a:t>
            </a:r>
            <a:r>
              <a:rPr lang="es-ES" dirty="0"/>
              <a:t>e implantar un modelo de gestión del diálogo de todos los interlocutores de la empresa con sus diferentes grupos de </a:t>
            </a:r>
            <a:r>
              <a:rPr lang="es-ES" dirty="0" smtClean="0"/>
              <a:t>interés basada en la escucha activa de sus expectativas, en un contexto de un plan de transformación de la compañía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274108" y="2158300"/>
            <a:ext cx="740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Retos</a:t>
            </a:r>
            <a:endParaRPr lang="es-ES" sz="1600" dirty="0">
              <a:latin typeface="+mj-lt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209032" y="2496854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1"/>
          <a:stretch/>
        </p:blipFill>
        <p:spPr>
          <a:xfrm>
            <a:off x="4825196" y="1225245"/>
            <a:ext cx="6890838" cy="48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5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Estratégico</a:t>
            </a:r>
            <a:endParaRPr lang="es-ES" dirty="0"/>
          </a:p>
        </p:txBody>
      </p:sp>
      <p:pic>
        <p:nvPicPr>
          <p:cNvPr id="3074" name="Picture 2" descr="C:\Users\iisturitz\Desktop\INNOVACIÓN\ELABORACIÓN DE CONTENIDOS\MATERIALES\Discurso narrativo\Caso_pascual\Narrativa Corporativ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45" y="3329613"/>
            <a:ext cx="5515229" cy="32172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774699" y="1565725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Narrativa Corporativa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78564" y="2027546"/>
            <a:ext cx="5648740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ES" sz="1400" dirty="0"/>
              <a:t>En sesiones específicas con la familia propietaria, se trabajó en la elaboración de una sinopsis de la historia de Calidad Pascual, mediante técnicas de </a:t>
            </a:r>
            <a:r>
              <a:rPr lang="es-ES" sz="1400" i="1" dirty="0"/>
              <a:t>Storytelling</a:t>
            </a:r>
            <a:r>
              <a:rPr lang="es-ES" sz="1400" dirty="0"/>
              <a:t>. Previamente, se acordaron los temas o argumentos que dan sentido a la marca, en torno al concepto de calidad: de vida, de producto y humana.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960783" y="5466522"/>
            <a:ext cx="1844260" cy="5190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0"/>
          <a:stretch/>
        </p:blipFill>
        <p:spPr>
          <a:xfrm>
            <a:off x="5472880" y="1566212"/>
            <a:ext cx="6565240" cy="458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Estratégico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1565725"/>
            <a:ext cx="2646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Modelo de Reputación</a:t>
            </a:r>
            <a:endParaRPr lang="es-ES" b="1" dirty="0"/>
          </a:p>
        </p:txBody>
      </p:sp>
      <p:sp>
        <p:nvSpPr>
          <p:cNvPr id="2" name="Rectángulo 1"/>
          <p:cNvSpPr/>
          <p:nvPr/>
        </p:nvSpPr>
        <p:spPr>
          <a:xfrm>
            <a:off x="795131" y="2082945"/>
            <a:ext cx="4803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/>
              <a:t>Al mismo tiempo, se logró introducir el modelo </a:t>
            </a:r>
            <a:r>
              <a:rPr lang="es-ES" sz="1600" i="1" dirty="0" err="1"/>
              <a:t>Reputation</a:t>
            </a:r>
            <a:r>
              <a:rPr lang="es-ES" sz="1600" i="1" dirty="0"/>
              <a:t> </a:t>
            </a:r>
            <a:r>
              <a:rPr lang="es-ES" sz="1600" i="1" dirty="0" err="1"/>
              <a:t>Relevance</a:t>
            </a:r>
            <a:r>
              <a:rPr lang="es-ES" sz="1600" dirty="0"/>
              <a:t> para diagnosticar los </a:t>
            </a:r>
            <a:r>
              <a:rPr lang="es-ES" sz="1600" b="1" dirty="0"/>
              <a:t>gaps de creencias</a:t>
            </a:r>
            <a:r>
              <a:rPr lang="es-ES" sz="1600" dirty="0"/>
              <a:t> compartidas entre la empresa y sus grupos de interés, y para contar con </a:t>
            </a:r>
            <a:r>
              <a:rPr lang="es-ES" sz="1600" dirty="0" smtClean="0"/>
              <a:t>unas métricas de reputación en su sistema de inteligencia.</a:t>
            </a:r>
            <a:endParaRPr lang="es-ES" sz="1600" dirty="0"/>
          </a:p>
        </p:txBody>
      </p:sp>
      <p:pic>
        <p:nvPicPr>
          <p:cNvPr id="10" name="Picture 3" descr="C:\Users\iisturitz\Desktop\INNOVACIÓN\ELABORACIÓN DE CONTENIDOS\MATERIALES\Discurso narrativo\Caso_pascual\Modelo de Reputació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69" y="3885829"/>
            <a:ext cx="5865978" cy="21443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0"/>
          <a:stretch/>
        </p:blipFill>
        <p:spPr>
          <a:xfrm>
            <a:off x="5903650" y="1566212"/>
            <a:ext cx="6134470" cy="428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Estratégico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2258184"/>
            <a:ext cx="48526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Gaps de creencias: metas de comunicación: </a:t>
            </a:r>
          </a:p>
          <a:p>
            <a:r>
              <a:rPr lang="es-ES" b="1" dirty="0" smtClean="0"/>
              <a:t>estrategia de negocio</a:t>
            </a:r>
            <a:endParaRPr lang="es-ES" b="1" dirty="0"/>
          </a:p>
        </p:txBody>
      </p:sp>
      <p:sp>
        <p:nvSpPr>
          <p:cNvPr id="2" name="Rectángulo 1"/>
          <p:cNvSpPr/>
          <p:nvPr/>
        </p:nvSpPr>
        <p:spPr>
          <a:xfrm>
            <a:off x="774699" y="3772915"/>
            <a:ext cx="512417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400" dirty="0"/>
              <a:t>Reducir distancia con los líderes del sector en términos de reputación.</a:t>
            </a:r>
          </a:p>
          <a:p>
            <a:pPr marL="285750" indent="-2857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400" dirty="0"/>
              <a:t>Reducir el gap de </a:t>
            </a:r>
            <a:r>
              <a:rPr lang="es-ES" sz="1400" b="1" dirty="0"/>
              <a:t>credibilidad</a:t>
            </a:r>
            <a:r>
              <a:rPr lang="es-ES" sz="1400" dirty="0"/>
              <a:t> relativo a las expectativas sobre la calidad del </a:t>
            </a:r>
            <a:r>
              <a:rPr lang="es-ES" sz="1400" dirty="0" smtClean="0"/>
              <a:t>producto: impulso al negocio de Hostelería</a:t>
            </a:r>
            <a:endParaRPr lang="es-ES" sz="1400" dirty="0"/>
          </a:p>
          <a:p>
            <a:pPr marL="285750" indent="-28575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400" dirty="0"/>
              <a:t>Reducir el gap de </a:t>
            </a:r>
            <a:r>
              <a:rPr lang="es-ES" sz="1400" b="1" dirty="0"/>
              <a:t>imagen</a:t>
            </a:r>
            <a:r>
              <a:rPr lang="es-ES" sz="1400" dirty="0"/>
              <a:t> relativo al sentimiento positivo de innovación y </a:t>
            </a:r>
            <a:r>
              <a:rPr lang="es-ES" sz="1400" dirty="0" smtClean="0"/>
              <a:t>modernidad: lanzamiento departamento de Innovación</a:t>
            </a:r>
            <a:endParaRPr lang="es-ES" sz="1400" dirty="0"/>
          </a:p>
        </p:txBody>
      </p:sp>
      <p:sp>
        <p:nvSpPr>
          <p:cNvPr id="5" name="Rectángulo 4"/>
          <p:cNvSpPr/>
          <p:nvPr/>
        </p:nvSpPr>
        <p:spPr>
          <a:xfrm>
            <a:off x="784088" y="2921130"/>
            <a:ext cx="52787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/>
              <a:t>En este nivel estratégico, se identificaron gaps sustanciales entre la narrativa de calidad e innovación de la empresa y las creencias compartidas por los ciudadanos sobre la empresa.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20"/>
          <a:stretch/>
        </p:blipFill>
        <p:spPr>
          <a:xfrm>
            <a:off x="5472880" y="1566212"/>
            <a:ext cx="6565240" cy="458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4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Táctico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2204918"/>
            <a:ext cx="24978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Territorios y Comunidades</a:t>
            </a:r>
            <a:endParaRPr lang="es-ES" sz="1400" b="1" dirty="0"/>
          </a:p>
        </p:txBody>
      </p:sp>
      <p:sp>
        <p:nvSpPr>
          <p:cNvPr id="2" name="Rectángulo 1"/>
          <p:cNvSpPr/>
          <p:nvPr/>
        </p:nvSpPr>
        <p:spPr>
          <a:xfrm>
            <a:off x="839305" y="2638063"/>
            <a:ext cx="51241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/>
              <a:t>A partir de las metas estratégicas del sistema, empezamos a aterrizar tácticas en dos </a:t>
            </a:r>
            <a:r>
              <a:rPr lang="es-ES" sz="1400" b="1" dirty="0"/>
              <a:t>territorios y comunidades</a:t>
            </a:r>
            <a:r>
              <a:rPr lang="es-ES" sz="1400" dirty="0"/>
              <a:t> concretas previamente mapeadas a través de herramientas de </a:t>
            </a:r>
            <a:r>
              <a:rPr lang="es-ES" sz="1400" b="1" dirty="0"/>
              <a:t>inteligencia</a:t>
            </a:r>
            <a:r>
              <a:rPr lang="es-ES" sz="1400" dirty="0" smtClean="0"/>
              <a:t>:</a:t>
            </a:r>
          </a:p>
          <a:p>
            <a:r>
              <a:rPr lang="es-ES" sz="1400" dirty="0" smtClean="0"/>
              <a:t> </a:t>
            </a:r>
            <a:endParaRPr lang="es-ES" sz="1400" dirty="0"/>
          </a:p>
          <a:p>
            <a:pPr lvl="0"/>
            <a:r>
              <a:rPr lang="es-ES" sz="1400" b="1" dirty="0" smtClean="0"/>
              <a:t>Territorio Hostelería</a:t>
            </a:r>
            <a:r>
              <a:rPr lang="es-ES" sz="1400" b="1" dirty="0"/>
              <a:t>/Comunidad Profesional.</a:t>
            </a:r>
            <a:r>
              <a:rPr lang="es-ES" sz="1400" dirty="0"/>
              <a:t> </a:t>
            </a:r>
          </a:p>
          <a:p>
            <a:pPr lvl="1"/>
            <a:r>
              <a:rPr lang="es-ES" sz="1400" dirty="0"/>
              <a:t>Meta: Para reducir gap estratégico de </a:t>
            </a:r>
            <a:r>
              <a:rPr lang="es-ES" sz="1400" dirty="0" smtClean="0"/>
              <a:t>credibilidad: </a:t>
            </a:r>
            <a:r>
              <a:rPr lang="es-ES" sz="1400" dirty="0"/>
              <a:t>ganar relevancia en el territorio de la hostelería captando la atención sobre los contenidos relativos a la calidad del servicio al hostelero mediante técnicas </a:t>
            </a:r>
            <a:r>
              <a:rPr lang="es-ES" sz="1400" i="1" dirty="0"/>
              <a:t>storytelling</a:t>
            </a:r>
            <a:r>
              <a:rPr lang="es-ES" sz="1400" dirty="0"/>
              <a:t> ("hablar de": notas de prensa, publicaciones, contenidos digitales, audiovisuales...).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2"/>
          <a:stretch/>
        </p:blipFill>
        <p:spPr>
          <a:xfrm>
            <a:off x="4913588" y="1180697"/>
            <a:ext cx="7160044" cy="503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32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Táctico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2089509"/>
            <a:ext cx="24978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Territorios y Comunidades</a:t>
            </a:r>
            <a:endParaRPr lang="es-ES" sz="1400" b="1" dirty="0"/>
          </a:p>
        </p:txBody>
      </p:sp>
      <p:sp>
        <p:nvSpPr>
          <p:cNvPr id="2" name="Rectángulo 1"/>
          <p:cNvSpPr/>
          <p:nvPr/>
        </p:nvSpPr>
        <p:spPr>
          <a:xfrm>
            <a:off x="839305" y="2522654"/>
            <a:ext cx="512417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/>
              <a:t>A partir de las metas estratégicas del sistema, empezamos a aterrizar tácticas en dos </a:t>
            </a:r>
            <a:r>
              <a:rPr lang="es-ES" sz="1400" b="1" dirty="0"/>
              <a:t>territorios y comunidades</a:t>
            </a:r>
            <a:r>
              <a:rPr lang="es-ES" sz="1400" dirty="0"/>
              <a:t> concretas previamente mapeadas a través de herramientas de </a:t>
            </a:r>
            <a:r>
              <a:rPr lang="es-ES" sz="1400" b="1" dirty="0"/>
              <a:t>inteligencia</a:t>
            </a:r>
            <a:r>
              <a:rPr lang="es-ES" sz="1400" dirty="0" smtClean="0"/>
              <a:t>:</a:t>
            </a:r>
          </a:p>
          <a:p>
            <a:r>
              <a:rPr lang="es-ES" sz="1400" dirty="0" smtClean="0"/>
              <a:t> </a:t>
            </a:r>
            <a:endParaRPr lang="es-ES" sz="1400" dirty="0"/>
          </a:p>
          <a:p>
            <a:pPr lvl="0"/>
            <a:r>
              <a:rPr lang="es-ES" sz="1400" b="1" dirty="0" smtClean="0"/>
              <a:t>Territorio Innovación / </a:t>
            </a:r>
            <a:r>
              <a:rPr lang="es-ES" sz="1400" b="1" dirty="0"/>
              <a:t>Comunidad Emprendedora.</a:t>
            </a:r>
            <a:r>
              <a:rPr lang="es-ES" sz="1400" dirty="0"/>
              <a:t> </a:t>
            </a:r>
          </a:p>
          <a:p>
            <a:pPr lvl="1"/>
            <a:r>
              <a:rPr lang="es-ES" sz="1400" dirty="0"/>
              <a:t>Meta: Para reducir gap estratégico de imagen, aumentar influencia en la comunidad de emprendedores generando interacciones con ellos en el territorio de la innovación alimentaria mediante técnicas </a:t>
            </a:r>
            <a:r>
              <a:rPr lang="es-ES" sz="1400" i="1" dirty="0"/>
              <a:t>storydoing </a:t>
            </a:r>
            <a:r>
              <a:rPr lang="es-ES" sz="1400" dirty="0"/>
              <a:t>("hacer con": experiencias colaborativas, </a:t>
            </a:r>
            <a:r>
              <a:rPr lang="es-ES" sz="1400" i="1" dirty="0" err="1"/>
              <a:t>crowdsourcing</a:t>
            </a:r>
            <a:r>
              <a:rPr lang="es-ES" sz="1400" dirty="0"/>
              <a:t>, gamificaciones, grupos de trabajo...).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2"/>
          <a:stretch/>
        </p:blipFill>
        <p:spPr>
          <a:xfrm>
            <a:off x="4913588" y="1180697"/>
            <a:ext cx="7160044" cy="503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8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Táctico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2222673"/>
            <a:ext cx="41376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Canales de Interacción y Formatos Narrativos</a:t>
            </a:r>
            <a:endParaRPr lang="es-ES" sz="1400" b="1" dirty="0"/>
          </a:p>
        </p:txBody>
      </p:sp>
      <p:sp>
        <p:nvSpPr>
          <p:cNvPr id="2" name="Rectángulo 1"/>
          <p:cNvSpPr/>
          <p:nvPr/>
        </p:nvSpPr>
        <p:spPr>
          <a:xfrm>
            <a:off x="839305" y="2655818"/>
            <a:ext cx="512417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/>
              <a:t>En el nivel más práctico, ambas tácticas se convirtieron en dos proyectos concretos de </a:t>
            </a:r>
            <a:r>
              <a:rPr lang="es-ES" sz="1400" b="1" dirty="0"/>
              <a:t>canales de interacción y formatos </a:t>
            </a:r>
            <a:r>
              <a:rPr lang="es-ES" sz="1400" b="1" dirty="0" smtClean="0"/>
              <a:t>narrativos</a:t>
            </a:r>
            <a:r>
              <a:rPr lang="es-ES" sz="1400" dirty="0" smtClean="0"/>
              <a:t>:</a:t>
            </a:r>
          </a:p>
          <a:p>
            <a:r>
              <a:rPr lang="es-ES" sz="1400" dirty="0" smtClean="0"/>
              <a:t> </a:t>
            </a:r>
            <a:endParaRPr lang="es-ES" sz="1400" dirty="0"/>
          </a:p>
          <a:p>
            <a:pPr lvl="0"/>
            <a:r>
              <a:rPr lang="es-ES" sz="1400" b="1" dirty="0"/>
              <a:t>Acción Ruta Pascual:</a:t>
            </a:r>
            <a:r>
              <a:rPr lang="es-ES" sz="1400" dirty="0"/>
              <a:t> serie de crónicas en vivo (contenidos audiovisuales e interacción en redes sociales) de las jornadas de trabajo de los comerciales de Pascual visitando y atendiendo a sus clientes por las cafeterías y restaurantes del centro de Madrid</a:t>
            </a:r>
            <a:r>
              <a:rPr lang="es-ES" sz="1400" dirty="0" smtClean="0"/>
              <a:t>.</a:t>
            </a:r>
          </a:p>
          <a:p>
            <a:pPr lvl="0"/>
            <a:endParaRPr lang="es-ES" sz="1400" dirty="0"/>
          </a:p>
          <a:p>
            <a:pPr marL="285750" lvl="0" indent="-285750">
              <a:buFont typeface="Arial"/>
              <a:buChar char="•"/>
            </a:pPr>
            <a:r>
              <a:rPr lang="es-ES" sz="1400" i="1" dirty="0"/>
              <a:t>Métricas de relevancia</a:t>
            </a:r>
            <a:r>
              <a:rPr lang="es-ES" sz="1400" dirty="0"/>
              <a:t>: 36 mil impresiones en </a:t>
            </a:r>
            <a:r>
              <a:rPr lang="es-ES" sz="1400" dirty="0" err="1"/>
              <a:t>Twitter</a:t>
            </a:r>
            <a:r>
              <a:rPr lang="es-ES" sz="1400" dirty="0"/>
              <a:t> y 10 mil en Facebook</a:t>
            </a:r>
          </a:p>
          <a:p>
            <a:pPr lvl="0"/>
            <a:endParaRPr lang="es-ES" sz="1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2"/>
          <a:stretch/>
        </p:blipFill>
        <p:spPr>
          <a:xfrm>
            <a:off x="5262776" y="1259979"/>
            <a:ext cx="6929224" cy="487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11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mJRigpdE7hMAh1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7618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Caso Calidad Pascual – Nivel Táctico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774699" y="2116143"/>
            <a:ext cx="41376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Canales de Interacción y Formatos Narrativos</a:t>
            </a:r>
            <a:endParaRPr lang="es-ES" sz="1400" b="1" dirty="0"/>
          </a:p>
        </p:txBody>
      </p:sp>
      <p:sp>
        <p:nvSpPr>
          <p:cNvPr id="2" name="Rectángulo 1"/>
          <p:cNvSpPr/>
          <p:nvPr/>
        </p:nvSpPr>
        <p:spPr>
          <a:xfrm>
            <a:off x="839305" y="2549288"/>
            <a:ext cx="512417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/>
              <a:t>En el nivel más práctico, ambas tácticas se convirtieron en dos proyectos concretos de </a:t>
            </a:r>
            <a:r>
              <a:rPr lang="es-ES" sz="1400" b="1" dirty="0"/>
              <a:t>canales de interacción y formatos </a:t>
            </a:r>
            <a:r>
              <a:rPr lang="es-ES" sz="1400" b="1" dirty="0" smtClean="0"/>
              <a:t>narrativos</a:t>
            </a:r>
            <a:r>
              <a:rPr lang="es-ES" sz="1400" dirty="0" smtClean="0"/>
              <a:t>:</a:t>
            </a:r>
          </a:p>
          <a:p>
            <a:r>
              <a:rPr lang="es-ES" sz="1400" dirty="0" smtClean="0"/>
              <a:t> </a:t>
            </a:r>
            <a:endParaRPr lang="es-ES" sz="1400" dirty="0"/>
          </a:p>
          <a:p>
            <a:pPr lvl="0"/>
            <a:r>
              <a:rPr lang="es-ES" sz="1400" b="1" dirty="0"/>
              <a:t>Proyecto Pascual </a:t>
            </a:r>
            <a:r>
              <a:rPr lang="es-ES" sz="1400" b="1" dirty="0" err="1"/>
              <a:t>Start</a:t>
            </a:r>
            <a:r>
              <a:rPr lang="es-ES" sz="1400" b="1" dirty="0"/>
              <a:t>-Up:</a:t>
            </a:r>
            <a:r>
              <a:rPr lang="es-ES" sz="1400" dirty="0"/>
              <a:t> experiencia participativa de convocatoria y selección de proyectos emprendedores en el ámbito de la innovación alimentaria a través de evento presencial y participación online</a:t>
            </a:r>
            <a:r>
              <a:rPr lang="es-ES" sz="1400" dirty="0" smtClean="0"/>
              <a:t>.</a:t>
            </a:r>
          </a:p>
          <a:p>
            <a:pPr lvl="0"/>
            <a:endParaRPr lang="es-ES" sz="1400" dirty="0"/>
          </a:p>
          <a:p>
            <a:pPr marL="285750" lvl="0" indent="-285750">
              <a:buFont typeface="Arial"/>
              <a:buChar char="•"/>
            </a:pPr>
            <a:r>
              <a:rPr lang="es-ES" sz="1400" i="1" dirty="0"/>
              <a:t>Métricas de influencia</a:t>
            </a:r>
            <a:r>
              <a:rPr lang="es-ES" sz="1400" dirty="0"/>
              <a:t>: 252 empresas innovadoras involucradas; más de 3.000 menciones positivas de terceros en redes sociales.</a:t>
            </a:r>
          </a:p>
          <a:p>
            <a:pPr lvl="0"/>
            <a:endParaRPr lang="es-ES" sz="14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2"/>
          <a:stretch/>
        </p:blipFill>
        <p:spPr>
          <a:xfrm>
            <a:off x="5262776" y="1259979"/>
            <a:ext cx="6929224" cy="487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30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Calidad Pascual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0"/>
          <a:stretch/>
        </p:blipFill>
        <p:spPr>
          <a:xfrm>
            <a:off x="2330186" y="1180697"/>
            <a:ext cx="7790358" cy="543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67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_Innovacion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1405</TotalTime>
  <Words>865</Words>
  <Application>Microsoft Office PowerPoint</Application>
  <PresentationFormat>Panorámica</PresentationFormat>
  <Paragraphs>84</Paragraphs>
  <Slides>29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Adelle</vt:lpstr>
      <vt:lpstr>ヒラギノ角ゴ ProN W3</vt:lpstr>
      <vt:lpstr>Arial</vt:lpstr>
      <vt:lpstr>Calibri</vt:lpstr>
      <vt:lpstr>Courier New</vt:lpstr>
      <vt:lpstr>Wingdings</vt:lpstr>
      <vt:lpstr>Plantilla_Innovacion</vt:lpstr>
      <vt:lpstr>La (R)evolución de la comunicación y de los Asuntos Públicos</vt:lpstr>
      <vt:lpstr>Índice</vt:lpstr>
      <vt:lpstr>Tablero de juego. Sistema de gestión</vt:lpstr>
      <vt:lpstr>Sistema de gestión</vt:lpstr>
      <vt:lpstr>Sistema de gestión</vt:lpstr>
      <vt:lpstr>Caso Uber</vt:lpstr>
      <vt:lpstr>Caso UBER – Retos y estrategia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Caso UBER </vt:lpstr>
      <vt:lpstr>Caso Calidad Pascual</vt:lpstr>
      <vt:lpstr>Caso Calidad Pascual – Reto</vt:lpstr>
      <vt:lpstr>Caso Calidad Pascual – Nivel Estratégico</vt:lpstr>
      <vt:lpstr>Caso Calidad Pascual – Nivel Estratégico</vt:lpstr>
      <vt:lpstr>Caso Calidad Pascual – Nivel Estratégico</vt:lpstr>
      <vt:lpstr>Caso Calidad Pascual – Nivel Táctico</vt:lpstr>
      <vt:lpstr>Caso Calidad Pascual – Nivel Táctico</vt:lpstr>
      <vt:lpstr>Caso Calidad Pascual – Nivel Táctico</vt:lpstr>
      <vt:lpstr>Presentación de PowerPoint</vt:lpstr>
      <vt:lpstr>Caso Calidad Pascual – Nivel Táctico</vt:lpstr>
      <vt:lpstr>Caso Calidad Pascual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Nuevo Discurso Metodológico</dc:title>
  <dc:creator>Irati Isturitz</dc:creator>
  <cp:lastModifiedBy>Irati Isturitz</cp:lastModifiedBy>
  <cp:revision>61</cp:revision>
  <dcterms:created xsi:type="dcterms:W3CDTF">2016-03-23T12:34:40Z</dcterms:created>
  <dcterms:modified xsi:type="dcterms:W3CDTF">2017-01-25T11:20:39Z</dcterms:modified>
</cp:coreProperties>
</file>