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9"/>
  </p:notesMasterIdLst>
  <p:handoutMasterIdLst>
    <p:handoutMasterId r:id="rId10"/>
  </p:handoutMasterIdLst>
  <p:sldIdLst>
    <p:sldId id="561" r:id="rId2"/>
    <p:sldId id="1637" r:id="rId3"/>
    <p:sldId id="1643" r:id="rId4"/>
    <p:sldId id="1644" r:id="rId5"/>
    <p:sldId id="855" r:id="rId6"/>
    <p:sldId id="1645" r:id="rId7"/>
    <p:sldId id="1646" r:id="rId8"/>
  </p:sldIdLst>
  <p:sldSz cx="9906000" cy="6858000" type="A4"/>
  <p:notesSz cx="6888163" cy="10021888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91" userDrawn="1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7" userDrawn="1">
          <p15:clr>
            <a:srgbClr val="A4A3A4"/>
          </p15:clr>
        </p15:guide>
        <p15:guide id="2" pos="217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66"/>
    <a:srgbClr val="606060"/>
    <a:srgbClr val="3F9599"/>
    <a:srgbClr val="5F8699"/>
    <a:srgbClr val="3399FF"/>
    <a:srgbClr val="0099FF"/>
    <a:srgbClr val="000066"/>
    <a:srgbClr val="660033"/>
    <a:srgbClr val="FFFF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3792" autoAdjust="0"/>
  </p:normalViewPr>
  <p:slideViewPr>
    <p:cSldViewPr>
      <p:cViewPr>
        <p:scale>
          <a:sx n="100" d="100"/>
          <a:sy n="100" d="100"/>
        </p:scale>
        <p:origin x="1086" y="312"/>
      </p:cViewPr>
      <p:guideLst>
        <p:guide orient="horz" pos="391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157"/>
        <p:guide pos="217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85621" cy="499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560" tIns="46780" rIns="93560" bIns="4678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0935" y="0"/>
            <a:ext cx="2985621" cy="499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560" tIns="46780" rIns="93560" bIns="4678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520314"/>
            <a:ext cx="2985621" cy="499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560" tIns="46780" rIns="93560" bIns="4678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0935" y="9520314"/>
            <a:ext cx="2985621" cy="499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560" tIns="46780" rIns="93560" bIns="4678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85621" cy="499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560" tIns="46780" rIns="93560" bIns="4678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0935" y="0"/>
            <a:ext cx="2985621" cy="499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560" tIns="46780" rIns="93560" bIns="4678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30250" y="754063"/>
            <a:ext cx="5427663" cy="37576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495" y="4760959"/>
            <a:ext cx="5511174" cy="4507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560" tIns="46780" rIns="93560" bIns="467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520314"/>
            <a:ext cx="2985621" cy="499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560" tIns="46780" rIns="93560" bIns="4678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0935" y="9520314"/>
            <a:ext cx="2985621" cy="499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560" tIns="46780" rIns="93560" bIns="4678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51056" indent="-288868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55471" indent="-231094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17659" indent="-231094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79848" indent="-231094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42036" indent="-23109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004224" indent="-23109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66413" indent="-23109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928601" indent="-23109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6B88DA8-E0CB-2242-8680-445B18D3CBA4}" type="slidenum">
              <a:rPr lang="es-ES" sz="1200">
                <a:latin typeface="Arial Narrow" panose="020B0506020202030204" pitchFamily="34" charset="0"/>
              </a:rPr>
              <a:pPr/>
              <a:t>1</a:t>
            </a:fld>
            <a:endParaRPr lang="es-ES" sz="1200" dirty="0">
              <a:latin typeface="Arial Narrow" panose="020B0506020202030204" pitchFamily="34" charset="0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42950" y="760413"/>
            <a:ext cx="5403850" cy="3741737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8717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92966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15769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0112" y="170330"/>
            <a:ext cx="2057400" cy="363070"/>
          </a:xfrm>
          <a:prstGeom prst="rect">
            <a:avLst/>
          </a:prstGeom>
        </p:spPr>
      </p:pic>
      <p:sp>
        <p:nvSpPr>
          <p:cNvPr id="6" name="Rectangle 25">
            <a:extLst>
              <a:ext uri="{FF2B5EF4-FFF2-40B4-BE49-F238E27FC236}">
                <a16:creationId xmlns:a16="http://schemas.microsoft.com/office/drawing/2014/main" id="{477CC362-768C-4763-8E5B-8586E5413E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Módulo: Enfoque Comercial - Técnicas y Habilidades en los Procesos Comerciales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39801" t="29749" r="11813" b="10630"/>
          <a:stretch/>
        </p:blipFill>
        <p:spPr>
          <a:xfrm>
            <a:off x="0" y="-1"/>
            <a:ext cx="9899368" cy="685800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22058"/>
            <a:ext cx="2209799" cy="3759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4826000" cy="493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Marcador de texto 13"/>
          <p:cNvSpPr txBox="1">
            <a:spLocks/>
          </p:cNvSpPr>
          <p:nvPr/>
        </p:nvSpPr>
        <p:spPr>
          <a:xfrm>
            <a:off x="303176" y="4563088"/>
            <a:ext cx="4182533" cy="316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Madrid, 2019</a:t>
            </a:r>
          </a:p>
        </p:txBody>
      </p:sp>
      <p:sp>
        <p:nvSpPr>
          <p:cNvPr id="19" name="Marcador de texto 12"/>
          <p:cNvSpPr txBox="1">
            <a:spLocks/>
          </p:cNvSpPr>
          <p:nvPr/>
        </p:nvSpPr>
        <p:spPr>
          <a:xfrm>
            <a:off x="302508" y="3420774"/>
            <a:ext cx="4498091" cy="1142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7FA9AE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Javier Molina Acebo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Miembro del Consejo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EdV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-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Executive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Education</a:t>
            </a:r>
            <a:endParaRPr lang="es-ES" sz="1600" dirty="0">
              <a:latin typeface="Adelle" panose="02000503060000020004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ESIC Business &amp; Marketing School</a:t>
            </a: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7FA9AE"/>
              </a:solidFill>
              <a:effectLst/>
              <a:uLnTx/>
              <a:uFillTx/>
              <a:latin typeface="Adelle" panose="02000503060000020004" pitchFamily="2" charset="0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04800" y="1524000"/>
            <a:ext cx="44958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  <a:ea typeface="+mj-ea"/>
                <a:cs typeface="+mj-cs"/>
              </a:rPr>
              <a:t>Programa Superior de Gestión de empresas de Servicios Profesionales (Top Talent)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489619"/>
            <a:ext cx="1371600" cy="45398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609600"/>
            <a:ext cx="3810000" cy="672353"/>
          </a:xfrm>
          <a:prstGeom prst="rect">
            <a:avLst/>
          </a:prstGeom>
        </p:spPr>
      </p:pic>
      <p:sp>
        <p:nvSpPr>
          <p:cNvPr id="20" name="Título 1">
            <a:extLst>
              <a:ext uri="{FF2B5EF4-FFF2-40B4-BE49-F238E27FC236}">
                <a16:creationId xmlns:a16="http://schemas.microsoft.com/office/drawing/2014/main" id="{3BCE4FEB-1392-4578-B057-AB8851984FF3}"/>
              </a:ext>
            </a:extLst>
          </p:cNvPr>
          <p:cNvSpPr txBox="1">
            <a:spLocks/>
          </p:cNvSpPr>
          <p:nvPr/>
        </p:nvSpPr>
        <p:spPr>
          <a:xfrm>
            <a:off x="303175" y="1905000"/>
            <a:ext cx="4825331" cy="1640191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M</a:t>
            </a:r>
            <a:r>
              <a:rPr lang="es-ES" sz="2400" noProof="0" dirty="0">
                <a:latin typeface="Adelle" panose="02000503060000020004" pitchFamily="2" charset="0"/>
                <a:ea typeface="+mj-ea"/>
                <a:cs typeface="+mj-cs"/>
              </a:rPr>
              <a:t>ódulo: Enfoque Comercial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700" noProof="0" dirty="0">
                <a:latin typeface="Adelle" panose="02000503060000020004" pitchFamily="2" charset="0"/>
                <a:ea typeface="+mj-ea"/>
                <a:cs typeface="+mj-cs"/>
              </a:rPr>
              <a:t>Técnicas y Habilidades en los </a:t>
            </a:r>
            <a:r>
              <a:rPr lang="es-ES" sz="1700" dirty="0">
                <a:latin typeface="Adelle" panose="02000503060000020004" pitchFamily="2" charset="0"/>
                <a:ea typeface="+mj-ea"/>
                <a:cs typeface="+mj-cs"/>
              </a:rPr>
              <a:t>Procesos Comerciales</a:t>
            </a:r>
            <a:endParaRPr kumimoji="0" lang="es-ES" sz="1700" b="0" i="0" u="none" strike="noStrike" kern="1200" cap="none" spc="0" normalizeH="0" baseline="0" noProof="0" dirty="0">
              <a:ln>
                <a:noFill/>
              </a:ln>
              <a:solidFill>
                <a:srgbClr val="53565A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1C7AF5B4-B2D4-4D26-90D2-458BFC55487F}"/>
              </a:ext>
            </a:extLst>
          </p:cNvPr>
          <p:cNvSpPr txBox="1">
            <a:spLocks/>
          </p:cNvSpPr>
          <p:nvPr/>
        </p:nvSpPr>
        <p:spPr>
          <a:xfrm>
            <a:off x="560512" y="5912304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Case-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Study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4483" y="2147490"/>
            <a:ext cx="8543925" cy="1189104"/>
          </a:xfrm>
        </p:spPr>
        <p:txBody>
          <a:bodyPr/>
          <a:lstStyle/>
          <a:p>
            <a:r>
              <a:rPr lang="es-ES" dirty="0"/>
              <a:t>Titulo del Punto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82441" y="2147490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Case-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Study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pic>
        <p:nvPicPr>
          <p:cNvPr id="7" name="Imagen 1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9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3730687-8CE7-4D52-9BBF-9F83524D03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7693" r="36916" b="6062"/>
          <a:stretch/>
        </p:blipFill>
        <p:spPr>
          <a:xfrm>
            <a:off x="402897" y="562879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3ACF462-76F6-4DD5-8A98-3FA9B93B3F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554" t="17693" r="36916" b="6062"/>
          <a:stretch/>
        </p:blipFill>
        <p:spPr>
          <a:xfrm>
            <a:off x="5283889" y="562879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CF1CC6F-407F-4907-9DCC-E815EE7ABD5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554" t="17693" r="36916" b="6062"/>
          <a:stretch/>
        </p:blipFill>
        <p:spPr>
          <a:xfrm>
            <a:off x="10324449" y="548680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1393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CF1CC6F-407F-4907-9DCC-E815EE7ABD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7693" r="36916" b="6062"/>
          <a:stretch/>
        </p:blipFill>
        <p:spPr>
          <a:xfrm>
            <a:off x="416496" y="548680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1968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48B5A823-9C25-43FA-8942-E6C8244311C1}"/>
              </a:ext>
            </a:extLst>
          </p:cNvPr>
          <p:cNvSpPr txBox="1">
            <a:spLocks noChangeArrowheads="1"/>
          </p:cNvSpPr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</p:spPr>
        <p:txBody>
          <a:bodyPr lIns="99779" tIns="49890" rIns="99779" bIns="49890"/>
          <a:lstStyle>
            <a:lvl1pPr marL="334963" indent="-334963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n"/>
              <a:defRPr sz="20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27075" indent="-279400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o"/>
              <a:defRPr sz="28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2pPr>
            <a:lvl3pPr marL="1117600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3pPr>
            <a:lvl4pPr marL="1565275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ú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4pPr>
            <a:lvl5pPr marL="2011363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5pPr>
            <a:lvl6pPr marL="24685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6pPr>
            <a:lvl7pPr marL="29257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7pPr>
            <a:lvl8pPr marL="33829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8pPr>
            <a:lvl9pPr marL="38401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50000"/>
              </a:spcBef>
              <a:buNone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vez leído el artículo y tomando como referencia lo expuesto: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Enumera las tres ideas o aspectos que te parecen mas relevantes.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Reflexiones y paralelismos con tu situación comercial desde LLYC.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s-ES_tradnl" altLang="es-ES" sz="140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AF215-716B-4B1B-8FC9-591AF0CC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1772816"/>
            <a:ext cx="4277609" cy="41593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IDEAS / ASPECTOS RELEVANTES</a:t>
            </a:r>
          </a:p>
        </p:txBody>
      </p:sp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472" y="2431629"/>
            <a:ext cx="823267" cy="3624114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Tx/>
              <a:buAutoNum type="arabicPeriod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9228" y="2344316"/>
            <a:ext cx="4245718" cy="3820988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Los canales de una compañía permiten conectar con clientes o prospectos, siempre que se les ponga al centro de la estrategia, se interaccione con ellos, se les escuche y se le brinde una experiencia única. </a:t>
            </a:r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C0B9B868-D51A-4084-9F2C-50D894B0B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1756946"/>
            <a:ext cx="4277609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PARALELISMOS</a:t>
            </a:r>
          </a:p>
        </p:txBody>
      </p:sp>
      <p:sp>
        <p:nvSpPr>
          <p:cNvPr id="18" name="Rectangle 31">
            <a:extLst>
              <a:ext uri="{FF2B5EF4-FFF2-40B4-BE49-F238E27FC236}">
                <a16:creationId xmlns:a16="http://schemas.microsoft.com/office/drawing/2014/main" id="{0F5846B9-3FB6-4A45-A3B3-7FD3F83777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0603" y="2328446"/>
            <a:ext cx="4245718" cy="3836858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Perú, los medios no suelen cubrir/publicar sobre consultoras de comunicación, a menos que sea contenido muy exclusivo. Pero siempre que el contenido lo amerite intentamos participar de los informes del sector donde podamos poner en valor nuestro know-how, dando a conocer la utilidad y beneficio de nuestros servicios.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Por ello, además de los medios, nuestra capacidad de amplificar todos los contenidos potentes de LLYC a través de nuestros canales digitales, por ejemplo, nos funciona muy bien. No solo como complemento sino como plataforma que nos permite estar cerca de nuestros clientes y prospectos, escuchándolos activamente para  desarrollar contenidos que se ajustan a sus necesidades, interactuando con ellos, creando otros espacios que faciliten compartir conocimiento como los </a:t>
            </a:r>
            <a:r>
              <a:rPr lang="es-ES" altLang="es-ES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Webinars</a:t>
            </a:r>
            <a:r>
              <a:rPr lang="es-ES" altLang="es-E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Esta actividad continua nos permite mantener activas nuestras redes, no solo corporativas, sino también las nuestras a nivel profesional. Provoca la conversación con contactos con los que tal vez no interactuábamos hacia mucho o hasta habíamos olvidado que los teníamos como parte de nuestra red de contactos.</a:t>
            </a:r>
          </a:p>
        </p:txBody>
      </p:sp>
    </p:spTree>
    <p:extLst>
      <p:ext uri="{BB962C8B-B14F-4D97-AF65-F5344CB8AC3E}">
        <p14:creationId xmlns:p14="http://schemas.microsoft.com/office/powerpoint/2010/main" val="2877789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48B5A823-9C25-43FA-8942-E6C8244311C1}"/>
              </a:ext>
            </a:extLst>
          </p:cNvPr>
          <p:cNvSpPr txBox="1">
            <a:spLocks noChangeArrowheads="1"/>
          </p:cNvSpPr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</p:spPr>
        <p:txBody>
          <a:bodyPr lIns="99779" tIns="49890" rIns="99779" bIns="49890"/>
          <a:lstStyle>
            <a:lvl1pPr marL="334963" indent="-334963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n"/>
              <a:defRPr sz="20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27075" indent="-279400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o"/>
              <a:defRPr sz="28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2pPr>
            <a:lvl3pPr marL="1117600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3pPr>
            <a:lvl4pPr marL="1565275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ú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4pPr>
            <a:lvl5pPr marL="2011363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5pPr>
            <a:lvl6pPr marL="24685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6pPr>
            <a:lvl7pPr marL="29257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7pPr>
            <a:lvl8pPr marL="33829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8pPr>
            <a:lvl9pPr marL="38401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50000"/>
              </a:spcBef>
              <a:buNone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vez leído el artículo y tomando como referencia lo expuesto: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Enumera las tres ideas o aspectos que te parecen mas relevantes.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Reflexiones y paralelismos con tu situación comercial desde LLYC.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s-ES_tradnl" altLang="es-ES" sz="140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AF215-716B-4B1B-8FC9-591AF0CC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1772816"/>
            <a:ext cx="4277609" cy="41593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IDEAS / ASPECTOS RELEVANTES</a:t>
            </a:r>
          </a:p>
        </p:txBody>
      </p:sp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472" y="2431628"/>
            <a:ext cx="823267" cy="3624113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 typeface="+mj-lt"/>
              <a:buAutoNum type="arabicPeriod" startAt="2"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C0B9B868-D51A-4084-9F2C-50D894B0B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1756946"/>
            <a:ext cx="4277609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PARALELISMOS</a:t>
            </a:r>
          </a:p>
        </p:txBody>
      </p:sp>
      <p:sp>
        <p:nvSpPr>
          <p:cNvPr id="21" name="Rectangle 31">
            <a:extLst>
              <a:ext uri="{FF2B5EF4-FFF2-40B4-BE49-F238E27FC236}">
                <a16:creationId xmlns:a16="http://schemas.microsoft.com/office/drawing/2014/main" id="{CECD2792-9EDD-4BF7-96B1-D9A1B92B9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2332762"/>
            <a:ext cx="4248406" cy="3904550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Cada impacto comercial construye o destruye marca. La confianza y legitimidad de la compañía se construye como consecuencia de la apreciación que obtiene el cliente de todos y cada uno de los impactos y profesionales de la empresa con los que interactúa.</a:t>
            </a:r>
          </a:p>
        </p:txBody>
      </p:sp>
      <p:sp>
        <p:nvSpPr>
          <p:cNvPr id="22" name="Rectangle 31">
            <a:extLst>
              <a:ext uri="{FF2B5EF4-FFF2-40B4-BE49-F238E27FC236}">
                <a16:creationId xmlns:a16="http://schemas.microsoft.com/office/drawing/2014/main" id="{2FE899A0-B7CE-47A7-AA25-9C593D48EA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2316892"/>
            <a:ext cx="4248406" cy="3904550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Tuvimos el caso particular de un cliente que contrató los servicios de Comunicación Corporativa, así como los de Comunicación Digital por 2 años consecutivos, dada la experiencia que había tenido el líder de este nuevo cliente en anteriores oportunidades con nosotros (como cliente pero desde otra empresa y como parte del equipo de LLYC por un breve tiempo). Sin embargo, en los primeros 9 meses del servicio, el cliente optó por recortar el 70% del servicio del equipo de Comunicación Digital para atenderlo con otra agencia, dado que no se pudo satisfacer las expectativas del equipo del cliente en este frente.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Aún así, como LLYC aún mantenemos nuestra legitimidad como especialistas en el frente corporativo, e inclusive en otras especialidades como la de Crisis o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Consumer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Engagement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Asimismo, están abiertos a escuchar sobre aquellas otras que no han sido probadas, como la de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Talent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Engagement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Pero aún queda la tarea de recuperar, con ellos, esa credibilidad en el frente Online.</a:t>
            </a:r>
          </a:p>
        </p:txBody>
      </p:sp>
    </p:spTree>
    <p:extLst>
      <p:ext uri="{BB962C8B-B14F-4D97-AF65-F5344CB8AC3E}">
        <p14:creationId xmlns:p14="http://schemas.microsoft.com/office/powerpoint/2010/main" val="30725989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48B5A823-9C25-43FA-8942-E6C8244311C1}"/>
              </a:ext>
            </a:extLst>
          </p:cNvPr>
          <p:cNvSpPr txBox="1">
            <a:spLocks noChangeArrowheads="1"/>
          </p:cNvSpPr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</p:spPr>
        <p:txBody>
          <a:bodyPr lIns="99779" tIns="49890" rIns="99779" bIns="49890"/>
          <a:lstStyle>
            <a:lvl1pPr marL="334963" indent="-334963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n"/>
              <a:defRPr sz="20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27075" indent="-279400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o"/>
              <a:defRPr sz="28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2pPr>
            <a:lvl3pPr marL="1117600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3pPr>
            <a:lvl4pPr marL="1565275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ú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4pPr>
            <a:lvl5pPr marL="2011363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5pPr>
            <a:lvl6pPr marL="24685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6pPr>
            <a:lvl7pPr marL="29257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7pPr>
            <a:lvl8pPr marL="33829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8pPr>
            <a:lvl9pPr marL="38401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50000"/>
              </a:spcBef>
              <a:buNone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vez leído el artículo y tomando como referencia lo expuesto: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Enumera las tres ideas o aspectos que te parecen mas relevantes.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Reflexiones y paralelismos con tu situación comercial desde LLYC.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s-ES_tradnl" altLang="es-ES" sz="140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AF215-716B-4B1B-8FC9-591AF0CC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1772816"/>
            <a:ext cx="4277609" cy="41593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IDEAS / ASPECTOS RELEVANTES</a:t>
            </a:r>
          </a:p>
        </p:txBody>
      </p:sp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472" y="2431629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 typeface="+mj-lt"/>
              <a:buAutoNum type="arabicPeriod" startAt="3"/>
            </a:pPr>
            <a:r>
              <a:rPr lang="es-ES" sz="14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14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C0B9B868-D51A-4084-9F2C-50D894B0B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1756946"/>
            <a:ext cx="4277609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PARALELISMOS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BB4F5FD7-3726-4698-B991-16C4865A56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2332762"/>
            <a:ext cx="4248406" cy="2398850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Aprovechar la sinergia del trabajo que pueden hacer los profesionales de marketing y de la fuerza de ventas para que las empresas logren incrementar sus ventas, en tiempos más cortos, con márgenes más altos y mayor satisfacción del cliente.</a:t>
            </a:r>
          </a:p>
        </p:txBody>
      </p:sp>
      <p:sp>
        <p:nvSpPr>
          <p:cNvPr id="13" name="Rectangle 31">
            <a:extLst>
              <a:ext uri="{FF2B5EF4-FFF2-40B4-BE49-F238E27FC236}">
                <a16:creationId xmlns:a16="http://schemas.microsoft.com/office/drawing/2014/main" id="{A27AAB8F-6151-46E1-8E17-7913901C88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2316891"/>
            <a:ext cx="4248406" cy="240825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Hace unos meses recién en LLYC contamos con un departamento de Marketing oficial, que viene liderando herramientas como el CRM (</a:t>
            </a:r>
            <a:r>
              <a:rPr lang="es-ES" altLang="es-ES" sz="12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Sugar</a:t>
            </a: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 e impulsando actividades de promoción que antes recaían enteramente en equipos de cada país, que eran gestionados por los propios consultores y que por temas de tiempo complicaban o demoraban su desarrollo.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Ahora los consultores seniors (Gerentes y Directores) podemos disponer de más tiempo y herramientas para enfocarnos en hacer efectivas las ventas de los distintos servicios de LLYC en un menor tiempo.</a:t>
            </a:r>
          </a:p>
        </p:txBody>
      </p:sp>
    </p:spTree>
    <p:extLst>
      <p:ext uri="{BB962C8B-B14F-4D97-AF65-F5344CB8AC3E}">
        <p14:creationId xmlns:p14="http://schemas.microsoft.com/office/powerpoint/2010/main" val="3094263432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14609</TotalTime>
  <Words>750</Words>
  <Application>Microsoft Office PowerPoint</Application>
  <PresentationFormat>A4 (210 x 297 mm)</PresentationFormat>
  <Paragraphs>43</Paragraphs>
  <Slides>7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5" baseType="lpstr">
      <vt:lpstr>Adelle</vt:lpstr>
      <vt:lpstr>Arial</vt:lpstr>
      <vt:lpstr>Arial Narrow</vt:lpstr>
      <vt:lpstr>Calibri</vt:lpstr>
      <vt:lpstr>DIN-MediumAlternate</vt:lpstr>
      <vt:lpstr>DIN-RegularAlternate</vt:lpstr>
      <vt:lpstr>Wingdings</vt:lpstr>
      <vt:lpstr>BLUE C</vt:lpstr>
      <vt:lpstr>Presentación de PowerPoint</vt:lpstr>
      <vt:lpstr>Titulo del Punto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ESIC Empresa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Sandra Ortiz</cp:lastModifiedBy>
  <cp:revision>780</cp:revision>
  <cp:lastPrinted>2020-07-27T19:23:49Z</cp:lastPrinted>
  <dcterms:created xsi:type="dcterms:W3CDTF">2018-06-18T16:36:22Z</dcterms:created>
  <dcterms:modified xsi:type="dcterms:W3CDTF">2020-07-29T21:14:40Z</dcterms:modified>
</cp:coreProperties>
</file>