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8" r:id="rId2"/>
    <p:sldId id="279" r:id="rId3"/>
    <p:sldId id="281" r:id="rId4"/>
    <p:sldId id="284" r:id="rId5"/>
    <p:sldId id="285" r:id="rId6"/>
    <p:sldId id="280" r:id="rId7"/>
    <p:sldId id="272" r:id="rId8"/>
    <p:sldId id="287" r:id="rId9"/>
    <p:sldId id="286" r:id="rId10"/>
    <p:sldId id="259" r:id="rId11"/>
  </p:sldIdLst>
  <p:sldSz cx="12192000" cy="6858000"/>
  <p:notesSz cx="6858000" cy="9144000"/>
  <p:embeddedFontLst>
    <p:embeddedFont>
      <p:font typeface="Adelle" panose="02000503060000020004" pitchFamily="2" charset="0"/>
      <p:regular r:id="rId12"/>
      <p:bold r:id="rId13"/>
      <p:italic r:id="rId14"/>
      <p:boldItalic r:id="rId1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565A"/>
    <a:srgbClr val="D8D8D8"/>
    <a:srgbClr val="7FA9AE"/>
    <a:srgbClr val="CB333B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 (R)evolución de la comunicación y de los Asuntos Públicos</a:t>
            </a:r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La narrativa del CEO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01449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Los retos del CEO</a:t>
            </a:r>
          </a:p>
          <a:p>
            <a:r>
              <a:rPr lang="es-ES" dirty="0" smtClean="0"/>
              <a:t>El caso Nobel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4514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Los retos del CEO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0900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Principales retos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8041285" y="1660860"/>
            <a:ext cx="3333300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Gestionar sin fronteras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364146" y="2594175"/>
            <a:ext cx="3462609" cy="30162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r>
              <a:rPr lang="es-ES" sz="1600" dirty="0"/>
              <a:t>El valor de la organización va más allá del concepto económico</a:t>
            </a:r>
          </a:p>
          <a:p>
            <a:endParaRPr lang="es-ES" sz="1600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7" name="CuadroTexto 6"/>
          <p:cNvSpPr txBox="1"/>
          <p:nvPr/>
        </p:nvSpPr>
        <p:spPr>
          <a:xfrm>
            <a:off x="4364147" y="1660860"/>
            <a:ext cx="3462610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Nuevo concepto de valor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041286" y="2578495"/>
            <a:ext cx="3333300" cy="30162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r>
              <a:rPr lang="es-ES" sz="1600" dirty="0"/>
              <a:t>La globalización ha cambiado la gestión de las organizaciones</a:t>
            </a:r>
          </a:p>
          <a:p>
            <a:r>
              <a:rPr lang="es-ES" sz="1600" dirty="0"/>
              <a:t>El mercado sigue creciendo hacia el Este (Asia) y Sur (África)</a:t>
            </a:r>
          </a:p>
          <a:p>
            <a:pPr marL="0" indent="0">
              <a:buNone/>
            </a:pPr>
            <a:r>
              <a:rPr lang="es-ES" sz="1600" dirty="0"/>
              <a:t> </a:t>
            </a:r>
          </a:p>
          <a:p>
            <a:pPr marL="0" indent="0">
              <a:buNone/>
            </a:pPr>
            <a:endParaRPr lang="es-ES" sz="1600" dirty="0"/>
          </a:p>
          <a:p>
            <a:pPr marL="0" indent="0">
              <a:buNone/>
            </a:pPr>
            <a:endParaRPr lang="es-ES" sz="1600" dirty="0"/>
          </a:p>
          <a:p>
            <a:pPr marL="0" indent="0">
              <a:buNone/>
            </a:pPr>
            <a:endParaRPr lang="es-ES" sz="1600" dirty="0"/>
          </a:p>
          <a:p>
            <a:pPr marL="0" indent="0">
              <a:buNone/>
            </a:pPr>
            <a:endParaRPr lang="es-ES" sz="1600" dirty="0"/>
          </a:p>
          <a:p>
            <a:pPr marL="0" indent="0">
              <a:buNone/>
            </a:pPr>
            <a:endParaRPr lang="es-ES" sz="1400" dirty="0"/>
          </a:p>
        </p:txBody>
      </p:sp>
      <p:sp>
        <p:nvSpPr>
          <p:cNvPr id="11" name="CuadroTexto 10"/>
          <p:cNvSpPr txBox="1"/>
          <p:nvPr/>
        </p:nvSpPr>
        <p:spPr>
          <a:xfrm>
            <a:off x="816317" y="1660860"/>
            <a:ext cx="3333300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El legado del CEO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07082" y="2578496"/>
            <a:ext cx="3333300" cy="30162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r>
              <a:rPr lang="es-ES" sz="1600" dirty="0"/>
              <a:t>Construir el futuro de las organizaciones, guiado por un propósito</a:t>
            </a:r>
          </a:p>
          <a:p>
            <a:endParaRPr lang="es-ES" sz="1600" dirty="0"/>
          </a:p>
          <a:p>
            <a:endParaRPr lang="es-ES" sz="1600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sz="1000" dirty="0"/>
          </a:p>
          <a:p>
            <a:pPr marL="0" indent="0">
              <a:buNone/>
            </a:pPr>
            <a:endParaRPr lang="es-ES" sz="1000" dirty="0"/>
          </a:p>
        </p:txBody>
      </p:sp>
      <p:pic>
        <p:nvPicPr>
          <p:cNvPr id="1026" name="Picture 2" descr="Resultado de imagen de huella zapato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44" r="95367">
                        <a14:foregroundMark x1="38658" y1="37540" x2="38658" y2="37540"/>
                        <a14:foregroundMark x1="30351" y1="86102" x2="30351" y2="86102"/>
                        <a14:foregroundMark x1="71725" y1="65974" x2="71725" y2="659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3144">
            <a:off x="1872269" y="4076225"/>
            <a:ext cx="1202926" cy="12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de value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066" y="4187249"/>
            <a:ext cx="1170081" cy="117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135" y="4187249"/>
            <a:ext cx="1222047" cy="122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72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Principales retos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8041285" y="1660860"/>
            <a:ext cx="3333300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Transformación Digital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364146" y="2594175"/>
            <a:ext cx="3462609" cy="28623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r>
              <a:rPr lang="es-ES" dirty="0"/>
              <a:t>La riqueza se crea a través del talento y la diversidad que hay en la organización</a:t>
            </a:r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7" name="CuadroTexto 6"/>
          <p:cNvSpPr txBox="1"/>
          <p:nvPr/>
        </p:nvSpPr>
        <p:spPr>
          <a:xfrm>
            <a:off x="4364147" y="1660860"/>
            <a:ext cx="3462610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Talento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041286" y="2578495"/>
            <a:ext cx="3333300" cy="28623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r>
              <a:rPr lang="es-ES" dirty="0"/>
              <a:t>El futuro de la organización depende de su adaptación a la digitalización de su modelo y cultura</a:t>
            </a:r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11" name="CuadroTexto 10"/>
          <p:cNvSpPr txBox="1"/>
          <p:nvPr/>
        </p:nvSpPr>
        <p:spPr>
          <a:xfrm>
            <a:off x="816317" y="1660860"/>
            <a:ext cx="3333300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Responsabilidad Social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07082" y="2578496"/>
            <a:ext cx="3333300" cy="28854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r>
              <a:rPr lang="es-ES" dirty="0"/>
              <a:t>Asumir al responsabilidad de operar en un mundo con recursos limitados </a:t>
            </a:r>
          </a:p>
          <a:p>
            <a:endParaRPr lang="es-ES" dirty="0"/>
          </a:p>
          <a:p>
            <a:endParaRPr lang="es-ES" dirty="0"/>
          </a:p>
          <a:p>
            <a:endParaRPr lang="es-ES" sz="2000" dirty="0"/>
          </a:p>
          <a:p>
            <a:endParaRPr lang="es-ES" sz="2000" dirty="0"/>
          </a:p>
          <a:p>
            <a:endParaRPr lang="es-ES" sz="2000" dirty="0"/>
          </a:p>
          <a:p>
            <a:pPr marL="0" indent="0">
              <a:buNone/>
            </a:pPr>
            <a:endParaRPr lang="es-ES" sz="1050" dirty="0"/>
          </a:p>
          <a:p>
            <a:pPr marL="0" indent="0">
              <a:buNone/>
            </a:pPr>
            <a:endParaRPr lang="es-ES" sz="1050" dirty="0"/>
          </a:p>
          <a:p>
            <a:pPr marL="0" indent="0">
              <a:buNone/>
            </a:pPr>
            <a:endParaRPr lang="es-ES" sz="105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20" y="4138861"/>
            <a:ext cx="1040094" cy="10400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497" y="4114880"/>
            <a:ext cx="1088057" cy="108805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439" y="4220379"/>
            <a:ext cx="974991" cy="97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489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Nobel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62094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Nobel 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092" y="2796466"/>
            <a:ext cx="3287696" cy="246577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813" y="2796466"/>
            <a:ext cx="3125994" cy="245911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850189" y="1793289"/>
            <a:ext cx="51203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“El mercader de la muerte ha muerto […]”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103117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Nobel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21464" y="2341752"/>
            <a:ext cx="46223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/>
              <a:t>Décadas de estudio e investigación, más de 350 patentes y todo lo que permanecería sería el uso bélico de la dinamita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671723" y="2024510"/>
            <a:ext cx="44786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 smtClean="0"/>
              <a:t>Repartió </a:t>
            </a:r>
            <a:r>
              <a:rPr lang="es-ES" sz="1600" dirty="0"/>
              <a:t>su fortuna de 33 millones de coronas dejando a sus </a:t>
            </a:r>
            <a:r>
              <a:rPr lang="es-ES" sz="1600" b="1" dirty="0"/>
              <a:t>familiares solo el 1% </a:t>
            </a:r>
            <a:r>
              <a:rPr lang="es-ES" sz="1600" dirty="0"/>
              <a:t>y dedicando el </a:t>
            </a:r>
            <a:r>
              <a:rPr lang="es-ES" sz="1600" b="1" dirty="0"/>
              <a:t>99%</a:t>
            </a:r>
            <a:r>
              <a:rPr lang="es-ES" sz="1600" dirty="0"/>
              <a:t> restante a la creación de unos </a:t>
            </a:r>
            <a:r>
              <a:rPr lang="es-ES" sz="1600" b="1" dirty="0"/>
              <a:t>premios</a:t>
            </a:r>
            <a:r>
              <a:rPr lang="es-ES" sz="1600" dirty="0"/>
              <a:t> que llevarían su nombre </a:t>
            </a:r>
            <a:r>
              <a:rPr lang="es-ES" sz="1600" dirty="0" smtClean="0"/>
              <a:t>y serían un reconocimiento </a:t>
            </a:r>
            <a:r>
              <a:rPr lang="es-ES" sz="1600" dirty="0"/>
              <a:t>a quienes hubieran realizado los mejores </a:t>
            </a:r>
            <a:r>
              <a:rPr lang="es-ES" sz="1600" b="1" dirty="0"/>
              <a:t>servicios a la humanidad</a:t>
            </a:r>
            <a:r>
              <a:rPr lang="es-ES" sz="1600" dirty="0"/>
              <a:t> cada </a:t>
            </a:r>
            <a:r>
              <a:rPr lang="es-ES" sz="1600" dirty="0" smtClean="0"/>
              <a:t>año.</a:t>
            </a:r>
            <a:endParaRPr lang="es-ES" sz="1600" dirty="0"/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5343771" y="2610035"/>
            <a:ext cx="126121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285" y="4318207"/>
            <a:ext cx="2064419" cy="203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949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Nobel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353" y="2064386"/>
            <a:ext cx="6160519" cy="3679199"/>
          </a:xfrm>
          <a:prstGeom prst="rect">
            <a:avLst/>
          </a:prstGeom>
        </p:spPr>
      </p:pic>
      <p:pic>
        <p:nvPicPr>
          <p:cNvPr id="1028" name="Picture 4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738" y="1775534"/>
            <a:ext cx="3087789" cy="205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n relacionad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87" b="11211"/>
          <a:stretch/>
        </p:blipFill>
        <p:spPr bwMode="auto">
          <a:xfrm>
            <a:off x="7730738" y="4010520"/>
            <a:ext cx="3091141" cy="248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592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42</TotalTime>
  <Words>230</Words>
  <Application>Microsoft Office PowerPoint</Application>
  <PresentationFormat>Panorámica</PresentationFormat>
  <Paragraphs>59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ヒラギノ角ゴ ProN W3</vt:lpstr>
      <vt:lpstr>Adelle</vt:lpstr>
      <vt:lpstr>Courier New</vt:lpstr>
      <vt:lpstr>Wingdings</vt:lpstr>
      <vt:lpstr>Tema de Office</vt:lpstr>
      <vt:lpstr>La (R)evolución de la comunicación y de los Asuntos Públicos</vt:lpstr>
      <vt:lpstr>Índice</vt:lpstr>
      <vt:lpstr>Los retos del CEO</vt:lpstr>
      <vt:lpstr>Principales retos</vt:lpstr>
      <vt:lpstr>Principales retos</vt:lpstr>
      <vt:lpstr>El caso Nobel</vt:lpstr>
      <vt:lpstr>El caso Nobel </vt:lpstr>
      <vt:lpstr>El caso Nobel </vt:lpstr>
      <vt:lpstr>El caso Nobel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los públicos a las comunidades</dc:title>
  <dc:creator>Irati Isturitz</dc:creator>
  <cp:lastModifiedBy>Irati Isturitz</cp:lastModifiedBy>
  <cp:revision>9</cp:revision>
  <dcterms:created xsi:type="dcterms:W3CDTF">2017-01-04T15:29:46Z</dcterms:created>
  <dcterms:modified xsi:type="dcterms:W3CDTF">2017-01-25T11:04:54Z</dcterms:modified>
</cp:coreProperties>
</file>