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7"/>
  </p:notesMasterIdLst>
  <p:handoutMasterIdLst>
    <p:handoutMasterId r:id="rId8"/>
  </p:handoutMasterIdLst>
  <p:sldIdLst>
    <p:sldId id="561" r:id="rId2"/>
    <p:sldId id="1637" r:id="rId3"/>
    <p:sldId id="1643" r:id="rId4"/>
    <p:sldId id="1644" r:id="rId5"/>
    <p:sldId id="855" r:id="rId6"/>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391" userDrawn="1">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606060"/>
    <a:srgbClr val="3F9599"/>
    <a:srgbClr val="5F8699"/>
    <a:srgbClr val="3399FF"/>
    <a:srgbClr val="0099FF"/>
    <a:srgbClr val="000066"/>
    <a:srgbClr val="660033"/>
    <a:srgbClr val="FFFF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445" autoAdjust="0"/>
  </p:normalViewPr>
  <p:slideViewPr>
    <p:cSldViewPr>
      <p:cViewPr varScale="1">
        <p:scale>
          <a:sx n="78" d="100"/>
          <a:sy n="78" d="100"/>
        </p:scale>
        <p:origin x="984" y="27"/>
      </p:cViewPr>
      <p:guideLst>
        <p:guide orient="horz" pos="391"/>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‹Nº›</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FAA26D3D-D897-4be2-8F04-BA451C77F1D7}">
              <ma14:placeholderFlag xmlns:mc="http://schemas.openxmlformats.org/markup-compatibility/2006" xmlns:mv="urn:schemas-microsoft-com:mac:vml" xmlns="" xmlns:ma14="http://schemas.microsoft.com/office/mac/drawingml/2011/main"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‹Nº›</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charset="0"/>
                <a:ea typeface="ＭＳ Ｐゴシック" charset="0"/>
                <a:cs typeface="ＭＳ Ｐゴシック" charset="0"/>
              </a:defRPr>
            </a:lvl1pPr>
            <a:lvl2pPr marL="769919" indent="-296123">
              <a:defRPr sz="2500">
                <a:solidFill>
                  <a:schemeClr val="tx1"/>
                </a:solidFill>
                <a:latin typeface="Arial" charset="0"/>
                <a:ea typeface="ＭＳ Ｐゴシック" charset="0"/>
              </a:defRPr>
            </a:lvl2pPr>
            <a:lvl3pPr marL="1184491" indent="-236898">
              <a:defRPr sz="2500">
                <a:solidFill>
                  <a:schemeClr val="tx1"/>
                </a:solidFill>
                <a:latin typeface="Arial" charset="0"/>
                <a:ea typeface="ＭＳ Ｐゴシック" charset="0"/>
              </a:defRPr>
            </a:lvl3pPr>
            <a:lvl4pPr marL="1658287" indent="-236898">
              <a:defRPr sz="2500">
                <a:solidFill>
                  <a:schemeClr val="tx1"/>
                </a:solidFill>
                <a:latin typeface="Arial" charset="0"/>
                <a:ea typeface="ＭＳ Ｐゴシック" charset="0"/>
              </a:defRPr>
            </a:lvl4pPr>
            <a:lvl5pPr marL="2132084" indent="-236898">
              <a:defRPr sz="2500">
                <a:solidFill>
                  <a:schemeClr val="tx1"/>
                </a:solidFill>
                <a:latin typeface="Arial" charset="0"/>
                <a:ea typeface="ＭＳ Ｐゴシック" charset="0"/>
              </a:defRPr>
            </a:lvl5pPr>
            <a:lvl6pPr marL="2605880" indent="-236898" eaLnBrk="0" fontAlgn="base" hangingPunct="0">
              <a:spcBef>
                <a:spcPct val="0"/>
              </a:spcBef>
              <a:spcAft>
                <a:spcPct val="0"/>
              </a:spcAft>
              <a:defRPr sz="2500">
                <a:solidFill>
                  <a:schemeClr val="tx1"/>
                </a:solidFill>
                <a:latin typeface="Arial" charset="0"/>
                <a:ea typeface="ＭＳ Ｐゴシック" charset="0"/>
              </a:defRPr>
            </a:lvl6pPr>
            <a:lvl7pPr marL="3079676" indent="-236898" eaLnBrk="0" fontAlgn="base" hangingPunct="0">
              <a:spcBef>
                <a:spcPct val="0"/>
              </a:spcBef>
              <a:spcAft>
                <a:spcPct val="0"/>
              </a:spcAft>
              <a:defRPr sz="2500">
                <a:solidFill>
                  <a:schemeClr val="tx1"/>
                </a:solidFill>
                <a:latin typeface="Arial" charset="0"/>
                <a:ea typeface="ＭＳ Ｐゴシック" charset="0"/>
              </a:defRPr>
            </a:lvl7pPr>
            <a:lvl8pPr marL="3553473" indent="-236898" eaLnBrk="0" fontAlgn="base" hangingPunct="0">
              <a:spcBef>
                <a:spcPct val="0"/>
              </a:spcBef>
              <a:spcAft>
                <a:spcPct val="0"/>
              </a:spcAft>
              <a:defRPr sz="2500">
                <a:solidFill>
                  <a:schemeClr val="tx1"/>
                </a:solidFill>
                <a:latin typeface="Arial" charset="0"/>
                <a:ea typeface="ＭＳ Ｐゴシック" charset="0"/>
              </a:defRPr>
            </a:lvl8pPr>
            <a:lvl9pPr marL="4027269" indent="-236898" eaLnBrk="0" fontAlgn="base" hangingPunct="0">
              <a:spcBef>
                <a:spcPct val="0"/>
              </a:spcBef>
              <a:spcAft>
                <a:spcPct val="0"/>
              </a:spcAft>
              <a:defRPr sz="2500">
                <a:solidFill>
                  <a:schemeClr val="tx1"/>
                </a:solidFill>
                <a:latin typeface="Arial" charset="0"/>
                <a:ea typeface="ＭＳ Ｐゴシック" charset="0"/>
              </a:defRPr>
            </a:lvl9pPr>
          </a:lstStyle>
          <a:p>
            <a:fld id="{F6B88DA8-E0CB-2242-8680-445B18D3CBA4}" type="slidenum">
              <a:rPr lang="es-ES" sz="1200">
                <a:latin typeface="Arial Narrow" panose="020B0506020202030204" pitchFamily="34" charset="0"/>
              </a:rPr>
              <a:pPr/>
              <a:t>1</a:t>
            </a:fld>
            <a:endParaRPr lang="es-ES" sz="1200" dirty="0">
              <a:latin typeface="Arial Narrow" panose="020B0506020202030204" pitchFamily="34" charset="0"/>
            </a:endParaRPr>
          </a:p>
        </p:txBody>
      </p:sp>
      <p:sp>
        <p:nvSpPr>
          <p:cNvPr id="6146" name="Rectangle 2"/>
          <p:cNvSpPr>
            <a:spLocks noGrp="1" noRot="1" noChangeAspect="1" noChangeArrowheads="1" noTextEdit="1"/>
          </p:cNvSpPr>
          <p:nvPr>
            <p:ph type="sldImg"/>
          </p:nvPr>
        </p:nvSpPr>
        <p:spPr>
          <a:xfrm>
            <a:off x="790575" y="776288"/>
            <a:ext cx="5519738" cy="3821112"/>
          </a:xfrm>
          <a:ln/>
        </p:spPr>
      </p:sp>
      <p:sp>
        <p:nvSpPr>
          <p:cNvPr id="6147" name="Rectangle 3"/>
          <p:cNvSpPr>
            <a:spLocks noGrp="1" noChangeArrowheads="1"/>
          </p:cNvSpPr>
          <p:nvPr>
            <p:ph type="body" idx="1"/>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 uri="{FAA26D3D-D897-4be2-8F04-BA451C77F1D7}">
              <ma14:placeholderFlag xmlns:mc="http://schemas.openxmlformats.org/markup-compatibility/2006" xmlns:mv="urn:schemas-microsoft-com:mac:vml" xmlns="" xmlns:ma14="http://schemas.microsoft.com/office/mac/drawingml/2011/main" val="1"/>
            </a:ext>
          </a:extLst>
        </p:spPr>
        <p:txBody>
          <a:bodyPr/>
          <a:lstStyle/>
          <a:p>
            <a:pPr eaLnBrk="1" hangingPunct="1"/>
            <a:endParaRPr lang="es-ES_tradnl"/>
          </a:p>
        </p:txBody>
      </p:sp>
    </p:spTree>
    <p:extLst>
      <p:ext uri="{BB962C8B-B14F-4D97-AF65-F5344CB8AC3E}">
        <p14:creationId xmlns:p14="http://schemas.microsoft.com/office/powerpoint/2010/main" val="1758717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3</a:t>
            </a:fld>
            <a:endParaRPr lang="es-ES" dirty="0"/>
          </a:p>
        </p:txBody>
      </p:sp>
    </p:spTree>
    <p:extLst>
      <p:ext uri="{BB962C8B-B14F-4D97-AF65-F5344CB8AC3E}">
        <p14:creationId xmlns:p14="http://schemas.microsoft.com/office/powerpoint/2010/main" val="29929669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pPr>
              <a:defRPr/>
            </a:pPr>
            <a:fld id="{6123DF08-E284-1E4E-AD66-FAA258D01236}" type="slidenum">
              <a:rPr lang="es-ES" smtClean="0"/>
              <a:pPr>
                <a:defRPr/>
              </a:pPr>
              <a:t>4</a:t>
            </a:fld>
            <a:endParaRPr lang="es-ES" dirty="0"/>
          </a:p>
        </p:txBody>
      </p:sp>
    </p:spTree>
    <p:extLst>
      <p:ext uri="{BB962C8B-B14F-4D97-AF65-F5344CB8AC3E}">
        <p14:creationId xmlns:p14="http://schemas.microsoft.com/office/powerpoint/2010/main" val="1015769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95300" y="1600200"/>
            <a:ext cx="89154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638" y="4406900"/>
            <a:ext cx="84201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pic>
        <p:nvPicPr>
          <p:cNvPr id="10" name="Imagen 9"/>
          <p:cNvPicPr>
            <a:picLocks noChangeAspect="1"/>
          </p:cNvPicPr>
          <p:nvPr/>
        </p:nvPicPr>
        <p:blipFill>
          <a:blip r:embed="rId18"/>
          <a:stretch>
            <a:fillRect/>
          </a:stretch>
        </p:blipFill>
        <p:spPr>
          <a:xfrm>
            <a:off x="190112" y="170330"/>
            <a:ext cx="2057400" cy="363070"/>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image" Target="../media/image5.e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39801" t="29749" r="11813" b="10630"/>
          <a:stretch/>
        </p:blipFill>
        <p:spPr>
          <a:xfrm>
            <a:off x="0" y="-1"/>
            <a:ext cx="9899368" cy="6858001"/>
          </a:xfrm>
          <a:prstGeom prst="rect">
            <a:avLst/>
          </a:prstGeom>
        </p:spPr>
      </p:pic>
      <p:pic>
        <p:nvPicPr>
          <p:cNvPr id="13" name="Imagen 12"/>
          <p:cNvPicPr>
            <a:picLocks noChangeAspect="1"/>
          </p:cNvPicPr>
          <p:nvPr/>
        </p:nvPicPr>
        <p:blipFill>
          <a:blip r:embed="rId4">
            <a:alphaModFix amt="79000"/>
            <a:extLst>
              <a:ext uri="{28A0092B-C50C-407E-A947-70E740481C1C}">
                <a14:useLocalDpi xmlns:a14="http://schemas.microsoft.com/office/drawing/2010/main" val="0"/>
              </a:ext>
            </a:extLst>
          </a:blip>
          <a:srcRect/>
          <a:stretch>
            <a:fillRect/>
          </a:stretch>
        </p:blipFill>
        <p:spPr bwMode="auto">
          <a:xfrm>
            <a:off x="1" y="2422058"/>
            <a:ext cx="2209799" cy="3759200"/>
          </a:xfrm>
          <a:prstGeom prst="rect">
            <a:avLst/>
          </a:prstGeom>
          <a:solidFill>
            <a:schemeClr val="bg1"/>
          </a:solidFill>
          <a:ln>
            <a:noFill/>
          </a:ln>
          <a:extLst>
            <a:ext uri="{909E8E84-426E-40dd-AFC4-6F175D3DCCD1}">
              <a14:hiddenFill xmlns:mc="http://schemas.openxmlformats.org/markup-compatibility/2006" xmlns:mv="urn:schemas-microsoft-com:mac:vml" xmlns:a14="http://schemas.microsoft.com/office/drawing/2010/main" xmlns="">
                <a:solidFill>
                  <a:srgbClr val="FFFFFF">
                    <a:alpha val="78822"/>
                  </a:srgbClr>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5" name="Imagen 2"/>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304800"/>
            <a:ext cx="4826000" cy="493290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sp>
        <p:nvSpPr>
          <p:cNvPr id="18" name="Marcador de texto 13"/>
          <p:cNvSpPr txBox="1">
            <a:spLocks/>
          </p:cNvSpPr>
          <p:nvPr/>
        </p:nvSpPr>
        <p:spPr>
          <a:xfrm>
            <a:off x="303176" y="4563088"/>
            <a:ext cx="4182533" cy="316284"/>
          </a:xfrm>
          <a:prstGeom prst="rect">
            <a:avLst/>
          </a:prstGeom>
        </p:spPr>
        <p:txBody>
          <a:bodyPr vert="horz" lIns="91440" tIns="45720" rIns="91440" bIns="45720" rtlCol="0" anchor="ctr">
            <a:normAutofit lnSpcReduction="10000"/>
          </a:bodyPr>
          <a:lstStyle>
            <a:lvl1pPr marL="0" indent="0">
              <a:spcAft>
                <a:spcPts val="0"/>
              </a:spcAft>
              <a:buNone/>
              <a:defRPr baseline="0">
                <a:solidFill>
                  <a:srgbClr val="53565A"/>
                </a:solidFill>
              </a:defRPr>
            </a:lvl1pPr>
          </a:lstStyle>
          <a:p>
            <a:pPr marL="0" marR="0" lvl="0" indent="0" algn="l" defTabSz="914400" rtl="0" eaLnBrk="1" fontAlgn="auto" latinLnBrk="0" hangingPunct="1">
              <a:lnSpc>
                <a:spcPct val="100000"/>
              </a:lnSpc>
              <a:spcBef>
                <a:spcPts val="0"/>
              </a:spcBef>
              <a:spcAft>
                <a:spcPts val="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53565A"/>
                </a:solidFill>
                <a:effectLst/>
                <a:uLnTx/>
                <a:uFillTx/>
                <a:latin typeface="Adelle" panose="02000503060000020004" pitchFamily="2" charset="0"/>
                <a:ea typeface="+mn-ea"/>
                <a:cs typeface="+mn-cs"/>
              </a:rPr>
              <a:t>Madrid, 2019</a:t>
            </a:r>
          </a:p>
        </p:txBody>
      </p:sp>
      <p:sp>
        <p:nvSpPr>
          <p:cNvPr id="19" name="Marcador de texto 12"/>
          <p:cNvSpPr txBox="1">
            <a:spLocks/>
          </p:cNvSpPr>
          <p:nvPr/>
        </p:nvSpPr>
        <p:spPr>
          <a:xfrm>
            <a:off x="302508" y="3420774"/>
            <a:ext cx="4498091" cy="1142313"/>
          </a:xfrm>
          <a:prstGeom prst="rect">
            <a:avLst/>
          </a:prstGeom>
        </p:spPr>
        <p:txBody>
          <a:bodyPr vert="horz" lIns="91440" tIns="45720" rIns="91440" bIns="45720" rtlCol="0">
            <a:normAutofit fontScale="92500" lnSpcReduction="20000"/>
          </a:bodyPr>
          <a:lstStyle>
            <a:lvl1pPr marL="0" indent="0">
              <a:buNone/>
              <a:defRPr>
                <a:solidFill>
                  <a:srgbClr val="7FA9AE"/>
                </a:solidFill>
              </a:defRPr>
            </a:lvl1pPr>
          </a:lstStyle>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rPr>
              <a:t>Javier Molina Acebo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Miembro del Consejo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err="1">
                <a:latin typeface="Adelle" panose="02000503060000020004" pitchFamily="2" charset="0"/>
                <a:ea typeface="+mn-ea"/>
                <a:cs typeface="+mn-cs"/>
              </a:rPr>
              <a:t>EdV</a:t>
            </a:r>
            <a:r>
              <a:rPr lang="es-ES" sz="1600" dirty="0">
                <a:latin typeface="Adelle" panose="02000503060000020004" pitchFamily="2" charset="0"/>
                <a:ea typeface="+mn-ea"/>
                <a:cs typeface="+mn-cs"/>
              </a:rPr>
              <a:t> - </a:t>
            </a:r>
            <a:r>
              <a:rPr lang="es-ES" sz="1600" dirty="0" err="1">
                <a:latin typeface="Adelle" panose="02000503060000020004" pitchFamily="2" charset="0"/>
                <a:ea typeface="+mn-ea"/>
                <a:cs typeface="+mn-cs"/>
              </a:rPr>
              <a:t>Executive</a:t>
            </a:r>
            <a:r>
              <a:rPr lang="es-ES" sz="1600" dirty="0">
                <a:latin typeface="Adelle" panose="02000503060000020004" pitchFamily="2" charset="0"/>
                <a:ea typeface="+mn-ea"/>
                <a:cs typeface="+mn-cs"/>
              </a:rPr>
              <a:t> </a:t>
            </a:r>
            <a:r>
              <a:rPr lang="es-ES" sz="1600" dirty="0" err="1">
                <a:latin typeface="Adelle" panose="02000503060000020004" pitchFamily="2" charset="0"/>
                <a:ea typeface="+mn-ea"/>
                <a:cs typeface="+mn-cs"/>
              </a:rPr>
              <a:t>Education</a:t>
            </a:r>
            <a:endParaRPr lang="es-ES" sz="1600" dirty="0">
              <a:latin typeface="Adelle" panose="02000503060000020004" pitchFamily="2" charset="0"/>
              <a:ea typeface="+mn-ea"/>
              <a:cs typeface="+mn-cs"/>
            </a:endParaRP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ESIC Business &amp; Marketing School</a:t>
            </a:r>
            <a:endPar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endParaRPr>
          </a:p>
        </p:txBody>
      </p:sp>
      <p:sp>
        <p:nvSpPr>
          <p:cNvPr id="11" name="Rectángulo 10"/>
          <p:cNvSpPr/>
          <p:nvPr/>
        </p:nvSpPr>
        <p:spPr>
          <a:xfrm>
            <a:off x="304800" y="1524000"/>
            <a:ext cx="4495800" cy="584776"/>
          </a:xfrm>
          <a:prstGeom prst="rect">
            <a:avLst/>
          </a:prstGeom>
        </p:spPr>
        <p:txBody>
          <a:bodyPr wrap="square">
            <a:spAutoFit/>
          </a:bodyPr>
          <a:lstStyle/>
          <a:p>
            <a:pPr marL="0" indent="0">
              <a:buNone/>
            </a:pPr>
            <a:r>
              <a:rPr lang="es-ES" sz="1600" dirty="0">
                <a:solidFill>
                  <a:srgbClr val="53565A"/>
                </a:solidFill>
                <a:latin typeface="Adelle" panose="02000503060000020004" pitchFamily="2" charset="0"/>
                <a:ea typeface="+mj-ea"/>
                <a:cs typeface="+mj-cs"/>
              </a:rPr>
              <a:t>Programa Superior de Gestión de empresas de Servicios Profesionales (Top Talent)</a:t>
            </a:r>
          </a:p>
        </p:txBody>
      </p:sp>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000" y="5489619"/>
            <a:ext cx="1371600" cy="453981"/>
          </a:xfrm>
          <a:prstGeom prst="rect">
            <a:avLst/>
          </a:prstGeom>
        </p:spPr>
      </p:pic>
      <p:pic>
        <p:nvPicPr>
          <p:cNvPr id="12" name="Imagen 11"/>
          <p:cNvPicPr>
            <a:picLocks noChangeAspect="1"/>
          </p:cNvPicPr>
          <p:nvPr/>
        </p:nvPicPr>
        <p:blipFill>
          <a:blip r:embed="rId7"/>
          <a:stretch>
            <a:fillRect/>
          </a:stretch>
        </p:blipFill>
        <p:spPr>
          <a:xfrm>
            <a:off x="304800" y="609600"/>
            <a:ext cx="3810000" cy="672353"/>
          </a:xfrm>
          <a:prstGeom prst="rect">
            <a:avLst/>
          </a:prstGeom>
        </p:spPr>
      </p:pic>
      <p:sp>
        <p:nvSpPr>
          <p:cNvPr id="20" name="Título 1">
            <a:extLst>
              <a:ext uri="{FF2B5EF4-FFF2-40B4-BE49-F238E27FC236}">
                <a16:creationId xmlns:a16="http://schemas.microsoft.com/office/drawing/2014/main" id="{3BCE4FEB-1392-4578-B057-AB8851984FF3}"/>
              </a:ext>
            </a:extLst>
          </p:cNvPr>
          <p:cNvSpPr txBox="1">
            <a:spLocks/>
          </p:cNvSpPr>
          <p:nvPr/>
        </p:nvSpPr>
        <p:spPr>
          <a:xfrm>
            <a:off x="303175" y="1905000"/>
            <a:ext cx="4825331" cy="1640191"/>
          </a:xfrm>
          <a:prstGeom prst="rect">
            <a:avLst/>
          </a:prstGeom>
        </p:spPr>
        <p:txBody>
          <a:bodyPr vert="horz" lIns="0" tIns="45720" rIns="0" bIns="45720" rtlCol="0" anchor="ctr">
            <a:normAutofit/>
          </a:bodyPr>
          <a:lstStyle>
            <a:lvl1pPr algn="l">
              <a:lnSpc>
                <a:spcPct val="100000"/>
              </a:lnSpc>
              <a:defRPr sz="2600" b="0">
                <a:solidFill>
                  <a:srgbClr val="53565A"/>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4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rPr>
              <a:t>M</a:t>
            </a:r>
            <a:r>
              <a:rPr lang="es-ES" sz="2400" noProof="0" dirty="0">
                <a:latin typeface="Adelle" panose="02000503060000020004" pitchFamily="2" charset="0"/>
                <a:ea typeface="+mj-ea"/>
                <a:cs typeface="+mj-cs"/>
              </a:rPr>
              <a:t>ódulo: Enfoque Comercial </a:t>
            </a:r>
          </a:p>
          <a:p>
            <a:pPr marL="0" marR="0" lvl="0" indent="0" algn="l" defTabSz="914400" rtl="0" eaLnBrk="1" fontAlgn="auto" latinLnBrk="0" hangingPunct="1">
              <a:lnSpc>
                <a:spcPct val="100000"/>
              </a:lnSpc>
              <a:spcBef>
                <a:spcPct val="0"/>
              </a:spcBef>
              <a:spcAft>
                <a:spcPts val="0"/>
              </a:spcAft>
              <a:buClrTx/>
              <a:buSzTx/>
              <a:buFontTx/>
              <a:buNone/>
              <a:tabLst/>
              <a:defRPr/>
            </a:pPr>
            <a:r>
              <a:rPr lang="es-ES" sz="1700" noProof="0" dirty="0">
                <a:latin typeface="Adelle" panose="02000503060000020004" pitchFamily="2" charset="0"/>
                <a:ea typeface="+mj-ea"/>
                <a:cs typeface="+mj-cs"/>
              </a:rPr>
              <a:t>Técnicas y Habilidades en los </a:t>
            </a:r>
            <a:r>
              <a:rPr lang="es-ES" sz="1700" dirty="0">
                <a:latin typeface="Adelle" panose="02000503060000020004" pitchFamily="2" charset="0"/>
                <a:ea typeface="+mj-ea"/>
                <a:cs typeface="+mj-cs"/>
              </a:rPr>
              <a:t>Procesos Comerciales</a:t>
            </a:r>
            <a:endParaRPr kumimoji="0" lang="es-ES" sz="17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endParaRPr>
          </a:p>
        </p:txBody>
      </p:sp>
      <p:sp>
        <p:nvSpPr>
          <p:cNvPr id="21" name="Título 1">
            <a:extLst>
              <a:ext uri="{FF2B5EF4-FFF2-40B4-BE49-F238E27FC236}">
                <a16:creationId xmlns:a16="http://schemas.microsoft.com/office/drawing/2014/main" id="{1C7AF5B4-B2D4-4D26-90D2-458BFC55487F}"/>
              </a:ext>
            </a:extLst>
          </p:cNvPr>
          <p:cNvSpPr txBox="1">
            <a:spLocks/>
          </p:cNvSpPr>
          <p:nvPr/>
        </p:nvSpPr>
        <p:spPr>
          <a:xfrm>
            <a:off x="560512" y="5912304"/>
            <a:ext cx="9223559" cy="1189104"/>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Case-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Study</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4483" y="2147490"/>
            <a:ext cx="8543925" cy="1189104"/>
          </a:xfrm>
        </p:spPr>
        <p:txBody>
          <a:bodyPr/>
          <a:lstStyle/>
          <a:p>
            <a:r>
              <a:rPr lang="es-ES" dirty="0"/>
              <a:t>Titulo del Punto</a:t>
            </a:r>
          </a:p>
        </p:txBody>
      </p:sp>
      <p:sp>
        <p:nvSpPr>
          <p:cNvPr id="5" name="4 Rectángulo"/>
          <p:cNvSpPr/>
          <p:nvPr/>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6" name="Título 1"/>
          <p:cNvSpPr txBox="1">
            <a:spLocks/>
          </p:cNvSpPr>
          <p:nvPr/>
        </p:nvSpPr>
        <p:spPr>
          <a:xfrm>
            <a:off x="682441" y="2147490"/>
            <a:ext cx="9223559" cy="1189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Case-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Study</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7" name="Imagen 12"/>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0" name="Imagen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Tree>
    <p:extLst>
      <p:ext uri="{BB962C8B-B14F-4D97-AF65-F5344CB8AC3E}">
        <p14:creationId xmlns:p14="http://schemas.microsoft.com/office/powerpoint/2010/main" val="219069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3730687-8CE7-4D52-9BBF-9F83524D03E8}"/>
              </a:ext>
            </a:extLst>
          </p:cNvPr>
          <p:cNvPicPr>
            <a:picLocks noChangeAspect="1"/>
          </p:cNvPicPr>
          <p:nvPr/>
        </p:nvPicPr>
        <p:blipFill rotWithShape="1">
          <a:blip r:embed="rId3"/>
          <a:srcRect l="32554" t="17693" r="36916" b="6062"/>
          <a:stretch/>
        </p:blipFill>
        <p:spPr>
          <a:xfrm>
            <a:off x="402897" y="562879"/>
            <a:ext cx="4205615" cy="5907888"/>
          </a:xfrm>
          <a:prstGeom prst="rect">
            <a:avLst/>
          </a:prstGeom>
          <a:ln>
            <a:solidFill>
              <a:schemeClr val="tx1"/>
            </a:solidFill>
          </a:ln>
        </p:spPr>
      </p:pic>
      <p:pic>
        <p:nvPicPr>
          <p:cNvPr id="4" name="Imagen 3">
            <a:extLst>
              <a:ext uri="{FF2B5EF4-FFF2-40B4-BE49-F238E27FC236}">
                <a16:creationId xmlns:a16="http://schemas.microsoft.com/office/drawing/2014/main" id="{C3ACF462-76F6-4DD5-8A98-3FA9B93B3FBF}"/>
              </a:ext>
            </a:extLst>
          </p:cNvPr>
          <p:cNvPicPr>
            <a:picLocks noChangeAspect="1"/>
          </p:cNvPicPr>
          <p:nvPr/>
        </p:nvPicPr>
        <p:blipFill rotWithShape="1">
          <a:blip r:embed="rId4"/>
          <a:srcRect l="32554" t="17693" r="36916" b="6062"/>
          <a:stretch/>
        </p:blipFill>
        <p:spPr>
          <a:xfrm>
            <a:off x="5283889" y="562879"/>
            <a:ext cx="4205615" cy="5907888"/>
          </a:xfrm>
          <a:prstGeom prst="rect">
            <a:avLst/>
          </a:prstGeom>
          <a:ln>
            <a:solidFill>
              <a:schemeClr val="tx1"/>
            </a:solidFill>
          </a:ln>
        </p:spPr>
      </p:pic>
      <p:pic>
        <p:nvPicPr>
          <p:cNvPr id="5" name="Imagen 4">
            <a:extLst>
              <a:ext uri="{FF2B5EF4-FFF2-40B4-BE49-F238E27FC236}">
                <a16:creationId xmlns:a16="http://schemas.microsoft.com/office/drawing/2014/main" id="{BCF1CC6F-407F-4907-9DCC-E815EE7ABD52}"/>
              </a:ext>
            </a:extLst>
          </p:cNvPr>
          <p:cNvPicPr>
            <a:picLocks noChangeAspect="1"/>
          </p:cNvPicPr>
          <p:nvPr/>
        </p:nvPicPr>
        <p:blipFill rotWithShape="1">
          <a:blip r:embed="rId5"/>
          <a:srcRect l="32554" t="17693" r="36916" b="6062"/>
          <a:stretch/>
        </p:blipFill>
        <p:spPr>
          <a:xfrm>
            <a:off x="10324449" y="548680"/>
            <a:ext cx="4205615" cy="5907888"/>
          </a:xfrm>
          <a:prstGeom prst="rect">
            <a:avLst/>
          </a:prstGeom>
          <a:ln>
            <a:solidFill>
              <a:schemeClr val="tx1"/>
            </a:solidFill>
          </a:ln>
        </p:spPr>
      </p:pic>
    </p:spTree>
    <p:extLst>
      <p:ext uri="{BB962C8B-B14F-4D97-AF65-F5344CB8AC3E}">
        <p14:creationId xmlns:p14="http://schemas.microsoft.com/office/powerpoint/2010/main" val="1601393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BCF1CC6F-407F-4907-9DCC-E815EE7ABD52}"/>
              </a:ext>
            </a:extLst>
          </p:cNvPr>
          <p:cNvPicPr>
            <a:picLocks noChangeAspect="1"/>
          </p:cNvPicPr>
          <p:nvPr/>
        </p:nvPicPr>
        <p:blipFill rotWithShape="1">
          <a:blip r:embed="rId3"/>
          <a:srcRect l="32554" t="17693" r="36916" b="6062"/>
          <a:stretch/>
        </p:blipFill>
        <p:spPr>
          <a:xfrm>
            <a:off x="416496" y="548680"/>
            <a:ext cx="4205615" cy="5907888"/>
          </a:xfrm>
          <a:prstGeom prst="rect">
            <a:avLst/>
          </a:prstGeom>
          <a:ln>
            <a:solidFill>
              <a:schemeClr val="tx1"/>
            </a:solidFill>
          </a:ln>
        </p:spPr>
      </p:pic>
    </p:spTree>
    <p:extLst>
      <p:ext uri="{BB962C8B-B14F-4D97-AF65-F5344CB8AC3E}">
        <p14:creationId xmlns:p14="http://schemas.microsoft.com/office/powerpoint/2010/main" val="181968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273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algn="just" eaLnBrk="1" hangingPunct="1">
              <a:lnSpc>
                <a:spcPct val="80000"/>
              </a:lnSpc>
              <a:spcBef>
                <a:spcPct val="50000"/>
              </a:spcBef>
              <a:buNone/>
            </a:pPr>
            <a:r>
              <a:rPr lang="es-ES" altLang="es-ES" sz="1400" dirty="0">
                <a:solidFill>
                  <a:srgbClr val="000000"/>
                </a:solidFill>
                <a:latin typeface="Calibri" panose="020F0502020204030204" pitchFamily="34" charset="0"/>
                <a:cs typeface="Calibri" panose="020F0502020204030204" pitchFamily="34" charset="0"/>
              </a:rPr>
              <a:t>Una vez leído el artículo y tomando como referencia lo expuesto:</a:t>
            </a:r>
          </a:p>
          <a:p>
            <a:pPr marL="735012" lvl="1" indent="-342900" algn="just" eaLnBrk="1" hangingPunct="1">
              <a:lnSpc>
                <a:spcPct val="80000"/>
              </a:lnSpc>
              <a:spcBef>
                <a:spcPct val="50000"/>
              </a:spcBef>
              <a:buAutoNum type="alphaLcParenR"/>
            </a:pPr>
            <a:r>
              <a:rPr lang="es-ES" altLang="es-ES" sz="1400" dirty="0">
                <a:solidFill>
                  <a:srgbClr val="000000"/>
                </a:solidFill>
                <a:latin typeface="Calibri" panose="020F0502020204030204" pitchFamily="34" charset="0"/>
                <a:cs typeface="Calibri" panose="020F0502020204030204" pitchFamily="34" charset="0"/>
              </a:rPr>
              <a:t>Enumera las tres ideas o aspectos que te parecen mas relevantes.</a:t>
            </a:r>
          </a:p>
          <a:p>
            <a:pPr marL="735012" lvl="1" indent="-342900" algn="just" eaLnBrk="1" hangingPunct="1">
              <a:lnSpc>
                <a:spcPct val="80000"/>
              </a:lnSpc>
              <a:spcBef>
                <a:spcPct val="50000"/>
              </a:spcBef>
              <a:buAutoNum type="alphaLcParenR"/>
            </a:pPr>
            <a:r>
              <a:rPr lang="es-ES" altLang="es-ES" sz="1400" dirty="0">
                <a:solidFill>
                  <a:srgbClr val="000000"/>
                </a:solidFill>
                <a:latin typeface="Calibri" panose="020F0502020204030204" pitchFamily="34" charset="0"/>
                <a:cs typeface="Calibri" panose="020F0502020204030204" pitchFamily="34" charset="0"/>
              </a:rPr>
              <a:t>Reflexiones y paralelismos con tu situación comercial desde </a:t>
            </a:r>
            <a:r>
              <a:rPr lang="es-ES" altLang="es-ES" sz="1400" dirty="0" err="1">
                <a:solidFill>
                  <a:srgbClr val="000000"/>
                </a:solidFill>
                <a:latin typeface="Calibri" panose="020F0502020204030204" pitchFamily="34" charset="0"/>
                <a:cs typeface="Calibri" panose="020F0502020204030204" pitchFamily="34" charset="0"/>
              </a:rPr>
              <a:t>Llorente&amp;Cuenca</a:t>
            </a:r>
            <a:r>
              <a:rPr lang="es-ES" altLang="es-ES" sz="1400" dirty="0">
                <a:solidFill>
                  <a:srgbClr val="000000"/>
                </a:solidFill>
                <a:latin typeface="Calibri" panose="020F0502020204030204" pitchFamily="34" charset="0"/>
                <a:cs typeface="Calibri" panose="020F0502020204030204" pitchFamily="34" charset="0"/>
              </a:rPr>
              <a:t>.</a:t>
            </a:r>
          </a:p>
          <a:p>
            <a:pPr marL="0" indent="0" algn="just">
              <a:lnSpc>
                <a:spcPct val="90000"/>
              </a:lnSpc>
              <a:spcBef>
                <a:spcPct val="0"/>
              </a:spcBef>
              <a:buFontTx/>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1167755" y="1772816"/>
            <a:ext cx="4277609" cy="41593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dirty="0">
                <a:solidFill>
                  <a:schemeClr val="bg1"/>
                </a:solidFill>
                <a:latin typeface="Calibri" panose="020F0502020204030204" pitchFamily="34" charset="0"/>
                <a:cs typeface="Calibri" panose="020F0502020204030204" pitchFamily="34" charset="0"/>
              </a:rPr>
              <a:t>IDEAS / ASPECTOS RELEVANTES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00472" y="2431629"/>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Tx/>
              <a:buAutoNum type="arabicPeriod"/>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1169228" y="2344316"/>
            <a:ext cx="4245718"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En los últimos años los profesiones de ventas tienen un peso mayor en las decisiones estratégicas de la compañía.</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03552" y="3718645"/>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 typeface="+mj-lt"/>
              <a:buAutoNum type="arabicPeriod" startAt="2"/>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1167755" y="3632280"/>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Cuando los profesionales de ventas y marketing trabajan alineados y coordinados aumentan los resultados y la satisfacción de los clientes.  </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03552" y="5042173"/>
            <a:ext cx="823267" cy="876300"/>
          </a:xfrm>
          <a:prstGeom prst="rect">
            <a:avLst/>
          </a:prstGeom>
          <a:solidFill>
            <a:srgbClr val="FF0066"/>
          </a:solidFill>
          <a:ln w="3175">
            <a:solidFill>
              <a:schemeClr val="bg1"/>
            </a:solidFill>
            <a:miter lim="800000"/>
            <a:headEnd type="none" w="sm" len="sm"/>
            <a:tailEnd type="none" w="sm" len="sm"/>
          </a:ln>
          <a:effectLst/>
        </p:spPr>
        <p:txBody>
          <a:bodyPr anchor="ctr"/>
          <a:lstStyle/>
          <a:p>
            <a:pPr marL="498897" indent="-498897" algn="ctr" eaLnBrk="1" hangingPunct="1">
              <a:buFont typeface="+mj-lt"/>
              <a:buAutoNum type="arabicPeriod" startAt="3"/>
              <a:defRPr/>
            </a:pPr>
            <a:r>
              <a:rPr lang="es-ES" sz="1400" b="1" dirty="0">
                <a:solidFill>
                  <a:schemeClr val="bg1"/>
                </a:solidFill>
                <a:latin typeface="Calibri" panose="020F0502020204030204" pitchFamily="34" charset="0"/>
                <a:cs typeface="Calibri" panose="020F0502020204030204" pitchFamily="34" charset="0"/>
              </a:rPr>
              <a:t> </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1167755" y="4955177"/>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err="1">
                <a:solidFill>
                  <a:schemeClr val="tx1"/>
                </a:solidFill>
                <a:latin typeface="Calibri" panose="020F0502020204030204" pitchFamily="34" charset="0"/>
                <a:cs typeface="Calibri" panose="020F0502020204030204" pitchFamily="34" charset="0"/>
              </a:rPr>
              <a:t>Resilencia</a:t>
            </a:r>
            <a:r>
              <a:rPr lang="es-ES" altLang="es-ES" sz="1200" dirty="0">
                <a:solidFill>
                  <a:schemeClr val="tx1"/>
                </a:solidFill>
                <a:latin typeface="Calibri" panose="020F0502020204030204" pitchFamily="34" charset="0"/>
                <a:cs typeface="Calibri" panose="020F0502020204030204" pitchFamily="34" charset="0"/>
              </a:rPr>
              <a:t>, asertividad y empatía: competencias determinantes para un buen profesional dedicado a ventas </a:t>
            </a:r>
          </a:p>
        </p:txBody>
      </p:sp>
      <p:sp>
        <p:nvSpPr>
          <p:cNvPr id="17" name="Rectangle 8">
            <a:extLst>
              <a:ext uri="{FF2B5EF4-FFF2-40B4-BE49-F238E27FC236}">
                <a16:creationId xmlns:a16="http://schemas.microsoft.com/office/drawing/2014/main" id="{C0B9B868-D51A-4084-9F2C-50D894B0BD0D}"/>
              </a:ext>
            </a:extLst>
          </p:cNvPr>
          <p:cNvSpPr>
            <a:spLocks noChangeArrowheads="1"/>
          </p:cNvSpPr>
          <p:nvPr/>
        </p:nvSpPr>
        <p:spPr bwMode="auto">
          <a:xfrm>
            <a:off x="5529130" y="1756946"/>
            <a:ext cx="4277609"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dirty="0">
                <a:solidFill>
                  <a:schemeClr val="bg1"/>
                </a:solidFill>
                <a:latin typeface="Calibri" panose="020F0502020204030204" pitchFamily="34" charset="0"/>
                <a:cs typeface="Calibri" panose="020F0502020204030204" pitchFamily="34" charset="0"/>
              </a:rPr>
              <a:t>PARALELISMOS</a:t>
            </a:r>
          </a:p>
        </p:txBody>
      </p:sp>
      <p:sp>
        <p:nvSpPr>
          <p:cNvPr id="18" name="Rectangle 31">
            <a:extLst>
              <a:ext uri="{FF2B5EF4-FFF2-40B4-BE49-F238E27FC236}">
                <a16:creationId xmlns:a16="http://schemas.microsoft.com/office/drawing/2014/main" id="{0F5846B9-3FB6-4A45-A3B3-7FD3F837779D}"/>
              </a:ext>
            </a:extLst>
          </p:cNvPr>
          <p:cNvSpPr>
            <a:spLocks noChangeArrowheads="1"/>
          </p:cNvSpPr>
          <p:nvPr/>
        </p:nvSpPr>
        <p:spPr bwMode="auto">
          <a:xfrm>
            <a:off x="5530603" y="2328446"/>
            <a:ext cx="4245718"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800" dirty="0">
                <a:solidFill>
                  <a:schemeClr val="tx1"/>
                </a:solidFill>
                <a:latin typeface="Calibri" panose="020F0502020204030204" pitchFamily="34" charset="0"/>
                <a:cs typeface="Calibri" panose="020F0502020204030204" pitchFamily="34" charset="0"/>
              </a:rPr>
              <a:t>Desde hace seis meses se ha formado en LLYC un equipo orientado a mejorar los procesos de marketing para asesorar a los clientes pero también para mejorar el proceso de venta de nuestros servicios. Durante la pandemia he participado en la reflexión de la estrategia comercial de la compañía, en especial del equipo dedicado a la industria farmacéutica y puedo decir que se ha hecho una reflexión muy profunda sobre los retos y se han diseñado soluciones que han traído soluciones muy positivas a la cartera de clientes de LLYC. </a:t>
            </a:r>
          </a:p>
        </p:txBody>
      </p:sp>
      <p:sp>
        <p:nvSpPr>
          <p:cNvPr id="19" name="Rectangle 31">
            <a:extLst>
              <a:ext uri="{FF2B5EF4-FFF2-40B4-BE49-F238E27FC236}">
                <a16:creationId xmlns:a16="http://schemas.microsoft.com/office/drawing/2014/main" id="{33289C2A-1424-4E35-AB23-748C16D67DBA}"/>
              </a:ext>
            </a:extLst>
          </p:cNvPr>
          <p:cNvSpPr>
            <a:spLocks noChangeArrowheads="1"/>
          </p:cNvSpPr>
          <p:nvPr/>
        </p:nvSpPr>
        <p:spPr bwMode="auto">
          <a:xfrm>
            <a:off x="5529130" y="3616410"/>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800" dirty="0">
                <a:solidFill>
                  <a:schemeClr val="tx1"/>
                </a:solidFill>
                <a:latin typeface="Calibri" panose="020F0502020204030204" pitchFamily="34" charset="0"/>
                <a:cs typeface="Calibri" panose="020F0502020204030204" pitchFamily="34" charset="0"/>
              </a:rPr>
              <a:t>Para llevar a cabo los materiales de venta para la industria farmacéutica en España y en el resto del mundo, nos hemos coordinado con el equipo comercial y con el equipo de marketing para conocer las herramientas y demandas del mercado y alinear la oferta y el discurso de venta a los </a:t>
            </a:r>
            <a:r>
              <a:rPr lang="es-ES" altLang="es-ES" sz="800" dirty="0" err="1">
                <a:solidFill>
                  <a:schemeClr val="tx1"/>
                </a:solidFill>
                <a:latin typeface="Calibri" panose="020F0502020204030204" pitchFamily="34" charset="0"/>
                <a:cs typeface="Calibri" panose="020F0502020204030204" pitchFamily="34" charset="0"/>
              </a:rPr>
              <a:t>insights</a:t>
            </a:r>
            <a:r>
              <a:rPr lang="es-ES" altLang="es-ES" sz="800" dirty="0">
                <a:solidFill>
                  <a:schemeClr val="tx1"/>
                </a:solidFill>
                <a:latin typeface="Calibri" panose="020F0502020204030204" pitchFamily="34" charset="0"/>
                <a:cs typeface="Calibri" panose="020F0502020204030204" pitchFamily="34" charset="0"/>
              </a:rPr>
              <a:t> recibidos. </a:t>
            </a:r>
          </a:p>
        </p:txBody>
      </p:sp>
      <p:sp>
        <p:nvSpPr>
          <p:cNvPr id="20" name="Rectangle 31">
            <a:extLst>
              <a:ext uri="{FF2B5EF4-FFF2-40B4-BE49-F238E27FC236}">
                <a16:creationId xmlns:a16="http://schemas.microsoft.com/office/drawing/2014/main" id="{20FA1E76-EDAB-4076-8DD6-356042753D20}"/>
              </a:ext>
            </a:extLst>
          </p:cNvPr>
          <p:cNvSpPr>
            <a:spLocks noChangeArrowheads="1"/>
          </p:cNvSpPr>
          <p:nvPr/>
        </p:nvSpPr>
        <p:spPr bwMode="auto">
          <a:xfrm>
            <a:off x="5529130" y="4939307"/>
            <a:ext cx="4248406"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800" dirty="0">
                <a:solidFill>
                  <a:schemeClr val="tx1"/>
                </a:solidFill>
                <a:latin typeface="Calibri" panose="020F0502020204030204" pitchFamily="34" charset="0"/>
                <a:cs typeface="Calibri" panose="020F0502020204030204" pitchFamily="34" charset="0"/>
              </a:rPr>
              <a:t>Tal y como se describe en el texto estas actitudes se aprenden y se entrenan durante el proceso de crecimiento profesional. En algunas personas del equipo de LLYC son más innatas y en otras el trabajo es mayor. Considero esencial en nuestro día a día la </a:t>
            </a:r>
            <a:r>
              <a:rPr lang="es-ES" altLang="es-ES" sz="800" dirty="0" err="1">
                <a:solidFill>
                  <a:schemeClr val="tx1"/>
                </a:solidFill>
                <a:latin typeface="Calibri" panose="020F0502020204030204" pitchFamily="34" charset="0"/>
                <a:cs typeface="Calibri" panose="020F0502020204030204" pitchFamily="34" charset="0"/>
              </a:rPr>
              <a:t>resilencia</a:t>
            </a:r>
            <a:r>
              <a:rPr lang="es-ES" altLang="es-ES" sz="800" dirty="0">
                <a:solidFill>
                  <a:schemeClr val="tx1"/>
                </a:solidFill>
                <a:latin typeface="Calibri" panose="020F0502020204030204" pitchFamily="34" charset="0"/>
                <a:cs typeface="Calibri" panose="020F0502020204030204" pitchFamily="34" charset="0"/>
              </a:rPr>
              <a:t> para afrontar los fracasos en la presentación de propuestas de negocio o en las relaciones con los clientes. Creo que deberíamos proponer más formaciones en este sentido o ponerlo en práctica en las clases presenciales que, esperamos poder hacer el próximo año. </a:t>
            </a:r>
          </a:p>
        </p:txBody>
      </p:sp>
    </p:spTree>
    <p:extLst>
      <p:ext uri="{BB962C8B-B14F-4D97-AF65-F5344CB8AC3E}">
        <p14:creationId xmlns:p14="http://schemas.microsoft.com/office/powerpoint/2010/main" val="2877789934"/>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11675</TotalTime>
  <Words>393</Words>
  <Application>Microsoft Office PowerPoint</Application>
  <PresentationFormat>A4 (210 x 297 mm)</PresentationFormat>
  <Paragraphs>28</Paragraphs>
  <Slides>5</Slides>
  <Notes>3</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5</vt:i4>
      </vt:variant>
    </vt:vector>
  </HeadingPairs>
  <TitlesOfParts>
    <vt:vector size="13" baseType="lpstr">
      <vt:lpstr>Adelle</vt:lpstr>
      <vt:lpstr>Arial</vt:lpstr>
      <vt:lpstr>Arial Narrow</vt:lpstr>
      <vt:lpstr>Calibri</vt:lpstr>
      <vt:lpstr>DIN-MediumAlternate</vt:lpstr>
      <vt:lpstr>DIN-RegularAlternate</vt:lpstr>
      <vt:lpstr>Wingdings</vt:lpstr>
      <vt:lpstr>BLUE C</vt:lpstr>
      <vt:lpstr>Presentación de PowerPoint</vt:lpstr>
      <vt:lpstr>Titulo del Punto</vt:lpstr>
      <vt:lpstr>Presentación de PowerPoint</vt:lpstr>
      <vt:lpstr>Presentación de PowerPoint</vt:lpstr>
      <vt:lpstr>Presentación de PowerPoint</vt:lpstr>
    </vt:vector>
  </TitlesOfParts>
  <Company>ESIC Empresa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Carmen de la Llave Mira</cp:lastModifiedBy>
  <cp:revision>775</cp:revision>
  <cp:lastPrinted>2014-07-07T08:15:56Z</cp:lastPrinted>
  <dcterms:created xsi:type="dcterms:W3CDTF">2018-06-18T16:36:22Z</dcterms:created>
  <dcterms:modified xsi:type="dcterms:W3CDTF">2020-07-30T17:16:24Z</dcterms:modified>
</cp:coreProperties>
</file>