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7"/>
  </p:notesMasterIdLst>
  <p:handoutMasterIdLst>
    <p:handoutMasterId r:id="rId8"/>
  </p:handoutMasterIdLst>
  <p:sldIdLst>
    <p:sldId id="561" r:id="rId2"/>
    <p:sldId id="1637" r:id="rId3"/>
    <p:sldId id="1643" r:id="rId4"/>
    <p:sldId id="1644" r:id="rId5"/>
    <p:sldId id="855" r:id="rId6"/>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391" userDrawn="1">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9" autoAdjust="0"/>
    <p:restoredTop sz="88769" autoAdjust="0"/>
  </p:normalViewPr>
  <p:slideViewPr>
    <p:cSldViewPr>
      <p:cViewPr varScale="1">
        <p:scale>
          <a:sx n="80" d="100"/>
          <a:sy n="80" d="100"/>
        </p:scale>
        <p:origin x="30" y="246"/>
      </p:cViewPr>
      <p:guideLst>
        <p:guide orient="horz" pos="391"/>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FAA26D3D-D897-4be2-8F04-BA451C77F1D7}">
              <ma14:placeholderFlag xmlns:ma14="http://schemas.microsoft.com/office/mac/drawingml/2011/main" xmlns="" xmlns:mv="urn:schemas-microsoft-com:mac:vml" xmlns:mc="http://schemas.openxmlformats.org/markup-compatibility/2006"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 uri="{FAA26D3D-D897-4be2-8F04-BA451C77F1D7}">
              <ma14:placeholderFlag xmlns:ma14="http://schemas.microsoft.com/office/mac/drawingml/2011/main" xmlns="" xmlns:mv="urn:schemas-microsoft-com:mac:vml" xmlns:mc="http://schemas.openxmlformats.org/markup-compatibility/2006"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baseline="0"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3</a:t>
            </a:fld>
            <a:endParaRPr lang="es-ES" dirty="0"/>
          </a:p>
        </p:txBody>
      </p:sp>
    </p:spTree>
    <p:extLst>
      <p:ext uri="{BB962C8B-B14F-4D97-AF65-F5344CB8AC3E}">
        <p14:creationId xmlns:p14="http://schemas.microsoft.com/office/powerpoint/2010/main" val="2992966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4</a:t>
            </a:fld>
            <a:endParaRPr lang="es-ES" dirty="0"/>
          </a:p>
        </p:txBody>
      </p:sp>
    </p:spTree>
    <p:extLst>
      <p:ext uri="{BB962C8B-B14F-4D97-AF65-F5344CB8AC3E}">
        <p14:creationId xmlns:p14="http://schemas.microsoft.com/office/powerpoint/2010/main" val="1015769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10" name="Imagen 9"/>
          <p:cNvPicPr>
            <a:picLocks noChangeAspect="1"/>
          </p:cNvPicPr>
          <p:nvPr/>
        </p:nvPicPr>
        <p:blipFill>
          <a:blip r:embed="rId18"/>
          <a:stretch>
            <a:fillRect/>
          </a:stretch>
        </p:blipFill>
        <p:spPr>
          <a:xfrm>
            <a:off x="190112" y="170330"/>
            <a:ext cx="2057400"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 xmlns:a14="http://schemas.microsoft.com/office/drawing/2010/main" xmlns:mv="urn:schemas-microsoft-com:mac:vml" xmlns:mc="http://schemas.openxmlformats.org/markup-compatibility/2006">
                <a:solidFill>
                  <a:srgbClr val="FFFFFF">
                    <a:alpha val="78822"/>
                  </a:srgbClr>
                </a:solidFill>
              </a14:hiddenFill>
            </a:ext>
            <a:ext uri="{91240B29-F687-4f45-9708-019B960494DF}">
              <a14:hiddenLine xmlns="" xmlns:a14="http://schemas.microsoft.com/office/drawing/2010/main" xmlns:mv="urn:schemas-microsoft-com:mac:vml" xmlns:mc="http://schemas.openxmlformats.org/markup-compatibility/2006"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 xmlns:a14="http://schemas.microsoft.com/office/drawing/2010/main" xmlns:mv="urn:schemas-microsoft-com:mac:vml" xmlns:mc="http://schemas.openxmlformats.org/markup-compatibility/2006">
                <a:solidFill>
                  <a:srgbClr val="FFFFFF"/>
                </a:solidFill>
              </a14:hiddenFill>
            </a:ext>
            <a:ext uri="{91240B29-F687-4f45-9708-019B960494DF}">
              <a14:hiddenLine xmlns="" xmlns:a14="http://schemas.microsoft.com/office/drawing/2010/main" xmlns:mv="urn:schemas-microsoft-com:mac:vml" xmlns:mc="http://schemas.openxmlformats.org/markup-compatibility/2006"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2019</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pic>
        <p:nvPicPr>
          <p:cNvPr id="12" name="Imagen 11"/>
          <p:cNvPicPr>
            <a:picLocks noChangeAspect="1"/>
          </p:cNvPicPr>
          <p:nvPr/>
        </p:nvPicPr>
        <p:blipFill>
          <a:blip r:embed="rId7"/>
          <a:stretch>
            <a:fillRect/>
          </a:stretch>
        </p:blipFill>
        <p:spPr>
          <a:xfrm>
            <a:off x="304800" y="609600"/>
            <a:ext cx="3810000" cy="672353"/>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Case-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Study</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Case-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Study</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 xmlns:a14="http://schemas.microsoft.com/office/drawing/2010/main" xmlns:mv="urn:schemas-microsoft-com:mac:vml" xmlns:mc="http://schemas.openxmlformats.org/markup-compatibility/2006">
                <a:solidFill>
                  <a:srgbClr val="FFFFFF"/>
                </a:solidFill>
              </a14:hiddenFill>
            </a:ext>
            <a:ext uri="{91240B29-F687-4f45-9708-019B960494DF}">
              <a14:hiddenLine xmlns="" xmlns:a14="http://schemas.microsoft.com/office/drawing/2010/main" xmlns:mv="urn:schemas-microsoft-com:mac:vml" xmlns:mc="http://schemas.openxmlformats.org/markup-compatibility/2006"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3730687-8CE7-4D52-9BBF-9F83524D03E8}"/>
              </a:ext>
            </a:extLst>
          </p:cNvPr>
          <p:cNvPicPr>
            <a:picLocks noChangeAspect="1"/>
          </p:cNvPicPr>
          <p:nvPr/>
        </p:nvPicPr>
        <p:blipFill rotWithShape="1">
          <a:blip r:embed="rId3"/>
          <a:srcRect l="32554" t="17693" r="36916" b="6062"/>
          <a:stretch/>
        </p:blipFill>
        <p:spPr>
          <a:xfrm>
            <a:off x="402897" y="562879"/>
            <a:ext cx="4205615" cy="5907888"/>
          </a:xfrm>
          <a:prstGeom prst="rect">
            <a:avLst/>
          </a:prstGeom>
          <a:ln>
            <a:solidFill>
              <a:schemeClr val="tx1"/>
            </a:solidFill>
          </a:ln>
        </p:spPr>
      </p:pic>
      <p:pic>
        <p:nvPicPr>
          <p:cNvPr id="4" name="Imagen 3">
            <a:extLst>
              <a:ext uri="{FF2B5EF4-FFF2-40B4-BE49-F238E27FC236}">
                <a16:creationId xmlns:a16="http://schemas.microsoft.com/office/drawing/2014/main" id="{C3ACF462-76F6-4DD5-8A98-3FA9B93B3FBF}"/>
              </a:ext>
            </a:extLst>
          </p:cNvPr>
          <p:cNvPicPr>
            <a:picLocks noChangeAspect="1"/>
          </p:cNvPicPr>
          <p:nvPr/>
        </p:nvPicPr>
        <p:blipFill rotWithShape="1">
          <a:blip r:embed="rId4"/>
          <a:srcRect l="32554" t="17693" r="36916" b="6062"/>
          <a:stretch/>
        </p:blipFill>
        <p:spPr>
          <a:xfrm>
            <a:off x="5283889" y="562879"/>
            <a:ext cx="4205615" cy="5907888"/>
          </a:xfrm>
          <a:prstGeom prst="rect">
            <a:avLst/>
          </a:prstGeom>
          <a:ln>
            <a:solidFill>
              <a:schemeClr val="tx1"/>
            </a:solidFill>
          </a:ln>
        </p:spPr>
      </p:pic>
      <p:pic>
        <p:nvPicPr>
          <p:cNvPr id="5" name="Imagen 4">
            <a:extLst>
              <a:ext uri="{FF2B5EF4-FFF2-40B4-BE49-F238E27FC236}">
                <a16:creationId xmlns:a16="http://schemas.microsoft.com/office/drawing/2014/main" id="{BCF1CC6F-407F-4907-9DCC-E815EE7ABD52}"/>
              </a:ext>
            </a:extLst>
          </p:cNvPr>
          <p:cNvPicPr>
            <a:picLocks noChangeAspect="1"/>
          </p:cNvPicPr>
          <p:nvPr/>
        </p:nvPicPr>
        <p:blipFill rotWithShape="1">
          <a:blip r:embed="rId5"/>
          <a:srcRect l="32554" t="17693" r="36916" b="6062"/>
          <a:stretch/>
        </p:blipFill>
        <p:spPr>
          <a:xfrm>
            <a:off x="10324449" y="548680"/>
            <a:ext cx="4205615" cy="5907888"/>
          </a:xfrm>
          <a:prstGeom prst="rect">
            <a:avLst/>
          </a:prstGeom>
          <a:ln>
            <a:solidFill>
              <a:schemeClr val="tx1"/>
            </a:solidFill>
          </a:ln>
        </p:spPr>
      </p:pic>
    </p:spTree>
    <p:extLst>
      <p:ext uri="{BB962C8B-B14F-4D97-AF65-F5344CB8AC3E}">
        <p14:creationId xmlns:p14="http://schemas.microsoft.com/office/powerpoint/2010/main" val="1601393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BCF1CC6F-407F-4907-9DCC-E815EE7ABD52}"/>
              </a:ext>
            </a:extLst>
          </p:cNvPr>
          <p:cNvPicPr>
            <a:picLocks noChangeAspect="1"/>
          </p:cNvPicPr>
          <p:nvPr/>
        </p:nvPicPr>
        <p:blipFill rotWithShape="1">
          <a:blip r:embed="rId3"/>
          <a:srcRect l="32554" t="17693" r="36916" b="6062"/>
          <a:stretch/>
        </p:blipFill>
        <p:spPr>
          <a:xfrm>
            <a:off x="416496" y="548680"/>
            <a:ext cx="4205615" cy="5907888"/>
          </a:xfrm>
          <a:prstGeom prst="rect">
            <a:avLst/>
          </a:prstGeom>
          <a:ln>
            <a:solidFill>
              <a:schemeClr val="tx1"/>
            </a:solidFill>
          </a:ln>
        </p:spPr>
      </p:pic>
    </p:spTree>
    <p:extLst>
      <p:ext uri="{BB962C8B-B14F-4D97-AF65-F5344CB8AC3E}">
        <p14:creationId xmlns:p14="http://schemas.microsoft.com/office/powerpoint/2010/main" val="181968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algn="just" eaLnBrk="1" hangingPunct="1">
              <a:lnSpc>
                <a:spcPct val="80000"/>
              </a:lnSpc>
              <a:spcBef>
                <a:spcPct val="50000"/>
              </a:spcBef>
              <a:buNone/>
            </a:pPr>
            <a:r>
              <a:rPr lang="es-ES" altLang="es-ES" sz="1400" dirty="0">
                <a:solidFill>
                  <a:srgbClr val="000000"/>
                </a:solidFill>
                <a:latin typeface="Calibri" panose="020F0502020204030204" pitchFamily="34" charset="0"/>
                <a:cs typeface="Calibri" panose="020F0502020204030204" pitchFamily="34" charset="0"/>
              </a:rPr>
              <a:t>Una vez leído el artículo y tomando como referencia lo expuesto:</a:t>
            </a:r>
          </a:p>
          <a:p>
            <a:pPr marL="735012" lvl="1" indent="-342900" algn="just" eaLnBrk="1" hangingPunct="1">
              <a:lnSpc>
                <a:spcPct val="80000"/>
              </a:lnSpc>
              <a:spcBef>
                <a:spcPct val="50000"/>
              </a:spcBef>
              <a:buAutoNum type="alphaLcParenR"/>
            </a:pPr>
            <a:r>
              <a:rPr lang="es-ES" altLang="es-ES" sz="1400" dirty="0">
                <a:solidFill>
                  <a:srgbClr val="000000"/>
                </a:solidFill>
                <a:latin typeface="Calibri" panose="020F0502020204030204" pitchFamily="34" charset="0"/>
                <a:cs typeface="Calibri" panose="020F0502020204030204" pitchFamily="34" charset="0"/>
              </a:rPr>
              <a:t>Enumera las tres ideas o aspectos que te parecen mas relevantes.</a:t>
            </a:r>
          </a:p>
          <a:p>
            <a:pPr marL="735012" lvl="1" indent="-342900" algn="just" eaLnBrk="1" hangingPunct="1">
              <a:lnSpc>
                <a:spcPct val="80000"/>
              </a:lnSpc>
              <a:spcBef>
                <a:spcPct val="50000"/>
              </a:spcBef>
              <a:buAutoNum type="alphaLcParenR"/>
            </a:pPr>
            <a:r>
              <a:rPr lang="es-ES" altLang="es-ES" sz="1400" dirty="0">
                <a:solidFill>
                  <a:srgbClr val="000000"/>
                </a:solidFill>
                <a:latin typeface="Calibri" panose="020F0502020204030204" pitchFamily="34" charset="0"/>
                <a:cs typeface="Calibri" panose="020F0502020204030204" pitchFamily="34" charset="0"/>
              </a:rPr>
              <a:t>Reflexiones y paralelismos con tu situación comercial desde </a:t>
            </a:r>
            <a:r>
              <a:rPr lang="es-ES" altLang="es-ES" sz="1400" dirty="0" err="1">
                <a:solidFill>
                  <a:srgbClr val="000000"/>
                </a:solidFill>
                <a:latin typeface="Calibri" panose="020F0502020204030204" pitchFamily="34" charset="0"/>
                <a:cs typeface="Calibri" panose="020F0502020204030204" pitchFamily="34" charset="0"/>
              </a:rPr>
              <a:t>Llorente&amp;Cuenca</a:t>
            </a:r>
            <a:r>
              <a:rPr lang="es-ES" altLang="es-ES" sz="1400" dirty="0">
                <a:solidFill>
                  <a:srgbClr val="000000"/>
                </a:solidFill>
                <a:latin typeface="Calibri" panose="020F0502020204030204" pitchFamily="34" charset="0"/>
                <a:cs typeface="Calibri" panose="020F0502020204030204" pitchFamily="34" charset="0"/>
              </a:rPr>
              <a:t>.</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1167755" y="1772816"/>
            <a:ext cx="4277609" cy="41593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dirty="0">
                <a:solidFill>
                  <a:schemeClr val="bg1"/>
                </a:solidFill>
                <a:latin typeface="Calibri" panose="020F0502020204030204" pitchFamily="34" charset="0"/>
                <a:cs typeface="Calibri" panose="020F0502020204030204" pitchFamily="34" charset="0"/>
              </a:rPr>
              <a:t>IDEAS / ASPECTOS RELEVANTES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00472" y="2431629"/>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Tx/>
              <a:buAutoNum type="arabicPeriod"/>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1169228" y="2344316"/>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Todo punto de contacto con el cliente es parte del proceso comercial	</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03552" y="3718645"/>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 typeface="+mj-lt"/>
              <a:buAutoNum type="arabicPeriod" startAt="2"/>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1167755" y="3632280"/>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El trabajo coordinado y conjunto entre las áreas de </a:t>
            </a:r>
            <a:r>
              <a:rPr lang="es-ES" altLang="es-ES" sz="1200" dirty="0" err="1">
                <a:solidFill>
                  <a:schemeClr val="tx1"/>
                </a:solidFill>
                <a:latin typeface="Calibri" panose="020F0502020204030204" pitchFamily="34" charset="0"/>
                <a:cs typeface="Calibri" panose="020F0502020204030204" pitchFamily="34" charset="0"/>
              </a:rPr>
              <a:t>márketing</a:t>
            </a:r>
            <a:r>
              <a:rPr lang="es-ES" altLang="es-ES" sz="1200" dirty="0">
                <a:solidFill>
                  <a:schemeClr val="tx1"/>
                </a:solidFill>
                <a:latin typeface="Calibri" panose="020F0502020204030204" pitchFamily="34" charset="0"/>
                <a:cs typeface="Calibri" panose="020F0502020204030204" pitchFamily="34" charset="0"/>
              </a:rPr>
              <a:t> y de ventas aporta mayores posibilidades de éxito en el proceso comercial  </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03552" y="5042173"/>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 typeface="+mj-lt"/>
              <a:buAutoNum type="arabicPeriod" startAt="3"/>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1167755" y="4955177"/>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La permanente actualización del conocimiento a través de la información, el aprovechamiento de la tecnología y la técnica, la escucha y la </a:t>
            </a:r>
            <a:r>
              <a:rPr lang="es-ES" altLang="es-ES" sz="1200" dirty="0" err="1">
                <a:solidFill>
                  <a:schemeClr val="tx1"/>
                </a:solidFill>
                <a:latin typeface="Calibri" panose="020F0502020204030204" pitchFamily="34" charset="0"/>
                <a:cs typeface="Calibri" panose="020F0502020204030204" pitchFamily="34" charset="0"/>
              </a:rPr>
              <a:t>resilencia</a:t>
            </a:r>
            <a:r>
              <a:rPr lang="es-ES" altLang="es-ES" sz="1200" dirty="0">
                <a:solidFill>
                  <a:schemeClr val="tx1"/>
                </a:solidFill>
                <a:latin typeface="Calibri" panose="020F0502020204030204" pitchFamily="34" charset="0"/>
                <a:cs typeface="Calibri" panose="020F0502020204030204" pitchFamily="34" charset="0"/>
              </a:rPr>
              <a:t> son características que deben reflejarse en un profesional de las ventas.</a:t>
            </a:r>
          </a:p>
        </p:txBody>
      </p:sp>
      <p:sp>
        <p:nvSpPr>
          <p:cNvPr id="17" name="Rectangle 8">
            <a:extLst>
              <a:ext uri="{FF2B5EF4-FFF2-40B4-BE49-F238E27FC236}">
                <a16:creationId xmlns:a16="http://schemas.microsoft.com/office/drawing/2014/main" id="{C0B9B868-D51A-4084-9F2C-50D894B0BD0D}"/>
              </a:ext>
            </a:extLst>
          </p:cNvPr>
          <p:cNvSpPr>
            <a:spLocks noChangeArrowheads="1"/>
          </p:cNvSpPr>
          <p:nvPr/>
        </p:nvSpPr>
        <p:spPr bwMode="auto">
          <a:xfrm>
            <a:off x="5529130" y="1756946"/>
            <a:ext cx="4277609"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dirty="0">
                <a:solidFill>
                  <a:schemeClr val="bg1"/>
                </a:solidFill>
                <a:latin typeface="Calibri" panose="020F0502020204030204" pitchFamily="34" charset="0"/>
                <a:cs typeface="Calibri" panose="020F0502020204030204" pitchFamily="34" charset="0"/>
              </a:rPr>
              <a:t>PARALELISMOS</a:t>
            </a:r>
          </a:p>
        </p:txBody>
      </p:sp>
      <p:sp>
        <p:nvSpPr>
          <p:cNvPr id="18" name="Rectangle 31">
            <a:extLst>
              <a:ext uri="{FF2B5EF4-FFF2-40B4-BE49-F238E27FC236}">
                <a16:creationId xmlns:a16="http://schemas.microsoft.com/office/drawing/2014/main" id="{0F5846B9-3FB6-4A45-A3B3-7FD3F837779D}"/>
              </a:ext>
            </a:extLst>
          </p:cNvPr>
          <p:cNvSpPr>
            <a:spLocks noChangeArrowheads="1"/>
          </p:cNvSpPr>
          <p:nvPr/>
        </p:nvSpPr>
        <p:spPr bwMode="auto">
          <a:xfrm>
            <a:off x="5530603" y="2328446"/>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La interacción de toda la organización con los clientes potenciales y </a:t>
            </a:r>
            <a:r>
              <a:rPr lang="es-ES" altLang="es-ES" sz="1200" dirty="0" err="1">
                <a:solidFill>
                  <a:schemeClr val="tx1"/>
                </a:solidFill>
                <a:latin typeface="Calibri" panose="020F0502020204030204" pitchFamily="34" charset="0"/>
                <a:cs typeface="Calibri" panose="020F0502020204030204" pitchFamily="34" charset="0"/>
              </a:rPr>
              <a:t>acutales</a:t>
            </a:r>
            <a:r>
              <a:rPr lang="es-ES" altLang="es-ES" sz="1200" dirty="0">
                <a:solidFill>
                  <a:schemeClr val="tx1"/>
                </a:solidFill>
                <a:latin typeface="Calibri" panose="020F0502020204030204" pitchFamily="34" charset="0"/>
                <a:cs typeface="Calibri" panose="020F0502020204030204" pitchFamily="34" charset="0"/>
              </a:rPr>
              <a:t> de la compañía influyen en su comportamiento respecto a la decisión de compra de los servicios de LLYC</a:t>
            </a:r>
          </a:p>
        </p:txBody>
      </p:sp>
      <p:sp>
        <p:nvSpPr>
          <p:cNvPr id="19" name="Rectangle 31">
            <a:extLst>
              <a:ext uri="{FF2B5EF4-FFF2-40B4-BE49-F238E27FC236}">
                <a16:creationId xmlns:a16="http://schemas.microsoft.com/office/drawing/2014/main" id="{33289C2A-1424-4E35-AB23-748C16D67DBA}"/>
              </a:ext>
            </a:extLst>
          </p:cNvPr>
          <p:cNvSpPr>
            <a:spLocks noChangeArrowheads="1"/>
          </p:cNvSpPr>
          <p:nvPr/>
        </p:nvSpPr>
        <p:spPr bwMode="auto">
          <a:xfrm>
            <a:off x="5529130" y="3616410"/>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La labor del área de promoción de LLYC, orientada fundamentalmente a mostrar conocimiento y experiencia trabaja en conjunción con la capacidad de los consultores que ponen en práctica ese conocimiento</a:t>
            </a:r>
          </a:p>
        </p:txBody>
      </p:sp>
      <p:sp>
        <p:nvSpPr>
          <p:cNvPr id="20" name="Rectangle 31">
            <a:extLst>
              <a:ext uri="{FF2B5EF4-FFF2-40B4-BE49-F238E27FC236}">
                <a16:creationId xmlns:a16="http://schemas.microsoft.com/office/drawing/2014/main" id="{20FA1E76-EDAB-4076-8DD6-356042753D20}"/>
              </a:ext>
            </a:extLst>
          </p:cNvPr>
          <p:cNvSpPr>
            <a:spLocks noChangeArrowheads="1"/>
          </p:cNvSpPr>
          <p:nvPr/>
        </p:nvSpPr>
        <p:spPr bwMode="auto">
          <a:xfrm>
            <a:off x="5529130" y="4939307"/>
            <a:ext cx="4248406" cy="1298005"/>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Los consultores con responsabilidades comerciales en LLYC han de tener, especialmente, la capacidad de entender realmente cuál es la necesidad del cliente para, con su conocimiento satisfacer esa necesidad. Los consultores deben además ser flexibles y adaptarse a multitud de circunstancias y realidades distintas, y aprender de los procesos de venta fallidos.</a:t>
            </a:r>
          </a:p>
        </p:txBody>
      </p:sp>
    </p:spTree>
    <p:extLst>
      <p:ext uri="{BB962C8B-B14F-4D97-AF65-F5344CB8AC3E}">
        <p14:creationId xmlns:p14="http://schemas.microsoft.com/office/powerpoint/2010/main" val="2877789934"/>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11621</TotalTime>
  <Words>284</Words>
  <Application>Microsoft Office PowerPoint</Application>
  <PresentationFormat>A4 (210 x 297 mm)</PresentationFormat>
  <Paragraphs>28</Paragraphs>
  <Slides>5</Slides>
  <Notes>3</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5</vt:i4>
      </vt:variant>
    </vt:vector>
  </HeadingPairs>
  <TitlesOfParts>
    <vt:vector size="13" baseType="lpstr">
      <vt:lpstr>Adelle</vt:lpstr>
      <vt:lpstr>Arial</vt:lpstr>
      <vt:lpstr>Arial Narrow</vt:lpstr>
      <vt:lpstr>Calibri</vt:lpstr>
      <vt:lpstr>DIN-MediumAlternate</vt:lpstr>
      <vt:lpstr>DIN-RegularAlternate</vt:lpstr>
      <vt:lpstr>Wingdings</vt:lpstr>
      <vt:lpstr>BLUE C</vt:lpstr>
      <vt:lpstr>Presentación de PowerPoint</vt:lpstr>
      <vt:lpstr>Titulo del Punto</vt:lpstr>
      <vt:lpstr>Presentación de PowerPoint</vt:lpstr>
      <vt:lpstr>Presentación de PowerPoint</vt:lpstr>
      <vt:lpstr>Presentación de PowerPoint</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LLORENTE &amp; CUENCA</cp:lastModifiedBy>
  <cp:revision>772</cp:revision>
  <cp:lastPrinted>2014-07-07T08:15:56Z</cp:lastPrinted>
  <dcterms:created xsi:type="dcterms:W3CDTF">2018-06-18T16:36:22Z</dcterms:created>
  <dcterms:modified xsi:type="dcterms:W3CDTF">2019-05-15T06:32:56Z</dcterms:modified>
</cp:coreProperties>
</file>