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0" r:id="rId5"/>
    <p:sldId id="259" r:id="rId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5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517CFC-80AB-4A25-832F-240BE3E4F1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BF48CF8-CFA0-423D-9C87-FD57A07E13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3C99AF-A290-41BA-86E6-2BC2129F1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6555D99-D554-418F-9091-4511EE03D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A92BEF1-A4F3-495F-9134-F1EEF8765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836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AC3071-30C9-4C0E-8689-394106103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C07BF6E-89EB-4AD3-9787-369DFDD2D7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58CFF9-CF89-47A1-8FD1-F53F3E342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51E16F-17BE-4EB2-9544-DDB621BA9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6408B7-3BF4-4F23-8998-22678C80A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0875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FD621A-87C3-4A63-A1BE-248ABEBAC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DD28D5F-BEE1-471D-8CE1-9C946E630E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ECC6D5-93B2-4185-B1FC-E82FD12A5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3404FF1-273C-43B4-89E1-07A021D0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2AF1C4-EE56-4B54-ABE4-AB0C6C26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1609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463245-B422-4464-A8AC-9C6C77E10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898D78-A63D-4458-82F0-4F7409296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7873B13-C312-47AA-B119-3034D72CD7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FC438CF-CDD6-41BC-915C-93CB58FDD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636A551-F048-4B6A-88EC-97C3295CF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DA23F86-921D-4693-BC80-EA5206A56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8048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8D26BC-726D-456F-A5CA-65A1D6FC2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1C4042-C06E-4601-9616-53F033D650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CE31C50-D213-47E6-9266-943CC7386D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FDA5209-CEAD-451F-B5AF-6D7F6631E8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79335C-FBFD-4538-934A-B3CD5AEF82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C85F5E7-1F92-43AA-88C6-3ED33A2BB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413CD6A-F66B-4098-97D9-780B90931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9CDCDE9-564A-4CEF-862B-ED6DA50A7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2833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FF19E2-4CC9-468D-BC0D-A08DE4397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30EC6C8-0117-4F2B-832D-44466BD8E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CA3ACB0-A6DF-4397-A154-70CAF8DBD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4DFFCC3-440C-41C4-8058-0FE496926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3038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4935C65-1E7C-4E59-B8D6-B6299874F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3D5E2B7-CF6B-4E8D-B950-8E6F32D5D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391A566-0F0F-4575-91FC-8294A1AC5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0208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D51A3C-30EF-4685-BD7C-F0F346717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D3AC805-94A5-422F-88CE-CA55304AE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BCDC48-C4C8-473C-96CE-ED89D28C34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928801F-3D8A-4D1F-981F-1136EA44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39A9F99-5F3D-45FE-BF74-289B79EF9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20B6968-305A-46A8-94B4-4A13F6414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9931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601E99-4145-4C6D-BFF6-9B17EA0B0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A85521D-14CA-49B6-82B1-D164CCC899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C040FE7-B2A1-4369-909C-E5FAA5BE61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4790B9B-0E42-4221-BE8D-F564CB3CD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0ECCD88-AC17-4019-AA4D-3238C3A51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C25D04D-C816-47FA-8F62-7846886E3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793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B2216C-0FA9-4F50-83BC-94F6A713F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8A90CEF-CD23-4E58-9702-4679D9CA0D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A126B5-FA7A-451F-883D-D5A9C05AE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6E82B5-7AF9-45DC-8683-8A1E7DE77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578203-9166-42C3-848F-D4B386122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3162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5783A47-0614-477C-BDE6-060D1CB45B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8879946-06F4-4E6B-B432-66FF161AFF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60F6213-979B-4019-96D6-5FEC76F13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AA79DE-BFF0-4995-A619-04D262539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67DF13-9EE5-44A4-BF73-1B4E68243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4591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A39D466-1546-4C2B-9298-9C74717A8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2A0842A-410E-4D35-8246-549DDDDD8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858D0F-3B8B-4877-B066-BD3C666ED4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FDDA0-6972-4E15-855F-490ECC11C1A7}" type="datetimeFigureOut">
              <a:rPr lang="es-ES" smtClean="0"/>
              <a:t>11/09/2018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11D52C-140B-4E8D-B670-33779B509F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F06167-88C4-4A02-948D-31D1C47206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A745A-C29F-4232-84A7-2C05AA70B7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6349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C82961-2230-47F1-AC95-0325A6349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err="1"/>
              <a:t>Costumer</a:t>
            </a:r>
            <a:r>
              <a:rPr lang="es-ES" b="1" dirty="0"/>
              <a:t> </a:t>
            </a:r>
            <a:r>
              <a:rPr lang="es-ES" b="1" dirty="0" err="1"/>
              <a:t>Experience</a:t>
            </a:r>
            <a:endParaRPr lang="es-ES" b="1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E6D48E04-0D67-4FD9-9874-78448FC82847}"/>
              </a:ext>
            </a:extLst>
          </p:cNvPr>
          <p:cNvSpPr txBox="1">
            <a:spLocks/>
          </p:cNvSpPr>
          <p:nvPr/>
        </p:nvSpPr>
        <p:spPr>
          <a:xfrm>
            <a:off x="871452" y="270100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dirty="0"/>
              <a:t>Valvanera Lecha</a:t>
            </a:r>
            <a:br>
              <a:rPr lang="es-ES" sz="1800" dirty="0"/>
            </a:br>
            <a:r>
              <a:rPr lang="es-ES" sz="1800" dirty="0"/>
              <a:t>LLORENTE &amp; CUENCA</a:t>
            </a:r>
          </a:p>
          <a:p>
            <a:r>
              <a:rPr lang="es-ES" sz="1800" dirty="0"/>
              <a:t>vlecha@llorenteycuenca.com</a:t>
            </a:r>
          </a:p>
        </p:txBody>
      </p:sp>
    </p:spTree>
    <p:extLst>
      <p:ext uri="{BB962C8B-B14F-4D97-AF65-F5344CB8AC3E}">
        <p14:creationId xmlns:p14="http://schemas.microsoft.com/office/powerpoint/2010/main" val="1410050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C82961-2230-47F1-AC95-0325A6349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Perfil del cliente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77C6E8D0-682D-4748-B234-87FADA8E0657}"/>
              </a:ext>
            </a:extLst>
          </p:cNvPr>
          <p:cNvSpPr txBox="1">
            <a:spLocks/>
          </p:cNvSpPr>
          <p:nvPr/>
        </p:nvSpPr>
        <p:spPr>
          <a:xfrm>
            <a:off x="838200" y="2512578"/>
            <a:ext cx="4384431" cy="1672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dirty="0"/>
              <a:t>Director de Comunicación</a:t>
            </a:r>
          </a:p>
          <a:p>
            <a:r>
              <a:rPr lang="es-ES" sz="1800" dirty="0"/>
              <a:t>Empresa con fuerte arraigo a una provincia española</a:t>
            </a:r>
          </a:p>
          <a:p>
            <a:r>
              <a:rPr lang="es-ES" sz="1800" dirty="0"/>
              <a:t>Compañía cotizada en Bolsa</a:t>
            </a:r>
          </a:p>
          <a:p>
            <a:r>
              <a:rPr lang="es-ES" sz="1800" dirty="0"/>
              <a:t>Cotizada desde hace relativamente poco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B37A980C-AF4D-4A0E-99F4-EA9C1BFDEBD4}"/>
              </a:ext>
            </a:extLst>
          </p:cNvPr>
          <p:cNvSpPr txBox="1">
            <a:spLocks/>
          </p:cNvSpPr>
          <p:nvPr/>
        </p:nvSpPr>
        <p:spPr>
          <a:xfrm>
            <a:off x="838200" y="1755802"/>
            <a:ext cx="4384431" cy="6916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b="1" dirty="0"/>
              <a:t>POSICIÓN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0B4D771E-C152-4D2D-8526-9AB5D7A92996}"/>
              </a:ext>
            </a:extLst>
          </p:cNvPr>
          <p:cNvSpPr txBox="1">
            <a:spLocks/>
          </p:cNvSpPr>
          <p:nvPr/>
        </p:nvSpPr>
        <p:spPr>
          <a:xfrm>
            <a:off x="6380285" y="2447464"/>
            <a:ext cx="4384431" cy="1672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dirty="0"/>
              <a:t>Indeciso</a:t>
            </a:r>
          </a:p>
          <a:p>
            <a:r>
              <a:rPr lang="es-ES" sz="1800" dirty="0"/>
              <a:t>Analítico</a:t>
            </a:r>
          </a:p>
          <a:p>
            <a:r>
              <a:rPr lang="es-ES" sz="1800" dirty="0"/>
              <a:t>Formal</a:t>
            </a:r>
          </a:p>
          <a:p>
            <a:r>
              <a:rPr lang="es-ES" sz="1800" dirty="0"/>
              <a:t>Muy atado a la norma, a la autoridad</a:t>
            </a:r>
          </a:p>
          <a:p>
            <a:r>
              <a:rPr lang="es-ES" sz="1800" dirty="0"/>
              <a:t>Implicado con el proyecto</a:t>
            </a:r>
          </a:p>
          <a:p>
            <a:r>
              <a:rPr lang="es-ES" sz="1800" dirty="0"/>
              <a:t>Se agobia con facilidad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D40F925A-3D02-45D7-B03C-F4F140634867}"/>
              </a:ext>
            </a:extLst>
          </p:cNvPr>
          <p:cNvSpPr txBox="1">
            <a:spLocks/>
          </p:cNvSpPr>
          <p:nvPr/>
        </p:nvSpPr>
        <p:spPr>
          <a:xfrm>
            <a:off x="6380285" y="1690688"/>
            <a:ext cx="4384431" cy="6916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b="1" dirty="0"/>
              <a:t>PERFIL </a:t>
            </a:r>
          </a:p>
        </p:txBody>
      </p:sp>
    </p:spTree>
    <p:extLst>
      <p:ext uri="{BB962C8B-B14F-4D97-AF65-F5344CB8AC3E}">
        <p14:creationId xmlns:p14="http://schemas.microsoft.com/office/powerpoint/2010/main" val="2519406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DCBDF73-BA11-4FE3-841B-BE946DE9AA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35"/>
          <a:stretch/>
        </p:blipFill>
        <p:spPr>
          <a:xfrm>
            <a:off x="781488" y="484136"/>
            <a:ext cx="9343324" cy="6105086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00A1819-85F2-474A-82A7-9EF8F25E42C0}"/>
              </a:ext>
            </a:extLst>
          </p:cNvPr>
          <p:cNvSpPr txBox="1"/>
          <p:nvPr/>
        </p:nvSpPr>
        <p:spPr>
          <a:xfrm>
            <a:off x="2971677" y="57212"/>
            <a:ext cx="1463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Tengo que hacer bien mi trabajo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ABACFEF-9988-4924-8131-7ED62DF80E3C}"/>
              </a:ext>
            </a:extLst>
          </p:cNvPr>
          <p:cNvSpPr txBox="1"/>
          <p:nvPr/>
        </p:nvSpPr>
        <p:spPr>
          <a:xfrm>
            <a:off x="5417183" y="1413160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/>
              <a:t>Lo debo tener todo controlado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3BCEC48-9AD0-410E-9E2D-86697AE54736}"/>
              </a:ext>
            </a:extLst>
          </p:cNvPr>
          <p:cNvSpPr txBox="1"/>
          <p:nvPr/>
        </p:nvSpPr>
        <p:spPr>
          <a:xfrm>
            <a:off x="6738851" y="130193"/>
            <a:ext cx="13660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A ver cómo lo hago para que no se publique nada malo sobre mi compañía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E7FD335-7EDF-4B9F-BCE2-13E2FB239418}"/>
              </a:ext>
            </a:extLst>
          </p:cNvPr>
          <p:cNvSpPr txBox="1"/>
          <p:nvPr/>
        </p:nvSpPr>
        <p:spPr>
          <a:xfrm>
            <a:off x="3697822" y="1490442"/>
            <a:ext cx="136605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Qué agobio… ahora que somos una empresa cotizada, estamos en el foco de los medios nacionales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0E83A48-3056-47B4-9AC8-9945368BDADA}"/>
              </a:ext>
            </a:extLst>
          </p:cNvPr>
          <p:cNvSpPr txBox="1"/>
          <p:nvPr/>
        </p:nvSpPr>
        <p:spPr>
          <a:xfrm>
            <a:off x="5242559" y="1914116"/>
            <a:ext cx="136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Qué días llevamos, cuando no es por una cosa, es por otra..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CD96B42-989C-4B67-ABB8-E934EB1479DF}"/>
              </a:ext>
            </a:extLst>
          </p:cNvPr>
          <p:cNvSpPr txBox="1"/>
          <p:nvPr/>
        </p:nvSpPr>
        <p:spPr>
          <a:xfrm>
            <a:off x="1482527" y="130193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Este periodista es muy peligroso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9173F6CC-41E1-4181-8A74-1CDE5B29CB3F}"/>
              </a:ext>
            </a:extLst>
          </p:cNvPr>
          <p:cNvSpPr txBox="1"/>
          <p:nvPr/>
        </p:nvSpPr>
        <p:spPr>
          <a:xfrm>
            <a:off x="8075746" y="130193"/>
            <a:ext cx="2179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¿Cómo hacemos para que ningún periodista se enfade?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201AC5BE-927D-4AB4-8772-0DE9C6DE69E1}"/>
              </a:ext>
            </a:extLst>
          </p:cNvPr>
          <p:cNvSpPr txBox="1"/>
          <p:nvPr/>
        </p:nvSpPr>
        <p:spPr>
          <a:xfrm>
            <a:off x="6738851" y="951496"/>
            <a:ext cx="14630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Tengo registrado todo lo que ha hecho la entidad en materia Comunicación el los último años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5E0CF17-8DF1-4FB0-824F-9E70B356C801}"/>
              </a:ext>
            </a:extLst>
          </p:cNvPr>
          <p:cNvSpPr txBox="1"/>
          <p:nvPr/>
        </p:nvSpPr>
        <p:spPr>
          <a:xfrm>
            <a:off x="2231322" y="546639"/>
            <a:ext cx="1463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Me siento muy cómoda con la prensa regional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D280BACB-9F31-41DC-BF80-206A622D8C0F}"/>
              </a:ext>
            </a:extLst>
          </p:cNvPr>
          <p:cNvSpPr txBox="1"/>
          <p:nvPr/>
        </p:nvSpPr>
        <p:spPr>
          <a:xfrm>
            <a:off x="4301335" y="183485"/>
            <a:ext cx="2179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Uf, gestionar esto internamente </a:t>
            </a:r>
            <a:br>
              <a:rPr lang="es-ES" sz="1000" b="1" dirty="0">
                <a:solidFill>
                  <a:srgbClr val="C00000"/>
                </a:solidFill>
              </a:rPr>
            </a:br>
            <a:r>
              <a:rPr lang="es-ES" sz="1000" b="1" dirty="0">
                <a:solidFill>
                  <a:srgbClr val="C00000"/>
                </a:solidFill>
              </a:rPr>
              <a:t>va a costar mucho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610D952A-A2E1-422B-8ABC-F8994A2972B9}"/>
              </a:ext>
            </a:extLst>
          </p:cNvPr>
          <p:cNvSpPr txBox="1"/>
          <p:nvPr/>
        </p:nvSpPr>
        <p:spPr>
          <a:xfrm>
            <a:off x="429518" y="2674564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Eso ahora no viene a cuento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0FEB4B12-5472-4B02-A649-FF83D7A0289D}"/>
              </a:ext>
            </a:extLst>
          </p:cNvPr>
          <p:cNvSpPr txBox="1"/>
          <p:nvPr/>
        </p:nvSpPr>
        <p:spPr>
          <a:xfrm>
            <a:off x="1448026" y="2099081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Lo que hay que hacer es…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98CD2F30-B391-4066-AB87-779C0AF6074E}"/>
              </a:ext>
            </a:extLst>
          </p:cNvPr>
          <p:cNvSpPr txBox="1"/>
          <p:nvPr/>
        </p:nvSpPr>
        <p:spPr>
          <a:xfrm>
            <a:off x="2365106" y="2796510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Lo que hay que decir es…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0E35CCA-8047-4E6A-8913-1534871CC13A}"/>
              </a:ext>
            </a:extLst>
          </p:cNvPr>
          <p:cNvSpPr txBox="1"/>
          <p:nvPr/>
        </p:nvSpPr>
        <p:spPr>
          <a:xfrm>
            <a:off x="520958" y="4158755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¡No hace falta darle tantas vueltas!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B8F09A5C-A5B5-4522-891D-9C401B0760BB}"/>
              </a:ext>
            </a:extLst>
          </p:cNvPr>
          <p:cNvSpPr txBox="1"/>
          <p:nvPr/>
        </p:nvSpPr>
        <p:spPr>
          <a:xfrm>
            <a:off x="2574202" y="3648083"/>
            <a:ext cx="13660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Vamos al grano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20BFDADF-82D0-4797-9CEF-43618E1F14FD}"/>
              </a:ext>
            </a:extLst>
          </p:cNvPr>
          <p:cNvSpPr txBox="1"/>
          <p:nvPr/>
        </p:nvSpPr>
        <p:spPr>
          <a:xfrm>
            <a:off x="764996" y="4973878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Esta reunión no se puede alargar mucho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5007552E-A1BA-4739-8F2E-BE89604BD984}"/>
              </a:ext>
            </a:extLst>
          </p:cNvPr>
          <p:cNvSpPr txBox="1"/>
          <p:nvPr/>
        </p:nvSpPr>
        <p:spPr>
          <a:xfrm>
            <a:off x="9346275" y="1185366"/>
            <a:ext cx="13660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Otros dircoms son más influyentes dentro de sus compañías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A9AB6DF0-8806-478C-8564-7F01D58F2639}"/>
              </a:ext>
            </a:extLst>
          </p:cNvPr>
          <p:cNvSpPr txBox="1"/>
          <p:nvPr/>
        </p:nvSpPr>
        <p:spPr>
          <a:xfrm>
            <a:off x="8104910" y="2099081"/>
            <a:ext cx="136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Otros dircom están mejor posicionados entre los medios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1475F8CC-5EE5-4B6B-B842-A353A1B9089D}"/>
              </a:ext>
            </a:extLst>
          </p:cNvPr>
          <p:cNvSpPr txBox="1"/>
          <p:nvPr/>
        </p:nvSpPr>
        <p:spPr>
          <a:xfrm>
            <a:off x="7518861" y="3259680"/>
            <a:ext cx="136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Su relación con la prensa nacional no termina de despegar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E8177577-0F98-4412-BD81-7BA9E6782EBC}"/>
              </a:ext>
            </a:extLst>
          </p:cNvPr>
          <p:cNvSpPr txBox="1"/>
          <p:nvPr/>
        </p:nvSpPr>
        <p:spPr>
          <a:xfrm>
            <a:off x="10255068" y="3959411"/>
            <a:ext cx="136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La cobertura sobre su compañía en medios es bastante positiva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A983769F-997C-48E7-9EAB-DE039E705CA2}"/>
              </a:ext>
            </a:extLst>
          </p:cNvPr>
          <p:cNvSpPr txBox="1"/>
          <p:nvPr/>
        </p:nvSpPr>
        <p:spPr>
          <a:xfrm>
            <a:off x="10342373" y="2397565"/>
            <a:ext cx="136605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El apoyo de la agencia le ayuda para vender temas internamente y complementa su foco en medios regionales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973AE508-BE45-47E4-8D19-1C4814ED03DB}"/>
              </a:ext>
            </a:extLst>
          </p:cNvPr>
          <p:cNvSpPr txBox="1"/>
          <p:nvPr/>
        </p:nvSpPr>
        <p:spPr>
          <a:xfrm>
            <a:off x="3731165" y="4699058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El Presidente ha dicho…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345428E4-0AE4-44B2-993D-FE337192B79B}"/>
              </a:ext>
            </a:extLst>
          </p:cNvPr>
          <p:cNvSpPr txBox="1"/>
          <p:nvPr/>
        </p:nvSpPr>
        <p:spPr>
          <a:xfrm>
            <a:off x="6152802" y="4798510"/>
            <a:ext cx="13660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Se deja asesorar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2815B49F-58E4-4254-8F82-CDB4CB92EE3E}"/>
              </a:ext>
            </a:extLst>
          </p:cNvPr>
          <p:cNvSpPr txBox="1"/>
          <p:nvPr/>
        </p:nvSpPr>
        <p:spPr>
          <a:xfrm>
            <a:off x="4639929" y="5728678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Es muy educada y respetuosa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8049645A-554B-4A35-9BCC-B39AC7901157}"/>
              </a:ext>
            </a:extLst>
          </p:cNvPr>
          <p:cNvSpPr txBox="1"/>
          <p:nvPr/>
        </p:nvSpPr>
        <p:spPr>
          <a:xfrm>
            <a:off x="6152802" y="5373988"/>
            <a:ext cx="13660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Busca consejo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A8518E97-DCD2-4760-B797-6168526467DA}"/>
              </a:ext>
            </a:extLst>
          </p:cNvPr>
          <p:cNvSpPr txBox="1"/>
          <p:nvPr/>
        </p:nvSpPr>
        <p:spPr>
          <a:xfrm>
            <a:off x="3004972" y="5345038"/>
            <a:ext cx="136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Le cuesta tomar decisiones y necesita reforzar sus ideas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652D9100-C6C6-49F8-A90C-B5FD00AEB1FD}"/>
              </a:ext>
            </a:extLst>
          </p:cNvPr>
          <p:cNvSpPr txBox="1"/>
          <p:nvPr/>
        </p:nvSpPr>
        <p:spPr>
          <a:xfrm>
            <a:off x="7315408" y="5665581"/>
            <a:ext cx="136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/>
              <a:t>Se apoya en los que se ha hecho / dicho en el pasado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FC9A703B-8E9A-436D-8B35-0EF03055DA6D}"/>
              </a:ext>
            </a:extLst>
          </p:cNvPr>
          <p:cNvSpPr txBox="1"/>
          <p:nvPr/>
        </p:nvSpPr>
        <p:spPr>
          <a:xfrm>
            <a:off x="2027679" y="5975980"/>
            <a:ext cx="13660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No le gusta innovar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140AFA94-2B89-4FCD-8FBC-D628F5677085}"/>
              </a:ext>
            </a:extLst>
          </p:cNvPr>
          <p:cNvSpPr txBox="1"/>
          <p:nvPr/>
        </p:nvSpPr>
        <p:spPr>
          <a:xfrm>
            <a:off x="8163051" y="657779"/>
            <a:ext cx="2179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Algunos periodistas </a:t>
            </a:r>
            <a:br>
              <a:rPr lang="es-ES" sz="1000" b="1" dirty="0">
                <a:solidFill>
                  <a:srgbClr val="C00000"/>
                </a:solidFill>
              </a:rPr>
            </a:br>
            <a:r>
              <a:rPr lang="es-ES" sz="1000" b="1" dirty="0">
                <a:solidFill>
                  <a:srgbClr val="C00000"/>
                </a:solidFill>
              </a:rPr>
              <a:t>nos tienen manía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7044C714-3C9E-4F96-871C-C3FDAEF541F2}"/>
              </a:ext>
            </a:extLst>
          </p:cNvPr>
          <p:cNvSpPr txBox="1"/>
          <p:nvPr/>
        </p:nvSpPr>
        <p:spPr>
          <a:xfrm>
            <a:off x="5731788" y="5983162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/>
              <a:t>Su discurso es muy institucional</a:t>
            </a: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06945183-95EF-4505-B7F3-395D7EFE5491}"/>
              </a:ext>
            </a:extLst>
          </p:cNvPr>
          <p:cNvSpPr txBox="1"/>
          <p:nvPr/>
        </p:nvSpPr>
        <p:spPr>
          <a:xfrm>
            <a:off x="3694013" y="6224352"/>
            <a:ext cx="1366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/>
              <a:t>Dedicación absoluta a su trabajo</a:t>
            </a: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9F4DB18D-7F8B-4BB7-8D7B-08BFEBAEABE3}"/>
              </a:ext>
            </a:extLst>
          </p:cNvPr>
          <p:cNvSpPr txBox="1"/>
          <p:nvPr/>
        </p:nvSpPr>
        <p:spPr>
          <a:xfrm>
            <a:off x="161643" y="48786"/>
            <a:ext cx="1463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¿Qué hicimos en otras situaciones similares?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D9C7BFB6-8828-45F1-9F6F-0D37FB62A275}"/>
              </a:ext>
            </a:extLst>
          </p:cNvPr>
          <p:cNvSpPr txBox="1"/>
          <p:nvPr/>
        </p:nvSpPr>
        <p:spPr>
          <a:xfrm>
            <a:off x="2428868" y="993529"/>
            <a:ext cx="14630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¿Qué han hecho mis competidores en situaciones similares?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327C50D4-C5DA-4C89-96E9-F5D145923400}"/>
              </a:ext>
            </a:extLst>
          </p:cNvPr>
          <p:cNvSpPr txBox="1"/>
          <p:nvPr/>
        </p:nvSpPr>
        <p:spPr>
          <a:xfrm>
            <a:off x="8361239" y="4268171"/>
            <a:ext cx="136605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rgbClr val="C00000"/>
                </a:solidFill>
              </a:rPr>
              <a:t>Las personas influyentes dentro de la organización no siempre la toman en serio</a:t>
            </a:r>
          </a:p>
        </p:txBody>
      </p:sp>
    </p:spTree>
    <p:extLst>
      <p:ext uri="{BB962C8B-B14F-4D97-AF65-F5344CB8AC3E}">
        <p14:creationId xmlns:p14="http://schemas.microsoft.com/office/powerpoint/2010/main" val="482944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C82961-2230-47F1-AC95-0325A6349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Conclusiones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77C6E8D0-682D-4748-B234-87FADA8E0657}"/>
              </a:ext>
            </a:extLst>
          </p:cNvPr>
          <p:cNvSpPr txBox="1">
            <a:spLocks/>
          </p:cNvSpPr>
          <p:nvPr/>
        </p:nvSpPr>
        <p:spPr>
          <a:xfrm>
            <a:off x="838200" y="1786598"/>
            <a:ext cx="501950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b="1" dirty="0"/>
              <a:t>ESFUERZOS</a:t>
            </a:r>
          </a:p>
          <a:p>
            <a:r>
              <a:rPr lang="es-ES" sz="1800" dirty="0"/>
              <a:t>Miedos</a:t>
            </a:r>
          </a:p>
          <a:p>
            <a:r>
              <a:rPr lang="es-ES" sz="1800" dirty="0"/>
              <a:t>Frustraciones</a:t>
            </a:r>
          </a:p>
          <a:p>
            <a:r>
              <a:rPr lang="es-ES" sz="1800" dirty="0"/>
              <a:t>Obstáculos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6BB95046-2592-4113-BAAA-D54C10F103C7}"/>
              </a:ext>
            </a:extLst>
          </p:cNvPr>
          <p:cNvSpPr txBox="1">
            <a:spLocks/>
          </p:cNvSpPr>
          <p:nvPr/>
        </p:nvSpPr>
        <p:spPr>
          <a:xfrm>
            <a:off x="6693131" y="1786598"/>
            <a:ext cx="501950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b="1" dirty="0"/>
              <a:t>RESULTADOS</a:t>
            </a:r>
          </a:p>
          <a:p>
            <a:r>
              <a:rPr lang="es-ES" sz="1800" dirty="0"/>
              <a:t>Deseos / Necesidades</a:t>
            </a:r>
          </a:p>
          <a:p>
            <a:r>
              <a:rPr lang="es-ES" sz="1800" dirty="0"/>
              <a:t>Medida del éxito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F0739672-A714-4222-8662-F72AD89471A3}"/>
              </a:ext>
            </a:extLst>
          </p:cNvPr>
          <p:cNvSpPr txBox="1">
            <a:spLocks/>
          </p:cNvSpPr>
          <p:nvPr/>
        </p:nvSpPr>
        <p:spPr>
          <a:xfrm>
            <a:off x="838200" y="3668840"/>
            <a:ext cx="501950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dirty="0">
                <a:solidFill>
                  <a:srgbClr val="C00000"/>
                </a:solidFill>
              </a:rPr>
              <a:t>Mayor exposición a los medios desde que se convirtieron en empresa cotizada</a:t>
            </a:r>
          </a:p>
          <a:p>
            <a:r>
              <a:rPr lang="es-ES" sz="1800" dirty="0">
                <a:solidFill>
                  <a:srgbClr val="C00000"/>
                </a:solidFill>
              </a:rPr>
              <a:t>Menor control</a:t>
            </a:r>
          </a:p>
          <a:p>
            <a:r>
              <a:rPr lang="es-ES" sz="1800" dirty="0">
                <a:solidFill>
                  <a:srgbClr val="C00000"/>
                </a:solidFill>
              </a:rPr>
              <a:t>Necesidad de salir su zona de control</a:t>
            </a:r>
          </a:p>
          <a:p>
            <a:r>
              <a:rPr lang="es-ES" sz="1800" dirty="0">
                <a:solidFill>
                  <a:srgbClr val="C00000"/>
                </a:solidFill>
              </a:rPr>
              <a:t>Bajo reconocimiento (tanto interno como externo)</a:t>
            </a:r>
          </a:p>
          <a:p>
            <a:r>
              <a:rPr lang="es-ES" sz="1800" dirty="0">
                <a:solidFill>
                  <a:srgbClr val="C00000"/>
                </a:solidFill>
              </a:rPr>
              <a:t>Capacidad de liderazgo limitada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09467D26-1106-4FA9-97DF-920631349C51}"/>
              </a:ext>
            </a:extLst>
          </p:cNvPr>
          <p:cNvSpPr txBox="1">
            <a:spLocks/>
          </p:cNvSpPr>
          <p:nvPr/>
        </p:nvSpPr>
        <p:spPr>
          <a:xfrm>
            <a:off x="7033952" y="3501786"/>
            <a:ext cx="501950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sz="1800" dirty="0">
              <a:solidFill>
                <a:srgbClr val="C00000"/>
              </a:solidFill>
            </a:endParaRPr>
          </a:p>
        </p:txBody>
      </p:sp>
      <p:sp>
        <p:nvSpPr>
          <p:cNvPr id="3" name="Flecha: hacia abajo 2">
            <a:extLst>
              <a:ext uri="{FF2B5EF4-FFF2-40B4-BE49-F238E27FC236}">
                <a16:creationId xmlns:a16="http://schemas.microsoft.com/office/drawing/2014/main" id="{63E9D7D3-072E-4ED6-BF13-480D3557795C}"/>
              </a:ext>
            </a:extLst>
          </p:cNvPr>
          <p:cNvSpPr/>
          <p:nvPr/>
        </p:nvSpPr>
        <p:spPr>
          <a:xfrm>
            <a:off x="2628900" y="3112161"/>
            <a:ext cx="1415562" cy="389625"/>
          </a:xfrm>
          <a:prstGeom prst="down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7F33D718-C7B1-4F3C-B675-969C0AD89F7E}"/>
              </a:ext>
            </a:extLst>
          </p:cNvPr>
          <p:cNvSpPr txBox="1">
            <a:spLocks/>
          </p:cNvSpPr>
          <p:nvPr/>
        </p:nvSpPr>
        <p:spPr>
          <a:xfrm>
            <a:off x="6503377" y="3663351"/>
            <a:ext cx="536623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dirty="0">
                <a:solidFill>
                  <a:schemeClr val="accent6">
                    <a:lumMod val="75000"/>
                  </a:schemeClr>
                </a:solidFill>
              </a:rPr>
              <a:t>Mayor capacidad de influencia (interna y externamente)</a:t>
            </a:r>
          </a:p>
          <a:p>
            <a:r>
              <a:rPr lang="es-ES" sz="1800" dirty="0">
                <a:solidFill>
                  <a:schemeClr val="accent6">
                    <a:lumMod val="75000"/>
                  </a:schemeClr>
                </a:solidFill>
              </a:rPr>
              <a:t>Mayor reconocimiento</a:t>
            </a:r>
          </a:p>
          <a:p>
            <a:r>
              <a:rPr lang="es-ES" sz="1800" dirty="0">
                <a:solidFill>
                  <a:schemeClr val="accent6">
                    <a:lumMod val="75000"/>
                  </a:schemeClr>
                </a:solidFill>
              </a:rPr>
              <a:t>Trabajar con más planificación</a:t>
            </a:r>
          </a:p>
          <a:p>
            <a:endParaRPr lang="es-ES" sz="18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s-ES" sz="1800" dirty="0">
              <a:solidFill>
                <a:srgbClr val="C00000"/>
              </a:solidFill>
            </a:endParaRPr>
          </a:p>
        </p:txBody>
      </p:sp>
      <p:sp>
        <p:nvSpPr>
          <p:cNvPr id="9" name="Flecha: hacia abajo 8">
            <a:extLst>
              <a:ext uri="{FF2B5EF4-FFF2-40B4-BE49-F238E27FC236}">
                <a16:creationId xmlns:a16="http://schemas.microsoft.com/office/drawing/2014/main" id="{838C5FA3-A012-4F20-B71A-CFCBB871E00A}"/>
              </a:ext>
            </a:extLst>
          </p:cNvPr>
          <p:cNvSpPr/>
          <p:nvPr/>
        </p:nvSpPr>
        <p:spPr>
          <a:xfrm>
            <a:off x="8294077" y="3106672"/>
            <a:ext cx="1415562" cy="389625"/>
          </a:xfrm>
          <a:prstGeom prst="down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0764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C82961-2230-47F1-AC95-0325A6349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Conclusiones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77C6E8D0-682D-4748-B234-87FADA8E0657}"/>
              </a:ext>
            </a:extLst>
          </p:cNvPr>
          <p:cNvSpPr txBox="1">
            <a:spLocks/>
          </p:cNvSpPr>
          <p:nvPr/>
        </p:nvSpPr>
        <p:spPr>
          <a:xfrm>
            <a:off x="867987" y="1398672"/>
            <a:ext cx="104560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b="1" dirty="0">
                <a:solidFill>
                  <a:srgbClr val="C00000"/>
                </a:solidFill>
              </a:rPr>
              <a:t>PROPUESTA DE VALOR ACTUAL: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B3B60A10-DC8A-4CFA-94B6-B1EE01A9508E}"/>
              </a:ext>
            </a:extLst>
          </p:cNvPr>
          <p:cNvSpPr txBox="1">
            <a:spLocks/>
          </p:cNvSpPr>
          <p:nvPr/>
        </p:nvSpPr>
        <p:spPr>
          <a:xfrm>
            <a:off x="897774" y="2814976"/>
            <a:ext cx="104560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b="1" dirty="0">
                <a:solidFill>
                  <a:schemeClr val="accent6">
                    <a:lumMod val="50000"/>
                  </a:schemeClr>
                </a:solidFill>
              </a:rPr>
              <a:t>PROPUESTA DE VALOR REVISADA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29DB453E-35FD-47D8-90B4-D7A6CA218233}"/>
              </a:ext>
            </a:extLst>
          </p:cNvPr>
          <p:cNvSpPr txBox="1">
            <a:spLocks/>
          </p:cNvSpPr>
          <p:nvPr/>
        </p:nvSpPr>
        <p:spPr>
          <a:xfrm>
            <a:off x="897774" y="2011894"/>
            <a:ext cx="104560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1800" dirty="0"/>
              <a:t>Ayudar a la compañía a consolidar una narrativa e imagen corporativa propia, ocupando el territorio que le corresponde dentro de su sector, respetando su perfil mediático, pero haciéndolo extensivo a todos los medios con los que una entidad cotizada debe relacionarse</a:t>
            </a:r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B86916B2-4B87-43A1-B5BB-546D0C753E7E}"/>
              </a:ext>
            </a:extLst>
          </p:cNvPr>
          <p:cNvSpPr txBox="1">
            <a:spLocks/>
          </p:cNvSpPr>
          <p:nvPr/>
        </p:nvSpPr>
        <p:spPr>
          <a:xfrm>
            <a:off x="867987" y="3757782"/>
            <a:ext cx="10456025" cy="29331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800" dirty="0"/>
              <a:t>La propuesta de valor actual es válida, ya que el cliente necesita apoyo para seguir consolidando el posicionamiento de su compañía, especialmente entre la prensa de alcance nacional, y así lo corrobora el mapa de empatía.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800" dirty="0"/>
              <a:t>La inseguridad que siente el cliente a la hora de tratar con los medios nacionales, unido al nuevo escenario en el que la organización se mueve tras su salida a Bolsa, hacen de esta necesidad una prioridad.</a:t>
            </a:r>
          </a:p>
          <a:p>
            <a:endParaRPr lang="es-E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800" dirty="0"/>
              <a:t>No obstante, del mapa de empatía se deriva que este enfoque podría ser complementado con un plan para reforzar el posicionamiento personal del dircom, tanto interna como externamente, ante medios y ante otros profesionales del sector. Y al mismo tiempo, asesorarle y dotarle de las herramientas necesarias para poder defender el rol de la Comunicación dentro de su organización, de manera que su criterio fuera cada vez más valorado y tenido en cuenta. </a:t>
            </a:r>
          </a:p>
          <a:p>
            <a:endParaRPr lang="es-E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800" dirty="0"/>
              <a:t>Que el dircom sea más independiente en el desempeño de su función podría ser un riesgo para la agencia, que actualmente, es una pieza imprescindible. Sin embargo, esto ayudaría a elevar el papel que juega la Comunicación y la percepción que se tiene de ella, lo que se traduciría en una política / estrategia de Comunicación más elevada, que contribuiría de manera más efectiva al objetivo de la propuesta de valor actual.	</a:t>
            </a:r>
          </a:p>
        </p:txBody>
      </p:sp>
    </p:spTree>
    <p:extLst>
      <p:ext uri="{BB962C8B-B14F-4D97-AF65-F5344CB8AC3E}">
        <p14:creationId xmlns:p14="http://schemas.microsoft.com/office/powerpoint/2010/main" val="5726252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682</Words>
  <Application>Microsoft Office PowerPoint</Application>
  <PresentationFormat>Panorámica</PresentationFormat>
  <Paragraphs>77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de Office</vt:lpstr>
      <vt:lpstr>Costumer Experience</vt:lpstr>
      <vt:lpstr>Perfil del cliente</vt:lpstr>
      <vt:lpstr>Presentación de PowerPoint</vt:lpstr>
      <vt:lpstr>Conclusiones</vt:lpstr>
      <vt:lpstr>Conclusiones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Costumer Experience</dc:title>
  <dc:creator>Valvanera Lecha</dc:creator>
  <cp:lastModifiedBy>Valvanera Lecha</cp:lastModifiedBy>
  <cp:revision>17</cp:revision>
  <dcterms:created xsi:type="dcterms:W3CDTF">2018-09-07T11:49:45Z</dcterms:created>
  <dcterms:modified xsi:type="dcterms:W3CDTF">2018-09-11T17:39:58Z</dcterms:modified>
</cp:coreProperties>
</file>