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90" r:id="rId2"/>
    <p:sldId id="261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77" r:id="rId11"/>
    <p:sldId id="285" r:id="rId12"/>
    <p:sldId id="286" r:id="rId13"/>
    <p:sldId id="288" r:id="rId14"/>
    <p:sldId id="289" r:id="rId15"/>
    <p:sldId id="287" r:id="rId16"/>
    <p:sldId id="275" r:id="rId17"/>
    <p:sldId id="259" r:id="rId18"/>
  </p:sldIdLst>
  <p:sldSz cx="12192000" cy="6858000"/>
  <p:notesSz cx="6858000" cy="9144000"/>
  <p:embeddedFontLst>
    <p:embeddedFont>
      <p:font typeface="Adelle" panose="02000503060000020004" pitchFamily="2" charset="0"/>
      <p:regular r:id="rId19"/>
      <p:bold r:id="rId20"/>
      <p:italic r:id="rId21"/>
      <p:boldItalic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A9AE"/>
    <a:srgbClr val="A2A569"/>
    <a:srgbClr val="D8D8D8"/>
    <a:srgbClr val="53565A"/>
    <a:srgbClr val="CB333B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La (R) evolución de la Comunicación y de los Asuntos Públicos</a:t>
            </a:r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Del informe de cobertura a la inteligencia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67376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smtClean="0"/>
              <a:t>Gas Natural Fenosa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25356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+mj-lt"/>
              </a:rPr>
              <a:t>Caso Gas Natural Fenosa – Objetivo y fuentes de información</a:t>
            </a:r>
            <a:endParaRPr lang="es-ES" dirty="0">
              <a:latin typeface="+mj-lt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969334" y="2687489"/>
            <a:ext cx="4286595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1400" b="1" dirty="0" smtClean="0">
                <a:solidFill>
                  <a:srgbClr val="53565A"/>
                </a:solidFill>
                <a:latin typeface="Adelle" panose="02000503060000020004" pitchFamily="2" charset="0"/>
              </a:rPr>
              <a:t>Poner en marcha un Sistema </a:t>
            </a: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de </a:t>
            </a:r>
            <a:r>
              <a:rPr lang="es-ES" sz="1400" b="1" dirty="0" smtClean="0">
                <a:solidFill>
                  <a:srgbClr val="53565A"/>
                </a:solidFill>
                <a:latin typeface="Adelle" panose="02000503060000020004" pitchFamily="2" charset="0"/>
              </a:rPr>
              <a:t>Escucha Activa Parlamentaria </a:t>
            </a: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que </a:t>
            </a:r>
            <a:r>
              <a:rPr lang="es-ES" sz="1400" b="1" dirty="0" smtClean="0">
                <a:solidFill>
                  <a:srgbClr val="53565A"/>
                </a:solidFill>
                <a:latin typeface="Adelle" panose="02000503060000020004" pitchFamily="2" charset="0"/>
              </a:rPr>
              <a:t>ayude a la organización a: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Entender 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lo que ocurre en el </a:t>
            </a: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Parlamento.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Anticipar riesgos regulatorios.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Establecer la mejor forma de 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contrarrestar o aprovechar esta actividad.</a:t>
            </a:r>
            <a:endParaRPr lang="es-ES" sz="1400" dirty="0"/>
          </a:p>
        </p:txBody>
      </p:sp>
      <p:sp>
        <p:nvSpPr>
          <p:cNvPr id="8" name="Rectángulo 7"/>
          <p:cNvSpPr/>
          <p:nvPr/>
        </p:nvSpPr>
        <p:spPr>
          <a:xfrm>
            <a:off x="1034410" y="2158300"/>
            <a:ext cx="10358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Objetivo</a:t>
            </a:r>
            <a:endParaRPr lang="es-ES" sz="1600" dirty="0">
              <a:latin typeface="+mj-lt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69334" y="2496854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7143727" y="2158300"/>
            <a:ext cx="24945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latin typeface="+mj-lt"/>
              </a:rPr>
              <a:t>Fuentes de información</a:t>
            </a:r>
            <a:endParaRPr lang="es-ES" sz="1600" b="1" dirty="0">
              <a:latin typeface="+mj-lt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7078651" y="2496854"/>
            <a:ext cx="271341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8" name="Grupo 17"/>
          <p:cNvGrpSpPr/>
          <p:nvPr/>
        </p:nvGrpSpPr>
        <p:grpSpPr>
          <a:xfrm>
            <a:off x="7078651" y="2835407"/>
            <a:ext cx="3618941" cy="3176303"/>
            <a:chOff x="4548376" y="17883"/>
            <a:chExt cx="6871854" cy="6031346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38011" y="221082"/>
              <a:ext cx="5761243" cy="5828147"/>
            </a:xfrm>
            <a:prstGeom prst="rect">
              <a:avLst/>
            </a:prstGeom>
          </p:spPr>
        </p:pic>
        <p:cxnSp>
          <p:nvCxnSpPr>
            <p:cNvPr id="14" name="Conector recto de flecha 13"/>
            <p:cNvCxnSpPr>
              <a:cxnSpLocks/>
            </p:cNvCxnSpPr>
            <p:nvPr/>
          </p:nvCxnSpPr>
          <p:spPr>
            <a:xfrm flipH="1">
              <a:off x="10348812" y="2495538"/>
              <a:ext cx="1071418" cy="868218"/>
            </a:xfrm>
            <a:prstGeom prst="straightConnector1">
              <a:avLst/>
            </a:prstGeom>
            <a:ln w="57150">
              <a:solidFill>
                <a:srgbClr val="A2A569"/>
              </a:solidFill>
              <a:tailEnd type="triangle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cto de flecha 14"/>
            <p:cNvCxnSpPr>
              <a:cxnSpLocks/>
            </p:cNvCxnSpPr>
            <p:nvPr/>
          </p:nvCxnSpPr>
          <p:spPr>
            <a:xfrm>
              <a:off x="4548376" y="3490756"/>
              <a:ext cx="3976254" cy="307109"/>
            </a:xfrm>
            <a:prstGeom prst="straightConnector1">
              <a:avLst/>
            </a:prstGeom>
            <a:ln w="57150">
              <a:solidFill>
                <a:srgbClr val="A2A569"/>
              </a:solidFill>
              <a:tailEnd type="triangle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cto de flecha 15"/>
            <p:cNvCxnSpPr>
              <a:cxnSpLocks/>
            </p:cNvCxnSpPr>
            <p:nvPr/>
          </p:nvCxnSpPr>
          <p:spPr>
            <a:xfrm flipH="1" flipV="1">
              <a:off x="10418085" y="5455793"/>
              <a:ext cx="1002145" cy="593436"/>
            </a:xfrm>
            <a:prstGeom prst="straightConnector1">
              <a:avLst/>
            </a:prstGeom>
            <a:ln w="57150">
              <a:solidFill>
                <a:srgbClr val="A2A569"/>
              </a:solidFill>
              <a:tailEnd type="triangle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de flecha 16"/>
            <p:cNvCxnSpPr>
              <a:cxnSpLocks/>
            </p:cNvCxnSpPr>
            <p:nvPr/>
          </p:nvCxnSpPr>
          <p:spPr>
            <a:xfrm>
              <a:off x="8760157" y="17883"/>
              <a:ext cx="1145310" cy="1246909"/>
            </a:xfrm>
            <a:prstGeom prst="straightConnector1">
              <a:avLst/>
            </a:prstGeom>
            <a:ln w="57150">
              <a:solidFill>
                <a:srgbClr val="A2A569"/>
              </a:solidFill>
              <a:tailEnd type="triangle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0812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Gas Natural Fenosa – Informaciones periódicas para el cliente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034409" y="2672306"/>
            <a:ext cx="6112115" cy="3534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b="1" dirty="0" smtClean="0">
                <a:solidFill>
                  <a:srgbClr val="53565A"/>
                </a:solidFill>
                <a:latin typeface="Adelle" panose="02000503060000020004" pitchFamily="2" charset="0"/>
              </a:rPr>
              <a:t>Agendas semanales </a:t>
            </a: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con 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los hitos parlamentarios de la semana.</a:t>
            </a:r>
            <a:endParaRPr lang="es-ES" sz="1400" dirty="0">
              <a:solidFill>
                <a:srgbClr val="53565A"/>
              </a:solidFill>
              <a:latin typeface="Arial" panose="020B0604020202020204" pitchFamily="34" charset="0"/>
            </a:endParaRPr>
          </a:p>
          <a:p>
            <a:pPr marL="285750" indent="-285750" fontAlgn="base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Informes diarios de resumen de la actividad parlamentaria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. La actividad en los asuntos de interés para el negocio es muy </a:t>
            </a: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alta, 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lo que recomienda que se hagan resúmenes diarios. </a:t>
            </a:r>
            <a:endParaRPr lang="es-ES" sz="1400" dirty="0" smtClean="0">
              <a:solidFill>
                <a:srgbClr val="53565A"/>
              </a:solidFill>
              <a:latin typeface="Adelle" panose="02000503060000020004" pitchFamily="2" charset="0"/>
            </a:endParaRPr>
          </a:p>
          <a:p>
            <a:pPr marL="285750" indent="-285750" fontAlgn="base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b="1" dirty="0" smtClean="0">
                <a:solidFill>
                  <a:srgbClr val="53565A"/>
                </a:solidFill>
                <a:latin typeface="Adelle" panose="02000503060000020004" pitchFamily="2" charset="0"/>
              </a:rPr>
              <a:t>Resumen </a:t>
            </a: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de comparecencias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, que se envían finalizadas estas intervenciones.</a:t>
            </a:r>
            <a:endParaRPr lang="es-ES" sz="1400" dirty="0">
              <a:solidFill>
                <a:srgbClr val="53565A"/>
              </a:solidFill>
              <a:latin typeface="Arial" panose="020B0604020202020204" pitchFamily="34" charset="0"/>
            </a:endParaRPr>
          </a:p>
          <a:p>
            <a:pPr marL="285750" indent="-285750" fontAlgn="base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Alertas parlamentarias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, cuando surgen temas de interés que requieren una advertencia inmediata.</a:t>
            </a:r>
            <a:endParaRPr lang="es-ES" sz="1400" dirty="0">
              <a:solidFill>
                <a:srgbClr val="53565A"/>
              </a:solidFill>
              <a:latin typeface="Arial" panose="020B0604020202020204" pitchFamily="34" charset="0"/>
            </a:endParaRPr>
          </a:p>
          <a:p>
            <a:pPr marL="285750" indent="-285750" fontAlgn="base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Informe del Consejo de Ministros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, destacando los acuerdos más relevantes.</a:t>
            </a:r>
            <a:endParaRPr lang="es-ES" sz="1400" dirty="0">
              <a:solidFill>
                <a:srgbClr val="53565A"/>
              </a:solidFill>
              <a:latin typeface="Arial" panose="020B0604020202020204" pitchFamily="34" charset="0"/>
            </a:endParaRPr>
          </a:p>
          <a:p>
            <a:pPr marL="285750" indent="-285750" fontAlgn="base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Informe mensual de análisis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. En estos informes, se analizan las iniciativas que se han registrado en el pasado mes, viendo cuál ha sido la tendencia y aportando recomendaciones de acción.</a:t>
            </a:r>
            <a:endParaRPr lang="es-ES" sz="1400" b="0" i="0" u="none" strike="noStrike" dirty="0">
              <a:solidFill>
                <a:srgbClr val="53565A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034410" y="2158300"/>
            <a:ext cx="40975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Informaciones periódicas para el cliente</a:t>
            </a:r>
            <a:endParaRPr lang="es-ES" sz="1600" dirty="0">
              <a:latin typeface="+mj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69334" y="2496854"/>
            <a:ext cx="4162673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6203" y="2263807"/>
            <a:ext cx="3044807" cy="368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84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Gas Natural Fenosa - Alertas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943993" y="2761356"/>
            <a:ext cx="4355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Si los consultores detectan algún dato de especial relevancia, se envía mediante </a:t>
            </a:r>
            <a:r>
              <a:rPr lang="es-ES" sz="1600" b="1" dirty="0">
                <a:solidFill>
                  <a:srgbClr val="7FA9AE"/>
                </a:solidFill>
                <a:latin typeface="Adelle" panose="02000503060000020004" pitchFamily="2" charset="0"/>
              </a:rPr>
              <a:t>una alerta</a:t>
            </a:r>
            <a:r>
              <a:rPr lang="es-ES" sz="1600" dirty="0">
                <a:solidFill>
                  <a:srgbClr val="7FA9AE"/>
                </a:solidFill>
                <a:latin typeface="Adelle" panose="02000503060000020004" pitchFamily="2" charset="0"/>
              </a:rPr>
              <a:t> </a:t>
            </a: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que advierte al cliente sobre la necesidad de una acción inmediata.</a:t>
            </a:r>
            <a:endParaRPr lang="es-ES" sz="16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50" t="17087" b="64183"/>
          <a:stretch/>
        </p:blipFill>
        <p:spPr>
          <a:xfrm>
            <a:off x="5864231" y="2464188"/>
            <a:ext cx="5854294" cy="1486378"/>
          </a:xfrm>
          <a:prstGeom prst="rect">
            <a:avLst/>
          </a:prstGeom>
        </p:spPr>
      </p:pic>
      <p:cxnSp>
        <p:nvCxnSpPr>
          <p:cNvPr id="6" name="Conector recto de flecha 5"/>
          <p:cNvCxnSpPr>
            <a:cxnSpLocks/>
          </p:cNvCxnSpPr>
          <p:nvPr/>
        </p:nvCxnSpPr>
        <p:spPr>
          <a:xfrm flipH="1">
            <a:off x="9353084" y="3486399"/>
            <a:ext cx="1069300" cy="3938"/>
          </a:xfrm>
          <a:prstGeom prst="straightConnector1">
            <a:avLst/>
          </a:prstGeom>
          <a:ln w="57150">
            <a:solidFill>
              <a:srgbClr val="A2A569"/>
            </a:solidFill>
            <a:tailEnd type="triangl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/>
          <p:cNvSpPr/>
          <p:nvPr/>
        </p:nvSpPr>
        <p:spPr>
          <a:xfrm>
            <a:off x="6383045" y="3207377"/>
            <a:ext cx="514905" cy="9118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016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Gas Natural Fenosa – Medición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1023891" y="3288501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Iniciativas 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registradas en el </a:t>
            </a: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Congreso: </a:t>
            </a:r>
            <a:r>
              <a:rPr lang="es-ES" sz="1400" b="1" dirty="0" smtClean="0">
                <a:solidFill>
                  <a:srgbClr val="53565A"/>
                </a:solidFill>
                <a:latin typeface="Adelle" panose="02000503060000020004" pitchFamily="2" charset="0"/>
              </a:rPr>
              <a:t>más </a:t>
            </a: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de 3.000 ítems al mes. </a:t>
            </a:r>
            <a:endParaRPr lang="es-ES" sz="1400" b="1" dirty="0"/>
          </a:p>
        </p:txBody>
      </p:sp>
      <p:sp>
        <p:nvSpPr>
          <p:cNvPr id="6" name="Rectángulo 5"/>
          <p:cNvSpPr/>
          <p:nvPr/>
        </p:nvSpPr>
        <p:spPr>
          <a:xfrm>
            <a:off x="1023891" y="3824747"/>
            <a:ext cx="32367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Descartar 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la información irrelevante</a:t>
            </a:r>
            <a:endParaRPr lang="es-ES" sz="1400" dirty="0"/>
          </a:p>
        </p:txBody>
      </p:sp>
      <p:sp>
        <p:nvSpPr>
          <p:cNvPr id="7" name="Rectángulo 6"/>
          <p:cNvSpPr/>
          <p:nvPr/>
        </p:nvSpPr>
        <p:spPr>
          <a:xfrm>
            <a:off x="1023891" y="2711073"/>
            <a:ext cx="10935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Medición</a:t>
            </a:r>
            <a:endParaRPr lang="es-ES" sz="1600" dirty="0">
              <a:latin typeface="+mj-lt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958815" y="3049627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0" name="Conector recto de flecha 9"/>
          <p:cNvCxnSpPr/>
          <p:nvPr/>
        </p:nvCxnSpPr>
        <p:spPr>
          <a:xfrm>
            <a:off x="1331650" y="3596278"/>
            <a:ext cx="0" cy="247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57" t="16699" r="8066" b="31133"/>
          <a:stretch/>
        </p:blipFill>
        <p:spPr>
          <a:xfrm>
            <a:off x="6853562" y="2245647"/>
            <a:ext cx="4101484" cy="319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5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Caso Gas Natural Fenosa </a:t>
            </a:r>
            <a:r>
              <a:rPr lang="es-ES" dirty="0" smtClean="0"/>
              <a:t>– Síntesis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756" y="3471168"/>
            <a:ext cx="1791952" cy="2026586"/>
          </a:xfrm>
          <a:prstGeom prst="rect">
            <a:avLst/>
          </a:prstGeo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6469" y="3444535"/>
            <a:ext cx="1874475" cy="2053219"/>
          </a:xfrm>
          <a:prstGeom prst="rect">
            <a:avLst/>
          </a:prstGeo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958815" y="2573351"/>
            <a:ext cx="67026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Selección de aquellos 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datos relacionados con el </a:t>
            </a: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mapa de </a:t>
            </a:r>
            <a:r>
              <a:rPr lang="es-ES" sz="1400" b="1" dirty="0" err="1">
                <a:solidFill>
                  <a:srgbClr val="53565A"/>
                </a:solidFill>
                <a:latin typeface="Adelle" panose="02000503060000020004" pitchFamily="2" charset="0"/>
              </a:rPr>
              <a:t>issues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 o que, sin estarlo, suponen una </a:t>
            </a:r>
            <a:r>
              <a:rPr lang="es-ES" sz="1400" b="1" dirty="0">
                <a:solidFill>
                  <a:srgbClr val="53565A"/>
                </a:solidFill>
                <a:latin typeface="Adelle" panose="02000503060000020004" pitchFamily="2" charset="0"/>
              </a:rPr>
              <a:t>novedad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 que estiman relevante .</a:t>
            </a:r>
            <a:endParaRPr lang="es-ES" sz="1400" dirty="0"/>
          </a:p>
        </p:txBody>
      </p:sp>
      <p:sp>
        <p:nvSpPr>
          <p:cNvPr id="7" name="Rectángulo 6"/>
          <p:cNvSpPr/>
          <p:nvPr/>
        </p:nvSpPr>
        <p:spPr>
          <a:xfrm>
            <a:off x="958815" y="2141068"/>
            <a:ext cx="9589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Síntesis</a:t>
            </a:r>
            <a:endParaRPr lang="es-ES" sz="1600" dirty="0">
              <a:latin typeface="+mj-lt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958815" y="2428189"/>
            <a:ext cx="958917" cy="514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1108" y="3471168"/>
            <a:ext cx="2156311" cy="2026586"/>
          </a:xfrm>
          <a:prstGeom prst="rect">
            <a:avLst/>
          </a:prstGeo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56" t="16440" r="8167" b="13268"/>
          <a:stretch/>
        </p:blipFill>
        <p:spPr>
          <a:xfrm>
            <a:off x="7874493" y="1890943"/>
            <a:ext cx="3666477" cy="385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577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Caso Gas Natural Fenosa – </a:t>
            </a:r>
            <a:r>
              <a:rPr lang="es-ES" dirty="0" smtClean="0"/>
              <a:t>Análisis histórico</a:t>
            </a:r>
            <a:endParaRPr lang="es-ES" dirty="0"/>
          </a:p>
        </p:txBody>
      </p:sp>
      <p:sp>
        <p:nvSpPr>
          <p:cNvPr id="10" name="Rectángulo 9"/>
          <p:cNvSpPr/>
          <p:nvPr/>
        </p:nvSpPr>
        <p:spPr>
          <a:xfrm>
            <a:off x="1003204" y="1893197"/>
            <a:ext cx="18998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Análisis histórico</a:t>
            </a:r>
            <a:endParaRPr lang="es-ES" sz="1600" dirty="0">
              <a:latin typeface="+mj-lt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010364" y="2230987"/>
            <a:ext cx="3897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Anticipar cuál va a ser la tendencia</a:t>
            </a: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/>
              <a:t>Anticipar un creciente riesgo regulatorio.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958815" y="2170737"/>
            <a:ext cx="1944268" cy="602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724" y="3222595"/>
            <a:ext cx="5610928" cy="2938868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6" t="16829" b="10421"/>
          <a:stretch/>
        </p:blipFill>
        <p:spPr>
          <a:xfrm>
            <a:off x="6755907" y="1975365"/>
            <a:ext cx="5218959" cy="364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419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Gas Natural Fenosa – Alineamiento con el PE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0" t="17086" r="5672" b="10551"/>
          <a:stretch/>
        </p:blipFill>
        <p:spPr>
          <a:xfrm>
            <a:off x="5291091" y="1965097"/>
            <a:ext cx="5717048" cy="375538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988381" y="2168345"/>
            <a:ext cx="38321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El mapa de </a:t>
            </a:r>
            <a:r>
              <a:rPr lang="es-ES" sz="1400" dirty="0" err="1">
                <a:solidFill>
                  <a:srgbClr val="53565A"/>
                </a:solidFill>
                <a:latin typeface="Adelle" panose="02000503060000020004" pitchFamily="2" charset="0"/>
              </a:rPr>
              <a:t>issues</a:t>
            </a:r>
            <a:r>
              <a:rPr lang="es-ES" sz="1400" dirty="0">
                <a:solidFill>
                  <a:srgbClr val="53565A"/>
                </a:solidFill>
                <a:latin typeface="Adelle" panose="02000503060000020004" pitchFamily="2" charset="0"/>
              </a:rPr>
              <a:t> integra asuntos que son importantes para el negocio, pero no tienen por qué ser los más relevantes para el Comité de </a:t>
            </a:r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Dirección.</a:t>
            </a:r>
            <a:endParaRPr lang="es-ES" sz="1400" dirty="0"/>
          </a:p>
        </p:txBody>
      </p:sp>
      <p:sp>
        <p:nvSpPr>
          <p:cNvPr id="6" name="Rectángulo 5"/>
          <p:cNvSpPr/>
          <p:nvPr/>
        </p:nvSpPr>
        <p:spPr>
          <a:xfrm>
            <a:off x="988381" y="4561773"/>
            <a:ext cx="36191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Adelle" panose="02000503060000020004" pitchFamily="2" charset="0"/>
              </a:rPr>
              <a:t>Recomendaciones alineadas con su negocio</a:t>
            </a:r>
            <a:endParaRPr lang="es-ES" sz="1400" dirty="0"/>
          </a:p>
        </p:txBody>
      </p:sp>
      <p:sp>
        <p:nvSpPr>
          <p:cNvPr id="7" name="Rectángulo 6"/>
          <p:cNvSpPr/>
          <p:nvPr/>
        </p:nvSpPr>
        <p:spPr>
          <a:xfrm>
            <a:off x="1806606" y="3468553"/>
            <a:ext cx="28009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>
                <a:solidFill>
                  <a:srgbClr val="53565A"/>
                </a:solidFill>
                <a:latin typeface="Adelle" panose="02000503060000020004" pitchFamily="2" charset="0"/>
              </a:rPr>
              <a:t>Conociendo los objetivos estratégico del CD. </a:t>
            </a:r>
            <a:endParaRPr lang="es-ES" sz="1400" b="1" dirty="0"/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1740023" y="3157964"/>
            <a:ext cx="0" cy="13696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988381" y="53511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7FA9AE"/>
                </a:solidFill>
              </a:rPr>
              <a:t>Inteligencia</a:t>
            </a:r>
            <a:endParaRPr lang="es-ES" b="1" dirty="0">
              <a:solidFill>
                <a:srgbClr val="7FA9AE"/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>
            <a:off x="1740023" y="5005091"/>
            <a:ext cx="1479" cy="409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ángulo 12"/>
          <p:cNvSpPr/>
          <p:nvPr/>
        </p:nvSpPr>
        <p:spPr>
          <a:xfrm>
            <a:off x="1072058" y="5671024"/>
            <a:ext cx="1335929" cy="49455"/>
          </a:xfrm>
          <a:prstGeom prst="rect">
            <a:avLst/>
          </a:prstGeom>
          <a:solidFill>
            <a:srgbClr val="7FA9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7FA9A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083049" y="1766656"/>
            <a:ext cx="24176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Alineamiento con el PE</a:t>
            </a:r>
            <a:endParaRPr lang="es-ES" sz="1600" dirty="0">
              <a:latin typeface="+mj-lt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1017973" y="2105210"/>
            <a:ext cx="2550849" cy="6313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363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9086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+mj-lt"/>
              </a:rPr>
              <a:t>Caso </a:t>
            </a:r>
            <a:r>
              <a:rPr lang="es-ES" dirty="0" err="1" smtClean="0">
                <a:latin typeface="+mj-lt"/>
              </a:rPr>
              <a:t>Vitaldent</a:t>
            </a:r>
            <a:r>
              <a:rPr lang="es-ES" dirty="0" smtClean="0">
                <a:latin typeface="+mj-lt"/>
              </a:rPr>
              <a:t> – Contexto</a:t>
            </a:r>
            <a:endParaRPr lang="es-ES" dirty="0">
              <a:latin typeface="+mj-lt"/>
            </a:endParaRPr>
          </a:p>
        </p:txBody>
      </p:sp>
      <p:pic>
        <p:nvPicPr>
          <p:cNvPr id="11" name="Picture 2" descr="https://lh3.googleusercontent.com/z8rbV8tn9Sg3fB1pmJFArKKAoVOEN72P710iPFSg3YhYLZcZEZ7uHK7xPZT1AWY1l9KdCNWCqoyQUbaLeUtb5hu3JEKyhnh-bp37_ewucZjnSMDZUkaOiU-VtoMuw2fHcGzdHDtN-DXlJSwlj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264" y="2227373"/>
            <a:ext cx="5457222" cy="3082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o 11"/>
          <p:cNvGrpSpPr/>
          <p:nvPr/>
        </p:nvGrpSpPr>
        <p:grpSpPr>
          <a:xfrm>
            <a:off x="878225" y="2539259"/>
            <a:ext cx="2329504" cy="2304198"/>
            <a:chOff x="528175" y="989860"/>
            <a:chExt cx="5278381" cy="5235744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175" y="1740023"/>
              <a:ext cx="5278381" cy="4485581"/>
            </a:xfrm>
            <a:prstGeom prst="rect">
              <a:avLst/>
            </a:prstGeom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8175" y="989860"/>
              <a:ext cx="1833285" cy="425110"/>
            </a:xfrm>
            <a:prstGeom prst="rect">
              <a:avLst/>
            </a:prstGeom>
          </p:spPr>
        </p:pic>
      </p:grpSp>
      <p:grpSp>
        <p:nvGrpSpPr>
          <p:cNvPr id="15" name="Grupo 14"/>
          <p:cNvGrpSpPr/>
          <p:nvPr/>
        </p:nvGrpSpPr>
        <p:grpSpPr>
          <a:xfrm>
            <a:off x="3590191" y="2361460"/>
            <a:ext cx="2006610" cy="2600582"/>
            <a:chOff x="7119522" y="732011"/>
            <a:chExt cx="4217263" cy="5612610"/>
          </a:xfrm>
        </p:grpSpPr>
        <p:pic>
          <p:nvPicPr>
            <p:cNvPr id="16" name="Imagen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19522" y="1065617"/>
              <a:ext cx="4217263" cy="5279004"/>
            </a:xfrm>
            <a:prstGeom prst="rect">
              <a:avLst/>
            </a:prstGeom>
          </p:spPr>
        </p:pic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983046" y="732011"/>
              <a:ext cx="2034143" cy="2578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903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+mj-lt"/>
              </a:rPr>
              <a:t>Caso </a:t>
            </a:r>
            <a:r>
              <a:rPr lang="es-ES" dirty="0" err="1" smtClean="0">
                <a:latin typeface="+mj-lt"/>
              </a:rPr>
              <a:t>Vitaldent</a:t>
            </a:r>
            <a:r>
              <a:rPr lang="es-ES" dirty="0" smtClean="0">
                <a:latin typeface="+mj-lt"/>
              </a:rPr>
              <a:t> – Retos y estrategia</a:t>
            </a:r>
            <a:endParaRPr lang="es-ES" dirty="0">
              <a:latin typeface="+mj-lt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597777" y="2687489"/>
            <a:ext cx="41517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Las </a:t>
            </a:r>
            <a:r>
              <a:rPr lang="es-ES" sz="1400" b="1" dirty="0">
                <a:solidFill>
                  <a:srgbClr val="53565A"/>
                </a:solidFill>
                <a:latin typeface="+mj-lt"/>
              </a:rPr>
              <a:t>publicaciones y la exposición pública de la empresa requerían comunicar su posicionamiento en relación a las </a:t>
            </a:r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acusaciones.</a:t>
            </a:r>
            <a:endParaRPr lang="es-ES" sz="1400" b="1" dirty="0">
              <a:solidFill>
                <a:srgbClr val="53565A"/>
              </a:solidFill>
              <a:latin typeface="+mj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597777" y="2158300"/>
            <a:ext cx="12057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1600" b="1" dirty="0">
                <a:solidFill>
                  <a:srgbClr val="53565A"/>
                </a:solidFill>
                <a:latin typeface="+mj-lt"/>
              </a:rPr>
              <a:t>Estrategia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69334" y="2687489"/>
            <a:ext cx="428659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Frenar </a:t>
            </a:r>
            <a:r>
              <a:rPr lang="es-ES" sz="1400" b="1" dirty="0">
                <a:solidFill>
                  <a:srgbClr val="53565A"/>
                </a:solidFill>
                <a:latin typeface="+mj-lt"/>
              </a:rPr>
              <a:t>el daño </a:t>
            </a:r>
            <a:r>
              <a:rPr lang="es-ES" sz="1400" b="1" dirty="0" err="1">
                <a:solidFill>
                  <a:srgbClr val="53565A"/>
                </a:solidFill>
                <a:latin typeface="+mj-lt"/>
              </a:rPr>
              <a:t>reputacional</a:t>
            </a:r>
            <a:r>
              <a:rPr lang="es-ES" sz="1400" b="1" dirty="0">
                <a:solidFill>
                  <a:srgbClr val="53565A"/>
                </a:solidFill>
                <a:latin typeface="+mj-lt"/>
              </a:rPr>
              <a:t> de </a:t>
            </a:r>
            <a:r>
              <a:rPr lang="es-ES" sz="1400" b="1" dirty="0" err="1" smtClean="0">
                <a:solidFill>
                  <a:srgbClr val="53565A"/>
                </a:solidFill>
                <a:latin typeface="+mj-lt"/>
              </a:rPr>
              <a:t>Vitaldent</a:t>
            </a:r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 para propiciar la continuidad del negocio</a:t>
            </a:r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.</a:t>
            </a:r>
          </a:p>
          <a:p>
            <a:pPr fontAlgn="base"/>
            <a:endParaRPr lang="es-ES" sz="1600" b="1" dirty="0" smtClean="0">
              <a:solidFill>
                <a:srgbClr val="53565A"/>
              </a:solidFill>
              <a:latin typeface="+mj-lt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/>
              <a:t>Contener </a:t>
            </a:r>
            <a:r>
              <a:rPr lang="es-ES" sz="1400" dirty="0"/>
              <a:t>el daño </a:t>
            </a:r>
            <a:r>
              <a:rPr lang="es-ES" sz="1400" dirty="0" err="1"/>
              <a:t>reputacional</a:t>
            </a:r>
            <a:r>
              <a:rPr lang="es-ES" sz="1400" dirty="0"/>
              <a:t> de </a:t>
            </a:r>
            <a:r>
              <a:rPr lang="es-ES" sz="1400" dirty="0" err="1"/>
              <a:t>Vitaldent</a:t>
            </a:r>
            <a:r>
              <a:rPr lang="es-ES" sz="1400" dirty="0"/>
              <a:t> tras la publicación  en medios de la intervención judicial y la detención de la cúpula directiva. </a:t>
            </a:r>
            <a:endParaRPr lang="es-ES" sz="1400" dirty="0" smtClean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/>
              <a:t>Rebajar </a:t>
            </a:r>
            <a:r>
              <a:rPr lang="es-ES" sz="1400" dirty="0"/>
              <a:t>el tono negativo de la conversación en </a:t>
            </a:r>
            <a:r>
              <a:rPr lang="es-ES" sz="1400" dirty="0" smtClean="0"/>
              <a:t>RRSS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/>
              <a:t>Dar </a:t>
            </a:r>
            <a:r>
              <a:rPr lang="es-ES" sz="1400" dirty="0"/>
              <a:t>imagen de normalidad en torno a la actividad de la </a:t>
            </a:r>
            <a:r>
              <a:rPr lang="es-ES" sz="1400" dirty="0" smtClean="0"/>
              <a:t>firma</a:t>
            </a: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.</a:t>
            </a:r>
            <a:endParaRPr lang="es-ES" sz="1400" dirty="0">
              <a:solidFill>
                <a:srgbClr val="53565A"/>
              </a:solidFill>
              <a:latin typeface="+mj-lt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034410" y="21583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Retos</a:t>
            </a:r>
            <a:endParaRPr lang="es-ES" sz="1600" dirty="0">
              <a:latin typeface="+mj-lt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597777" y="2533190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969334" y="2496854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149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r>
              <a:rPr lang="es-ES" dirty="0" smtClean="0"/>
              <a:t> - Identificación temprana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2135494"/>
            <a:ext cx="5883522" cy="3466316"/>
          </a:xfrm>
        </p:spPr>
        <p:txBody>
          <a:bodyPr>
            <a:normAutofit/>
          </a:bodyPr>
          <a:lstStyle/>
          <a:p>
            <a:pPr fontAlgn="base"/>
            <a:r>
              <a:rPr lang="es-ES" dirty="0"/>
              <a:t>Mapa de poder interno</a:t>
            </a:r>
          </a:p>
          <a:p>
            <a:pPr fontAlgn="base"/>
            <a:r>
              <a:rPr lang="es-ES" dirty="0"/>
              <a:t>Historia de la compañía</a:t>
            </a:r>
          </a:p>
          <a:p>
            <a:pPr fontAlgn="base"/>
            <a:r>
              <a:rPr lang="es-ES" dirty="0"/>
              <a:t>Modelo de negocio</a:t>
            </a:r>
          </a:p>
          <a:p>
            <a:pPr fontAlgn="base"/>
            <a:r>
              <a:rPr lang="es-ES" dirty="0"/>
              <a:t>Situación financiera</a:t>
            </a:r>
          </a:p>
          <a:p>
            <a:pPr fontAlgn="base"/>
            <a:r>
              <a:rPr lang="es-ES" dirty="0"/>
              <a:t>Escenario legal</a:t>
            </a:r>
          </a:p>
          <a:p>
            <a:pPr fontAlgn="base"/>
            <a:r>
              <a:rPr lang="es-ES" dirty="0"/>
              <a:t>Estructura de comunicación interna y externa</a:t>
            </a:r>
          </a:p>
          <a:p>
            <a:pPr fontAlgn="base"/>
            <a:r>
              <a:rPr lang="es-ES" dirty="0"/>
              <a:t>Relación con franquiciados, proveedores y financieras</a:t>
            </a:r>
          </a:p>
          <a:p>
            <a:pPr fontAlgn="base"/>
            <a:r>
              <a:rPr lang="es-ES" dirty="0"/>
              <a:t>Viabilidad del negocio</a:t>
            </a:r>
          </a:p>
          <a:p>
            <a:pPr fontAlgn="base"/>
            <a:r>
              <a:rPr lang="es-ES" dirty="0"/>
              <a:t>Estrategia comunicativa de la policía y la fiscalía. Su visión del </a:t>
            </a:r>
            <a:r>
              <a:rPr lang="es-ES" dirty="0" smtClean="0"/>
              <a:t>caso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3" t="14628" r="10759" b="31262"/>
          <a:stretch/>
        </p:blipFill>
        <p:spPr>
          <a:xfrm>
            <a:off x="6604986" y="1660124"/>
            <a:ext cx="4971496" cy="371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559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9" t="9191" r="6071" b="6085"/>
          <a:stretch/>
        </p:blipFill>
        <p:spPr>
          <a:xfrm>
            <a:off x="6112429" y="1238013"/>
            <a:ext cx="5223755" cy="532942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r>
              <a:rPr lang="es-ES" dirty="0" smtClean="0"/>
              <a:t> – Diagnóstico / Priorización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3014354"/>
            <a:ext cx="5572804" cy="1042712"/>
          </a:xfrm>
        </p:spPr>
        <p:txBody>
          <a:bodyPr/>
          <a:lstStyle/>
          <a:p>
            <a:r>
              <a:rPr lang="es-ES" dirty="0"/>
              <a:t>El caso </a:t>
            </a:r>
            <a:r>
              <a:rPr lang="es-ES" b="1" dirty="0" err="1"/>
              <a:t>Fanident</a:t>
            </a:r>
            <a:r>
              <a:rPr lang="es-ES" dirty="0"/>
              <a:t> nos marca de manera clara que la narración entorno al </a:t>
            </a:r>
            <a:r>
              <a:rPr lang="es-ES" i="1" dirty="0" err="1"/>
              <a:t>issue</a:t>
            </a:r>
            <a:r>
              <a:rPr lang="es-ES" dirty="0"/>
              <a:t> que </a:t>
            </a:r>
            <a:r>
              <a:rPr lang="es-ES" dirty="0" smtClean="0"/>
              <a:t>enfrentamos.</a:t>
            </a:r>
          </a:p>
          <a:p>
            <a:r>
              <a:rPr lang="es-ES" dirty="0" smtClean="0"/>
              <a:t>Transmitir imagen de normalidad.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44356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r>
              <a:rPr lang="es-ES" dirty="0" smtClean="0"/>
              <a:t> - Narrativa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01"/>
          <a:stretch/>
        </p:blipFill>
        <p:spPr>
          <a:xfrm>
            <a:off x="5930553" y="1976069"/>
            <a:ext cx="5449776" cy="338749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72886" y="3300485"/>
            <a:ext cx="4960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“La prioridad de </a:t>
            </a:r>
            <a:r>
              <a:rPr lang="es-ES" dirty="0" err="1"/>
              <a:t>Vitaldent</a:t>
            </a:r>
            <a:r>
              <a:rPr lang="es-ES" dirty="0"/>
              <a:t> son sus pacientes”</a:t>
            </a:r>
          </a:p>
        </p:txBody>
      </p:sp>
    </p:spTree>
    <p:extLst>
      <p:ext uri="{BB962C8B-B14F-4D97-AF65-F5344CB8AC3E}">
        <p14:creationId xmlns:p14="http://schemas.microsoft.com/office/powerpoint/2010/main" val="134859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r>
              <a:rPr lang="es-ES" dirty="0" smtClean="0"/>
              <a:t> - Resultados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279" y="1518210"/>
            <a:ext cx="4556020" cy="2500472"/>
          </a:xfrm>
          <a:prstGeom prst="rect">
            <a:avLst/>
          </a:prstGeom>
        </p:spPr>
      </p:pic>
      <p:pic>
        <p:nvPicPr>
          <p:cNvPr id="2050" name="Picture 2" descr="https://lh5.googleusercontent.com/sHksXiJPsbX-ueHN5EFxDiQJWi8NC1AW7KbtxOZxL5ThSPzos0qtLnIZ6U6bg41GHMksrct6BfMzqrqU4xoNZAMws3lwP4LyO9-7JNh3-Cyac0-S7DnM9_NYeL7IrTt3eSAX6Okjo-v4BceQB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219" y="1352757"/>
            <a:ext cx="4318770" cy="505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Vitaldent- 12.000 sonrisas al día cuentan lo que somos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94850" y="4116337"/>
            <a:ext cx="3786878" cy="213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20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88</TotalTime>
  <Words>497</Words>
  <Application>Microsoft Office PowerPoint</Application>
  <PresentationFormat>Panorámica</PresentationFormat>
  <Paragraphs>64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ヒラギノ角ゴ ProN W3</vt:lpstr>
      <vt:lpstr>Adelle</vt:lpstr>
      <vt:lpstr>Courier New</vt:lpstr>
      <vt:lpstr>Wingdings</vt:lpstr>
      <vt:lpstr>Tema de Office</vt:lpstr>
      <vt:lpstr>La (R) evolución de la Comunicación y de los Asuntos Públicos</vt:lpstr>
      <vt:lpstr>Caso Gas Natural Fenosa</vt:lpstr>
      <vt:lpstr>Caso Gas Natural Fenosa – Objetivo y fuentes de información</vt:lpstr>
      <vt:lpstr>Caso Gas Natural Fenosa – Informaciones periódicas para el cliente</vt:lpstr>
      <vt:lpstr>Caso Gas Natural Fenosa - Alertas</vt:lpstr>
      <vt:lpstr>Caso Gas Natural Fenosa – Medición</vt:lpstr>
      <vt:lpstr>Caso Gas Natural Fenosa – Síntesis</vt:lpstr>
      <vt:lpstr>Caso Gas Natural Fenosa – Análisis histórico</vt:lpstr>
      <vt:lpstr>Caso Gas Natural Fenosa – Alineamiento con el PE</vt:lpstr>
      <vt:lpstr>Caso Vitaldent</vt:lpstr>
      <vt:lpstr>Caso Vitaldent – Contexto</vt:lpstr>
      <vt:lpstr>Caso Vitaldent – Retos y estrategia</vt:lpstr>
      <vt:lpstr>Caso Vitaldent - Identificación temprana</vt:lpstr>
      <vt:lpstr>Caso Vitaldent – Diagnóstico / Priorización</vt:lpstr>
      <vt:lpstr>Caso Vitaldent - Narrativa</vt:lpstr>
      <vt:lpstr>Caso Vitaldent - Resultados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Irati Isturitz</dc:creator>
  <cp:lastModifiedBy>Irati Isturitz</cp:lastModifiedBy>
  <cp:revision>6</cp:revision>
  <dcterms:created xsi:type="dcterms:W3CDTF">2017-01-04T14:49:29Z</dcterms:created>
  <dcterms:modified xsi:type="dcterms:W3CDTF">2017-01-25T11:14:44Z</dcterms:modified>
</cp:coreProperties>
</file>