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sldIdLst>
    <p:sldId id="343" r:id="rId2"/>
    <p:sldId id="331" r:id="rId3"/>
    <p:sldId id="290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9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259" r:id="rId21"/>
  </p:sldIdLst>
  <p:sldSz cx="12192000" cy="6858000"/>
  <p:notesSz cx="6858000" cy="9144000"/>
  <p:embeddedFontLst>
    <p:embeddedFont>
      <p:font typeface="Adelle" panose="02000503060000020004" pitchFamily="2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333B"/>
    <a:srgbClr val="D8D8D8"/>
    <a:srgbClr val="53565A"/>
    <a:srgbClr val="7FA9AE"/>
    <a:srgbClr val="A2A569"/>
    <a:srgbClr val="A69F88"/>
    <a:srgbClr val="4B4B4B"/>
    <a:srgbClr val="A69D90"/>
    <a:srgbClr val="EAEAEA"/>
    <a:srgbClr val="8D9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23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98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B14BC8-A099-44EB-9619-502E5F7CBD2C}" type="datetimeFigureOut">
              <a:rPr lang="es-ES" smtClean="0"/>
              <a:t>25/01/2017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6E8F7-C822-4753-BF9D-D9E548B6F1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3905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8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4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sz="quarter" idx="11" hasCustomPrompt="1"/>
          </p:nvPr>
        </p:nvSpPr>
        <p:spPr>
          <a:xfrm>
            <a:off x="835909" y="3541425"/>
            <a:ext cx="4183200" cy="864000"/>
          </a:xfrm>
        </p:spPr>
        <p:txBody>
          <a:bodyPr/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lvl="0"/>
            <a:r>
              <a:rPr lang="es-ES" dirty="0" smtClean="0"/>
              <a:t>Haga clic para modificar el estilo de subtítulo</a:t>
            </a:r>
          </a:p>
        </p:txBody>
      </p:sp>
    </p:spTree>
    <p:extLst>
      <p:ext uri="{BB962C8B-B14F-4D97-AF65-F5344CB8AC3E}">
        <p14:creationId xmlns:p14="http://schemas.microsoft.com/office/powerpoint/2010/main" val="3479650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 con logo cliente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17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8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5" name="Marcador de posición de imagen 4"/>
          <p:cNvSpPr>
            <a:spLocks noGrp="1"/>
          </p:cNvSpPr>
          <p:nvPr>
            <p:ph type="pic" sz="quarter" idx="11" hasCustomPrompt="1"/>
          </p:nvPr>
        </p:nvSpPr>
        <p:spPr>
          <a:xfrm>
            <a:off x="826488" y="3695813"/>
            <a:ext cx="4182533" cy="709612"/>
          </a:xfrm>
        </p:spPr>
        <p:txBody>
          <a:bodyPr/>
          <a:lstStyle>
            <a:lvl1pPr>
              <a:spcAft>
                <a:spcPts val="0"/>
              </a:spcAft>
              <a:defRPr>
                <a:solidFill>
                  <a:srgbClr val="53565A"/>
                </a:solidFill>
              </a:defRPr>
            </a:lvl1pPr>
          </a:lstStyle>
          <a:p>
            <a:r>
              <a:rPr lang="es-ES" dirty="0" smtClean="0"/>
              <a:t>Logo cliente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0540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1776991"/>
            <a:ext cx="10515600" cy="4351338"/>
          </a:xfrm>
        </p:spPr>
        <p:txBody>
          <a:bodyPr>
            <a:normAutofit/>
          </a:bodyPr>
          <a:lstStyle>
            <a:lvl1pPr marL="342900" indent="-342900">
              <a:buClr>
                <a:srgbClr val="7FA9AE"/>
              </a:buClr>
              <a:buSzPct val="100000"/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1pPr>
            <a:lvl2pPr marL="8001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2pPr>
            <a:lvl3pPr marL="12573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800" b="1">
                <a:solidFill>
                  <a:srgbClr val="7FA9AE"/>
                </a:solidFill>
              </a:defRPr>
            </a:lvl3pPr>
            <a:lvl4pPr marL="17145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4pPr>
            <a:lvl5pPr marL="21717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338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con viñetas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57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numerada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4B4B4B"/>
              </a:buClr>
              <a:buSzPct val="100000"/>
              <a:buFont typeface="+mj-lt"/>
              <a:buAutoNum type="arabicPeriod"/>
              <a:defRPr/>
            </a:lvl1pPr>
            <a:lvl2pPr marL="800100" indent="-342900">
              <a:buSzPct val="100000"/>
              <a:buFont typeface="+mj-lt"/>
              <a:buAutoNum type="alphaLcPeriod"/>
              <a:defRPr/>
            </a:lvl2pPr>
            <a:lvl3pPr marL="1314450" indent="-400050">
              <a:buSzPct val="100000"/>
              <a:buFont typeface="+mj-lt"/>
              <a:buAutoNum type="romanLcPeriod"/>
              <a:defRPr/>
            </a:lvl3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236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95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507"/>
            <a:ext cx="10515600" cy="4824823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492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con bullets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42037" y="1309107"/>
            <a:ext cx="10395027" cy="4689331"/>
          </a:xfrm>
        </p:spPr>
        <p:txBody>
          <a:bodyPr/>
          <a:lstStyle>
            <a:lvl1pPr>
              <a:defRPr>
                <a:solidFill>
                  <a:srgbClr val="53565A"/>
                </a:solidFill>
              </a:defRPr>
            </a:lvl1pPr>
            <a:lvl2pPr>
              <a:defRPr>
                <a:solidFill>
                  <a:srgbClr val="53565A"/>
                </a:solidFill>
              </a:defRPr>
            </a:lvl2pPr>
            <a:lvl3pPr>
              <a:defRPr>
                <a:solidFill>
                  <a:srgbClr val="53565A"/>
                </a:solidFill>
              </a:defRPr>
            </a:lvl3pPr>
            <a:lvl4pPr>
              <a:defRPr>
                <a:solidFill>
                  <a:srgbClr val="53565A"/>
                </a:solidFill>
              </a:defRPr>
            </a:lvl4pPr>
            <a:lvl5pPr>
              <a:defRPr>
                <a:solidFill>
                  <a:srgbClr val="53565A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3704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+ Destac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10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acado +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6503"/>
            <a:ext cx="10515600" cy="493182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916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stacado + imagen como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62230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 smtClean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11"/>
          </p:nvPr>
        </p:nvSpPr>
        <p:spPr>
          <a:xfrm>
            <a:off x="856485" y="1137361"/>
            <a:ext cx="8676217" cy="1479381"/>
          </a:xfrm>
          <a:solidFill>
            <a:schemeClr val="bg1">
              <a:alpha val="70000"/>
            </a:schemeClr>
          </a:solidFill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7601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Encabezado de sección">
    <p:bg>
      <p:bgPr>
        <a:solidFill>
          <a:srgbClr val="CB3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89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2_Encabezado de sección">
    <p:bg>
      <p:bgPr>
        <a:solidFill>
          <a:srgbClr val="7FA9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911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473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856035"/>
            <a:ext cx="10515600" cy="554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741248"/>
            <a:ext cx="5157787" cy="744371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9262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741247"/>
            <a:ext cx="5183188" cy="7443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9262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809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382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202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7780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09863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13569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21776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6" name="Marcador de tabla 4"/>
          <p:cNvSpPr>
            <a:spLocks noGrp="1"/>
          </p:cNvSpPr>
          <p:nvPr>
            <p:ph type="tbl" sz="quarter" idx="14"/>
          </p:nvPr>
        </p:nvSpPr>
        <p:spPr>
          <a:xfrm>
            <a:off x="721464" y="1673425"/>
            <a:ext cx="10512403" cy="305421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una tabla</a:t>
            </a:r>
            <a:endParaRPr lang="es-ES_tradnl" dirty="0" smtClean="0"/>
          </a:p>
        </p:txBody>
      </p:sp>
      <p:sp>
        <p:nvSpPr>
          <p:cNvPr id="7" name="Marcador de texto 7"/>
          <p:cNvSpPr>
            <a:spLocks noGrp="1"/>
          </p:cNvSpPr>
          <p:nvPr>
            <p:ph type="body" sz="quarter" idx="15"/>
          </p:nvPr>
        </p:nvSpPr>
        <p:spPr>
          <a:xfrm>
            <a:off x="721784" y="5019471"/>
            <a:ext cx="10512083" cy="11284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73313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cierre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741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1464" y="18158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pic>
        <p:nvPicPr>
          <p:cNvPr id="7" name="Imagen 1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3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3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5" r:id="rId3"/>
    <p:sldLayoutId id="2147483650" r:id="rId4"/>
    <p:sldLayoutId id="2147483664" r:id="rId5"/>
    <p:sldLayoutId id="2147483663" r:id="rId6"/>
    <p:sldLayoutId id="2147483678" r:id="rId7"/>
    <p:sldLayoutId id="2147483677" r:id="rId8"/>
    <p:sldLayoutId id="2147483668" r:id="rId9"/>
    <p:sldLayoutId id="2147483669" r:id="rId10"/>
    <p:sldLayoutId id="2147483670" r:id="rId11"/>
    <p:sldLayoutId id="2147483662" r:id="rId12"/>
    <p:sldLayoutId id="2147483676" r:id="rId13"/>
    <p:sldLayoutId id="2147483652" r:id="rId14"/>
    <p:sldLayoutId id="2147483653" r:id="rId15"/>
    <p:sldLayoutId id="2147483654" r:id="rId16"/>
    <p:sldLayoutId id="2147483655" r:id="rId17"/>
    <p:sldLayoutId id="2147483665" r:id="rId18"/>
    <p:sldLayoutId id="2147483671" r:id="rId19"/>
    <p:sldLayoutId id="2147483672" r:id="rId20"/>
    <p:sldLayoutId id="2147483673" r:id="rId21"/>
    <p:sldLayoutId id="2147483674" r:id="rId22"/>
    <p:sldLayoutId id="2147483661" r:id="rId2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rgbClr val="CB333B"/>
          </a:solidFill>
          <a:latin typeface="Adelle" panose="0200050306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120000"/>
        <a:buFont typeface="Arial" panose="020B0604020202020204" pitchFamily="34" charset="0"/>
        <a:buChar char="•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75000"/>
        <a:buFont typeface="Courier New" panose="02070309020205020404" pitchFamily="49" charset="0"/>
        <a:buChar char="o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90000"/>
        <a:buFont typeface="Wingdings" panose="05000000000000000000" pitchFamily="2" charset="2"/>
        <a:buChar char="§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12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3.png"/><Relationship Id="rId1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8.png"/><Relationship Id="rId17" Type="http://schemas.openxmlformats.org/officeDocument/2006/relationships/image" Target="../media/image12.png"/><Relationship Id="rId2" Type="http://schemas.openxmlformats.org/officeDocument/2006/relationships/image" Target="../media/image14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image" Target="../media/image27.png"/><Relationship Id="rId5" Type="http://schemas.openxmlformats.org/officeDocument/2006/relationships/image" Target="../media/image17.png"/><Relationship Id="rId15" Type="http://schemas.openxmlformats.org/officeDocument/2006/relationships/image" Target="../media/image25.png"/><Relationship Id="rId10" Type="http://schemas.openxmlformats.org/officeDocument/2006/relationships/image" Target="../media/image22.png"/><Relationship Id="rId19" Type="http://schemas.openxmlformats.org/officeDocument/2006/relationships/image" Target="../media/image29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3.png"/><Relationship Id="rId18" Type="http://schemas.openxmlformats.org/officeDocument/2006/relationships/image" Target="../media/image12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8.png"/><Relationship Id="rId17" Type="http://schemas.openxmlformats.org/officeDocument/2006/relationships/image" Target="../media/image26.png"/><Relationship Id="rId2" Type="http://schemas.openxmlformats.org/officeDocument/2006/relationships/image" Target="../media/image14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5" Type="http://schemas.openxmlformats.org/officeDocument/2006/relationships/image" Target="../media/image25.png"/><Relationship Id="rId10" Type="http://schemas.openxmlformats.org/officeDocument/2006/relationships/image" Target="../media/image21.png"/><Relationship Id="rId19" Type="http://schemas.openxmlformats.org/officeDocument/2006/relationships/image" Target="../media/image13.png"/><Relationship Id="rId4" Type="http://schemas.openxmlformats.org/officeDocument/2006/relationships/image" Target="../media/image16.png"/><Relationship Id="rId9" Type="http://schemas.openxmlformats.org/officeDocument/2006/relationships/image" Target="../media/image29.png"/><Relationship Id="rId1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png"/><Relationship Id="rId1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17" Type="http://schemas.openxmlformats.org/officeDocument/2006/relationships/image" Target="../media/image12.png"/><Relationship Id="rId2" Type="http://schemas.openxmlformats.org/officeDocument/2006/relationships/image" Target="../media/image14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image" Target="../media/image28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19" Type="http://schemas.openxmlformats.org/officeDocument/2006/relationships/image" Target="../media/image29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png"/><Relationship Id="rId1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17" Type="http://schemas.openxmlformats.org/officeDocument/2006/relationships/image" Target="../media/image12.png"/><Relationship Id="rId2" Type="http://schemas.openxmlformats.org/officeDocument/2006/relationships/image" Target="../media/image14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image" Target="../media/image28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19" Type="http://schemas.openxmlformats.org/officeDocument/2006/relationships/image" Target="../media/image29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hyperlink" Target="https://www.youtube.com/watch?v=6nSOIRkOjPI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La (R)evolución de la comunicación y de los Asuntos Públicos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 smtClean="0"/>
              <a:t>El tablero de juego. Sistema de gestión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09026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Emotional</a:t>
            </a:r>
            <a:r>
              <a:rPr lang="es-ES" dirty="0" smtClean="0"/>
              <a:t> </a:t>
            </a:r>
            <a:r>
              <a:rPr lang="es-ES" dirty="0" err="1" smtClean="0"/>
              <a:t>Driving</a:t>
            </a:r>
            <a:r>
              <a:rPr lang="es-ES" dirty="0" smtClean="0"/>
              <a:t> </a:t>
            </a:r>
            <a:r>
              <a:rPr lang="es-ES" dirty="0" err="1" smtClean="0"/>
              <a:t>Challenge</a:t>
            </a:r>
            <a:endParaRPr lang="es-ES" dirty="0" smtClean="0"/>
          </a:p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48186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Emotional</a:t>
            </a:r>
            <a:r>
              <a:rPr lang="es-ES" dirty="0" smtClean="0"/>
              <a:t> </a:t>
            </a:r>
            <a:r>
              <a:rPr lang="es-ES" dirty="0" err="1" smtClean="0"/>
              <a:t>Driving</a:t>
            </a:r>
            <a:r>
              <a:rPr lang="es-ES" dirty="0" smtClean="0"/>
              <a:t> </a:t>
            </a:r>
            <a:r>
              <a:rPr lang="es-ES" dirty="0" err="1" smtClean="0"/>
              <a:t>Challenge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9269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4 Grupo"/>
          <p:cNvGrpSpPr/>
          <p:nvPr/>
        </p:nvGrpSpPr>
        <p:grpSpPr>
          <a:xfrm>
            <a:off x="0" y="1420555"/>
            <a:ext cx="7258277" cy="4370645"/>
            <a:chOff x="746099" y="1331640"/>
            <a:chExt cx="8892150" cy="5199790"/>
          </a:xfrm>
        </p:grpSpPr>
        <p:pic>
          <p:nvPicPr>
            <p:cNvPr id="7" name="Picture 2" descr="C:\Users\iisturitz\Desktop\INNOVACIÓN\ELABORACIÓN DE CONTENIDOS\MATERIALES\Discurso narrativo\Caso_gonvarri\gonvarri2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099" y="1784596"/>
              <a:ext cx="4407789" cy="4746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3" descr="C:\Users\iisturitz\Desktop\INNOVACIÓN\ELABORACIÓN DE CONTENIDOS\MATERIALES\Discurso narrativo\Caso_gonvarri\gonvarri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1974" y="1331640"/>
              <a:ext cx="4486275" cy="48375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4 Grupo"/>
          <p:cNvGrpSpPr/>
          <p:nvPr/>
        </p:nvGrpSpPr>
        <p:grpSpPr>
          <a:xfrm>
            <a:off x="7223608" y="1111872"/>
            <a:ext cx="4968392" cy="3714127"/>
            <a:chOff x="5415485" y="263856"/>
            <a:chExt cx="8220076" cy="5749558"/>
          </a:xfrm>
        </p:grpSpPr>
        <p:pic>
          <p:nvPicPr>
            <p:cNvPr id="9220" name="Picture 4" descr="C:\Users\iisturitz\Desktop\INNOVACIÓN\ELABORACIÓN DE CONTENIDOS\MATERIALES\Discurso narrativo\Caso_gonvarri\Estructura_organizacion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0175"/>
            <a:stretch/>
          </p:blipFill>
          <p:spPr bwMode="auto">
            <a:xfrm>
              <a:off x="5415485" y="5258176"/>
              <a:ext cx="8220075" cy="755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C:\Users\iisturitz\Desktop\INNOVACIÓN\ELABORACIÓN DE CONTENIDOS\MATERIALES\Discurso narrativo\Caso_gonvarri\Estructura_organizacion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4342"/>
            <a:stretch/>
          </p:blipFill>
          <p:spPr bwMode="auto">
            <a:xfrm>
              <a:off x="5415486" y="263856"/>
              <a:ext cx="8220075" cy="50469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Contexto de </a:t>
            </a:r>
            <a:r>
              <a:rPr lang="es-ES" dirty="0" err="1" smtClean="0"/>
              <a:t>Gonvarri</a:t>
            </a:r>
            <a:endParaRPr lang="es-ES" dirty="0"/>
          </a:p>
        </p:txBody>
      </p:sp>
      <p:pic>
        <p:nvPicPr>
          <p:cNvPr id="10" name="Picture 2" descr="http://www.gonvarristeelservices.com/sites/gonvarristeelservices.com/files/grafico_gestampren_2014_es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4" t="8780" r="8689" b="6292"/>
          <a:stretch/>
        </p:blipFill>
        <p:spPr bwMode="auto">
          <a:xfrm>
            <a:off x="8304333" y="5153458"/>
            <a:ext cx="3134906" cy="1605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50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1" y="1388964"/>
            <a:ext cx="1656460" cy="49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" y="5391020"/>
            <a:ext cx="1595791" cy="474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33 Elipse"/>
          <p:cNvSpPr/>
          <p:nvPr/>
        </p:nvSpPr>
        <p:spPr>
          <a:xfrm>
            <a:off x="2063262" y="902678"/>
            <a:ext cx="8284107" cy="540247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Elipse 3"/>
          <p:cNvSpPr/>
          <p:nvPr/>
        </p:nvSpPr>
        <p:spPr>
          <a:xfrm>
            <a:off x="1606557" y="2798298"/>
            <a:ext cx="1961835" cy="1961835"/>
          </a:xfrm>
          <a:prstGeom prst="ellipse">
            <a:avLst/>
          </a:prstGeom>
          <a:solidFill>
            <a:schemeClr val="bg1"/>
          </a:solidFill>
          <a:ln>
            <a:solidFill>
              <a:srgbClr val="A2A56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Emotional</a:t>
            </a:r>
            <a:r>
              <a:rPr lang="es-ES" dirty="0" smtClean="0"/>
              <a:t> </a:t>
            </a:r>
            <a:r>
              <a:rPr lang="es-ES" dirty="0" err="1" smtClean="0"/>
              <a:t>Driving</a:t>
            </a:r>
            <a:endParaRPr lang="es-ES" dirty="0"/>
          </a:p>
        </p:txBody>
      </p:sp>
      <p:pic>
        <p:nvPicPr>
          <p:cNvPr id="37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041" y="5450983"/>
            <a:ext cx="1050108" cy="1285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321" y="5061434"/>
            <a:ext cx="1191126" cy="1404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43 Rectángulo"/>
          <p:cNvSpPr/>
          <p:nvPr/>
        </p:nvSpPr>
        <p:spPr>
          <a:xfrm>
            <a:off x="7781446" y="847749"/>
            <a:ext cx="952251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392614" y="361991"/>
            <a:ext cx="1594338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231" y="3016690"/>
            <a:ext cx="1361948" cy="159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694" y="888108"/>
            <a:ext cx="1118638" cy="738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" name="50 Grupo"/>
          <p:cNvGrpSpPr/>
          <p:nvPr/>
        </p:nvGrpSpPr>
        <p:grpSpPr>
          <a:xfrm>
            <a:off x="8727232" y="1825148"/>
            <a:ext cx="2506458" cy="1045586"/>
            <a:chOff x="101846" y="3089881"/>
            <a:chExt cx="4254009" cy="1774586"/>
          </a:xfrm>
        </p:grpSpPr>
        <p:pic>
          <p:nvPicPr>
            <p:cNvPr id="52" name="Picture 5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846" y="4407267"/>
              <a:ext cx="16954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4580" y="4428646"/>
              <a:ext cx="258127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7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867" y="3089881"/>
              <a:ext cx="1619249" cy="139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8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743" y="5048656"/>
            <a:ext cx="1399412" cy="1256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914" y="346928"/>
            <a:ext cx="1439370" cy="1027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64" y="2552924"/>
            <a:ext cx="1444620" cy="8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4" name="63 Grupo"/>
          <p:cNvGrpSpPr/>
          <p:nvPr/>
        </p:nvGrpSpPr>
        <p:grpSpPr>
          <a:xfrm>
            <a:off x="3050836" y="3156071"/>
            <a:ext cx="952833" cy="801339"/>
            <a:chOff x="2168479" y="2152830"/>
            <a:chExt cx="1981200" cy="1666204"/>
          </a:xfrm>
        </p:grpSpPr>
        <p:pic>
          <p:nvPicPr>
            <p:cNvPr id="65" name="Picture 13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8479" y="3418984"/>
              <a:ext cx="19812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4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1354" y="2152830"/>
              <a:ext cx="1695450" cy="1266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8" name="Picture 16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48" y="3938378"/>
            <a:ext cx="1226884" cy="94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17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620" y="886886"/>
            <a:ext cx="1128732" cy="104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5" name="74 Conector recto de flecha"/>
          <p:cNvCxnSpPr/>
          <p:nvPr/>
        </p:nvCxnSpPr>
        <p:spPr>
          <a:xfrm>
            <a:off x="6174155" y="1724407"/>
            <a:ext cx="12844" cy="107389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81 Conector recto de flecha"/>
          <p:cNvCxnSpPr/>
          <p:nvPr/>
        </p:nvCxnSpPr>
        <p:spPr>
          <a:xfrm flipH="1" flipV="1">
            <a:off x="4829908" y="2214660"/>
            <a:ext cx="971413" cy="676529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85 Conector recto de flecha"/>
          <p:cNvCxnSpPr/>
          <p:nvPr/>
        </p:nvCxnSpPr>
        <p:spPr>
          <a:xfrm>
            <a:off x="4438946" y="3413793"/>
            <a:ext cx="895054" cy="2110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659" y="5242489"/>
            <a:ext cx="1942635" cy="45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3" name="72 Conector recto de flecha"/>
          <p:cNvCxnSpPr/>
          <p:nvPr/>
        </p:nvCxnSpPr>
        <p:spPr>
          <a:xfrm>
            <a:off x="7101444" y="3787755"/>
            <a:ext cx="2416697" cy="37688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77 Conector recto de flecha"/>
          <p:cNvCxnSpPr/>
          <p:nvPr/>
        </p:nvCxnSpPr>
        <p:spPr>
          <a:xfrm flipV="1">
            <a:off x="6812149" y="2870734"/>
            <a:ext cx="1857218" cy="39498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8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3846" y="3600615"/>
            <a:ext cx="1775266" cy="890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075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3 Elipse"/>
          <p:cNvSpPr/>
          <p:nvPr/>
        </p:nvSpPr>
        <p:spPr>
          <a:xfrm>
            <a:off x="2063262" y="902678"/>
            <a:ext cx="8284107" cy="540247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721464" y="803192"/>
            <a:ext cx="10515600" cy="617363"/>
          </a:xfrm>
        </p:spPr>
        <p:txBody>
          <a:bodyPr/>
          <a:lstStyle/>
          <a:p>
            <a:r>
              <a:rPr lang="es-ES" dirty="0" err="1" smtClean="0"/>
              <a:t>Emotional</a:t>
            </a:r>
            <a:r>
              <a:rPr lang="es-ES" dirty="0" smtClean="0"/>
              <a:t> </a:t>
            </a:r>
            <a:r>
              <a:rPr lang="es-ES" dirty="0" err="1" smtClean="0"/>
              <a:t>Driving</a:t>
            </a:r>
            <a:endParaRPr lang="es-ES" dirty="0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041" y="5450983"/>
            <a:ext cx="1050108" cy="1285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321" y="5061434"/>
            <a:ext cx="1191126" cy="1404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43 Rectángulo"/>
          <p:cNvSpPr/>
          <p:nvPr/>
        </p:nvSpPr>
        <p:spPr>
          <a:xfrm>
            <a:off x="7781446" y="847749"/>
            <a:ext cx="952251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44 Rectángulo"/>
          <p:cNvSpPr/>
          <p:nvPr/>
        </p:nvSpPr>
        <p:spPr>
          <a:xfrm>
            <a:off x="5392614" y="361991"/>
            <a:ext cx="1594338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231" y="3016690"/>
            <a:ext cx="1361948" cy="159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694" y="888108"/>
            <a:ext cx="1118638" cy="738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50 Grupo"/>
          <p:cNvGrpSpPr/>
          <p:nvPr/>
        </p:nvGrpSpPr>
        <p:grpSpPr>
          <a:xfrm>
            <a:off x="8727232" y="1825148"/>
            <a:ext cx="2506458" cy="1045586"/>
            <a:chOff x="101846" y="3089881"/>
            <a:chExt cx="4254009" cy="1774586"/>
          </a:xfrm>
        </p:grpSpPr>
        <p:pic>
          <p:nvPicPr>
            <p:cNvPr id="13" name="Picture 5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846" y="4407267"/>
              <a:ext cx="16954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6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4580" y="4428646"/>
              <a:ext cx="258127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7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867" y="3089881"/>
              <a:ext cx="1619249" cy="139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743" y="5048656"/>
            <a:ext cx="1399412" cy="1256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914" y="346928"/>
            <a:ext cx="1439370" cy="1027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7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620" y="886886"/>
            <a:ext cx="1128732" cy="104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74 Conector recto de flecha"/>
          <p:cNvCxnSpPr/>
          <p:nvPr/>
        </p:nvCxnSpPr>
        <p:spPr>
          <a:xfrm>
            <a:off x="6174155" y="1724407"/>
            <a:ext cx="12844" cy="107389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81 Conector recto de flecha"/>
          <p:cNvCxnSpPr/>
          <p:nvPr/>
        </p:nvCxnSpPr>
        <p:spPr>
          <a:xfrm flipH="1" flipV="1">
            <a:off x="4829908" y="2214660"/>
            <a:ext cx="971413" cy="676529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85 Conector recto de flecha"/>
          <p:cNvCxnSpPr/>
          <p:nvPr/>
        </p:nvCxnSpPr>
        <p:spPr>
          <a:xfrm>
            <a:off x="4438946" y="3413793"/>
            <a:ext cx="895054" cy="2110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659" y="5242489"/>
            <a:ext cx="1942635" cy="45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" name="72 Conector recto de flecha"/>
          <p:cNvCxnSpPr/>
          <p:nvPr/>
        </p:nvCxnSpPr>
        <p:spPr>
          <a:xfrm>
            <a:off x="7101444" y="3787755"/>
            <a:ext cx="2416697" cy="37688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77 Conector recto de flecha"/>
          <p:cNvCxnSpPr/>
          <p:nvPr/>
        </p:nvCxnSpPr>
        <p:spPr>
          <a:xfrm flipV="1">
            <a:off x="6812149" y="2870734"/>
            <a:ext cx="1857218" cy="39498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 CuadroTexto"/>
          <p:cNvSpPr txBox="1"/>
          <p:nvPr/>
        </p:nvSpPr>
        <p:spPr>
          <a:xfrm>
            <a:off x="4784525" y="4524261"/>
            <a:ext cx="29481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/>
              <a:t>Potenciar la Legitimidad de </a:t>
            </a:r>
            <a:r>
              <a:rPr lang="es-ES" sz="1400" b="1" dirty="0" err="1"/>
              <a:t>Gonvarri</a:t>
            </a:r>
            <a:r>
              <a:rPr lang="es-ES" sz="1400" b="1" dirty="0"/>
              <a:t> en su eje </a:t>
            </a:r>
            <a:endParaRPr lang="es-ES" sz="1400" b="1" dirty="0" smtClean="0"/>
          </a:p>
          <a:p>
            <a:pPr algn="ctr"/>
            <a:r>
              <a:rPr lang="es-ES" sz="1400" b="1" dirty="0" err="1" smtClean="0"/>
              <a:t>People</a:t>
            </a:r>
            <a:r>
              <a:rPr lang="es-ES" sz="1400" b="1" dirty="0" smtClean="0"/>
              <a:t>-Performance-</a:t>
            </a:r>
            <a:r>
              <a:rPr lang="es-ES" sz="1400" b="1" dirty="0" err="1" smtClean="0"/>
              <a:t>Planet</a:t>
            </a:r>
            <a:endParaRPr lang="es-ES" sz="1400" b="1" dirty="0"/>
          </a:p>
        </p:txBody>
      </p:sp>
      <p:sp>
        <p:nvSpPr>
          <p:cNvPr id="36" name="5 CuadroTexto"/>
          <p:cNvSpPr txBox="1"/>
          <p:nvPr/>
        </p:nvSpPr>
        <p:spPr>
          <a:xfrm>
            <a:off x="6201805" y="1792205"/>
            <a:ext cx="2102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/>
              <a:t>Construir un relato para </a:t>
            </a:r>
            <a:r>
              <a:rPr lang="es-ES" sz="1400" b="1" dirty="0" err="1"/>
              <a:t>Gonvarri</a:t>
            </a:r>
            <a:r>
              <a:rPr lang="es-ES" sz="1400" b="1" dirty="0"/>
              <a:t> en un territorio </a:t>
            </a:r>
            <a:r>
              <a:rPr lang="es-ES" sz="1400" b="1" dirty="0" smtClean="0"/>
              <a:t>enlazado con su negocio</a:t>
            </a:r>
            <a:r>
              <a:rPr lang="es-ES" sz="1400" b="1" dirty="0"/>
              <a:t> </a:t>
            </a:r>
          </a:p>
        </p:txBody>
      </p:sp>
      <p:sp>
        <p:nvSpPr>
          <p:cNvPr id="37" name="Elipse 36"/>
          <p:cNvSpPr/>
          <p:nvPr/>
        </p:nvSpPr>
        <p:spPr>
          <a:xfrm>
            <a:off x="1606557" y="2798298"/>
            <a:ext cx="1961835" cy="1961835"/>
          </a:xfrm>
          <a:prstGeom prst="ellipse">
            <a:avLst/>
          </a:prstGeom>
          <a:solidFill>
            <a:schemeClr val="bg1"/>
          </a:solidFill>
          <a:ln>
            <a:solidFill>
              <a:srgbClr val="A2A56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Picture 12"/>
          <p:cNvPicPr>
            <a:picLocks noChangeAspect="1" noChangeArrowheads="1"/>
          </p:cNvPicPr>
          <p:nvPr/>
        </p:nvPicPr>
        <p:blipFill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64" y="2552924"/>
            <a:ext cx="1444620" cy="8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" name="63 Grupo"/>
          <p:cNvGrpSpPr/>
          <p:nvPr/>
        </p:nvGrpSpPr>
        <p:grpSpPr>
          <a:xfrm>
            <a:off x="3050836" y="3156071"/>
            <a:ext cx="952833" cy="801339"/>
            <a:chOff x="2168479" y="2152830"/>
            <a:chExt cx="1981200" cy="1666204"/>
          </a:xfrm>
        </p:grpSpPr>
        <p:pic>
          <p:nvPicPr>
            <p:cNvPr id="40" name="Picture 13"/>
            <p:cNvPicPr>
              <a:picLocks noChangeAspect="1" noChangeArrowheads="1"/>
            </p:cNvPicPr>
            <p:nvPr/>
          </p:nvPicPr>
          <p:blipFill>
            <a:blip r:embed="rId1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8479" y="3418984"/>
              <a:ext cx="19812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4"/>
            <p:cNvPicPr>
              <a:picLocks noChangeAspect="1" noChangeArrowheads="1"/>
            </p:cNvPicPr>
            <p:nvPr/>
          </p:nvPicPr>
          <p:blipFill>
            <a:blip r:embed="rId1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1354" y="2152830"/>
              <a:ext cx="1695450" cy="1266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2" name="Picture 16"/>
          <p:cNvPicPr>
            <a:picLocks noChangeAspect="1" noChangeArrowheads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48" y="3932028"/>
            <a:ext cx="1226884" cy="94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1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1" y="1388964"/>
            <a:ext cx="1656460" cy="49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" y="5391020"/>
            <a:ext cx="1595791" cy="474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8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3846" y="3600615"/>
            <a:ext cx="1775266" cy="890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377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33 Elipse"/>
          <p:cNvSpPr/>
          <p:nvPr/>
        </p:nvSpPr>
        <p:spPr>
          <a:xfrm>
            <a:off x="2063262" y="902678"/>
            <a:ext cx="8284107" cy="540247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Emotional</a:t>
            </a:r>
            <a:r>
              <a:rPr lang="es-ES" dirty="0" smtClean="0"/>
              <a:t> </a:t>
            </a:r>
            <a:r>
              <a:rPr lang="es-ES" dirty="0" err="1" smtClean="0"/>
              <a:t>Driving</a:t>
            </a:r>
            <a:endParaRPr lang="es-ES" dirty="0"/>
          </a:p>
        </p:txBody>
      </p:sp>
      <p:pic>
        <p:nvPicPr>
          <p:cNvPr id="37" name="Picture 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041" y="5450983"/>
            <a:ext cx="1050108" cy="1285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321" y="5061434"/>
            <a:ext cx="1191126" cy="1404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43 Rectángulo"/>
          <p:cNvSpPr/>
          <p:nvPr/>
        </p:nvSpPr>
        <p:spPr>
          <a:xfrm>
            <a:off x="7781446" y="847749"/>
            <a:ext cx="952251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392614" y="361991"/>
            <a:ext cx="1594338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231" y="3016690"/>
            <a:ext cx="1361948" cy="159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694" y="888108"/>
            <a:ext cx="1118638" cy="738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" name="50 Grupo"/>
          <p:cNvGrpSpPr/>
          <p:nvPr/>
        </p:nvGrpSpPr>
        <p:grpSpPr>
          <a:xfrm>
            <a:off x="8727232" y="1825148"/>
            <a:ext cx="2506458" cy="1045586"/>
            <a:chOff x="101846" y="3089881"/>
            <a:chExt cx="4254009" cy="1774586"/>
          </a:xfrm>
        </p:grpSpPr>
        <p:pic>
          <p:nvPicPr>
            <p:cNvPr id="52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846" y="4407267"/>
              <a:ext cx="16954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4580" y="4428646"/>
              <a:ext cx="258127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867" y="3089881"/>
              <a:ext cx="1619249" cy="139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5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3846" y="3600615"/>
            <a:ext cx="1775266" cy="890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743" y="5048656"/>
            <a:ext cx="1399412" cy="1256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914" y="346928"/>
            <a:ext cx="1439370" cy="1027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5" name="74 Conector recto de flecha"/>
          <p:cNvCxnSpPr/>
          <p:nvPr/>
        </p:nvCxnSpPr>
        <p:spPr>
          <a:xfrm>
            <a:off x="6174155" y="1724407"/>
            <a:ext cx="12844" cy="107389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81 Conector recto de flecha"/>
          <p:cNvCxnSpPr/>
          <p:nvPr/>
        </p:nvCxnSpPr>
        <p:spPr>
          <a:xfrm flipH="1" flipV="1">
            <a:off x="4829908" y="2214660"/>
            <a:ext cx="971413" cy="676529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85 Conector recto de flecha"/>
          <p:cNvCxnSpPr/>
          <p:nvPr/>
        </p:nvCxnSpPr>
        <p:spPr>
          <a:xfrm>
            <a:off x="4438946" y="3413793"/>
            <a:ext cx="895054" cy="2110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659" y="5242489"/>
            <a:ext cx="1942635" cy="45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3" name="72 Conector recto de flecha"/>
          <p:cNvCxnSpPr/>
          <p:nvPr/>
        </p:nvCxnSpPr>
        <p:spPr>
          <a:xfrm>
            <a:off x="7101444" y="3787755"/>
            <a:ext cx="2416697" cy="37688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77 Conector recto de flecha"/>
          <p:cNvCxnSpPr/>
          <p:nvPr/>
        </p:nvCxnSpPr>
        <p:spPr>
          <a:xfrm flipV="1">
            <a:off x="6812149" y="2870734"/>
            <a:ext cx="1857218" cy="39498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64 Rectángulo"/>
          <p:cNvSpPr/>
          <p:nvPr/>
        </p:nvSpPr>
        <p:spPr>
          <a:xfrm>
            <a:off x="7613803" y="66627"/>
            <a:ext cx="11077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/>
              <a:t>Doing good by doing well</a:t>
            </a:r>
            <a:endParaRPr lang="es-ES" sz="1400" dirty="0"/>
          </a:p>
        </p:txBody>
      </p:sp>
      <p:sp>
        <p:nvSpPr>
          <p:cNvPr id="32" name="66 CuadroTexto"/>
          <p:cNvSpPr txBox="1"/>
          <p:nvPr/>
        </p:nvSpPr>
        <p:spPr>
          <a:xfrm>
            <a:off x="10223924" y="1753980"/>
            <a:ext cx="198218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es-ES" sz="1300" dirty="0" smtClean="0"/>
              <a:t>Vista </a:t>
            </a:r>
            <a:r>
              <a:rPr lang="es-ES" sz="1300" dirty="0"/>
              <a:t>como </a:t>
            </a:r>
            <a:r>
              <a:rPr lang="es-ES" sz="1300" dirty="0" smtClean="0"/>
              <a:t>campaña</a:t>
            </a:r>
          </a:p>
          <a:p>
            <a:pPr marL="171450" indent="-171450">
              <a:buFontTx/>
              <a:buChar char="-"/>
            </a:pPr>
            <a:r>
              <a:rPr lang="es-ES" sz="1300" dirty="0" err="1" smtClean="0"/>
              <a:t>Engagement</a:t>
            </a:r>
            <a:r>
              <a:rPr lang="es-ES" sz="1300" dirty="0" smtClean="0"/>
              <a:t> bajo</a:t>
            </a:r>
          </a:p>
          <a:p>
            <a:pPr marL="171450" indent="-171450">
              <a:buFontTx/>
              <a:buChar char="-"/>
            </a:pPr>
            <a:r>
              <a:rPr lang="es-ES" sz="1300" dirty="0" smtClean="0"/>
              <a:t>Rechazo </a:t>
            </a:r>
            <a:r>
              <a:rPr lang="es-ES" sz="1300" dirty="0"/>
              <a:t>por parte del territorio</a:t>
            </a:r>
          </a:p>
        </p:txBody>
      </p:sp>
      <p:sp>
        <p:nvSpPr>
          <p:cNvPr id="33" name="72 CuadroTexto"/>
          <p:cNvSpPr txBox="1"/>
          <p:nvPr/>
        </p:nvSpPr>
        <p:spPr>
          <a:xfrm>
            <a:off x="8768436" y="4480059"/>
            <a:ext cx="3106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es-ES" sz="1400" dirty="0" smtClean="0"/>
              <a:t>Empleados       -Seguridad vial</a:t>
            </a:r>
          </a:p>
          <a:p>
            <a:pPr marL="171450" indent="-171450">
              <a:buFontTx/>
              <a:buChar char="-"/>
            </a:pPr>
            <a:r>
              <a:rPr lang="es-ES" sz="1400" dirty="0" smtClean="0"/>
              <a:t>RSC                      - Innovación</a:t>
            </a:r>
            <a:endParaRPr lang="es-ES" sz="1400" dirty="0"/>
          </a:p>
        </p:txBody>
      </p:sp>
      <p:sp>
        <p:nvSpPr>
          <p:cNvPr id="35" name="73 Rectángulo"/>
          <p:cNvSpPr/>
          <p:nvPr/>
        </p:nvSpPr>
        <p:spPr>
          <a:xfrm>
            <a:off x="9330348" y="5678691"/>
            <a:ext cx="32045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s-ES" sz="1400" dirty="0"/>
              <a:t>La Seguridad Vial </a:t>
            </a:r>
          </a:p>
          <a:p>
            <a:pPr marL="285750" indent="-285750">
              <a:buFontTx/>
              <a:buChar char="-"/>
            </a:pPr>
            <a:r>
              <a:rPr lang="es-ES" sz="1400" dirty="0"/>
              <a:t>Los empleados de </a:t>
            </a:r>
            <a:r>
              <a:rPr lang="es-ES" sz="1400" dirty="0" err="1"/>
              <a:t>gonvarri</a:t>
            </a:r>
            <a:r>
              <a:rPr lang="es-ES" sz="1400" dirty="0"/>
              <a:t> </a:t>
            </a:r>
          </a:p>
          <a:p>
            <a:pPr marL="285750" indent="-285750">
              <a:buFontTx/>
              <a:buChar char="-"/>
            </a:pPr>
            <a:r>
              <a:rPr lang="es-ES" sz="1400" dirty="0"/>
              <a:t>Actores establecidos del territorio (especialmente </a:t>
            </a:r>
            <a:r>
              <a:rPr lang="es-ES" sz="1400" dirty="0" err="1"/>
              <a:t>Aesleme</a:t>
            </a:r>
            <a:r>
              <a:rPr lang="es-ES" sz="1400" dirty="0"/>
              <a:t>)</a:t>
            </a:r>
          </a:p>
        </p:txBody>
      </p:sp>
      <p:sp>
        <p:nvSpPr>
          <p:cNvPr id="36" name="78 CuadroTexto"/>
          <p:cNvSpPr txBox="1"/>
          <p:nvPr/>
        </p:nvSpPr>
        <p:spPr>
          <a:xfrm>
            <a:off x="9264600" y="876023"/>
            <a:ext cx="266512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es-ES" sz="1300" dirty="0" smtClean="0"/>
              <a:t>Gran </a:t>
            </a:r>
            <a:r>
              <a:rPr lang="es-ES" sz="1300" dirty="0"/>
              <a:t>cantidad de masa </a:t>
            </a:r>
            <a:r>
              <a:rPr lang="es-ES" sz="1300" dirty="0" smtClean="0"/>
              <a:t>crítica</a:t>
            </a:r>
          </a:p>
          <a:p>
            <a:pPr marL="171450" indent="-171450">
              <a:buFontTx/>
              <a:buChar char="-"/>
            </a:pPr>
            <a:r>
              <a:rPr lang="es-ES" sz="1300" dirty="0" smtClean="0"/>
              <a:t>Trabajo </a:t>
            </a:r>
            <a:r>
              <a:rPr lang="es-ES" sz="1300" dirty="0"/>
              <a:t>previo con </a:t>
            </a:r>
            <a:r>
              <a:rPr lang="es-ES" sz="1300" dirty="0" err="1"/>
              <a:t>Leading</a:t>
            </a:r>
            <a:r>
              <a:rPr lang="es-ES" sz="1300" dirty="0"/>
              <a:t> </a:t>
            </a:r>
            <a:r>
              <a:rPr lang="es-ES" sz="1300" dirty="0" err="1"/>
              <a:t>the</a:t>
            </a:r>
            <a:r>
              <a:rPr lang="es-ES" sz="1300" dirty="0"/>
              <a:t> </a:t>
            </a:r>
            <a:r>
              <a:rPr lang="es-ES" sz="1300" dirty="0" err="1" smtClean="0"/>
              <a:t>change</a:t>
            </a:r>
            <a:endParaRPr lang="es-ES" sz="1300" dirty="0" smtClean="0"/>
          </a:p>
          <a:p>
            <a:pPr marL="171450" indent="-171450">
              <a:buFontTx/>
              <a:buChar char="-"/>
            </a:pPr>
            <a:r>
              <a:rPr lang="es-ES" sz="1300" dirty="0" smtClean="0"/>
              <a:t>Cercanía </a:t>
            </a:r>
            <a:r>
              <a:rPr lang="es-ES" sz="1300" dirty="0"/>
              <a:t>al </a:t>
            </a:r>
            <a:r>
              <a:rPr lang="es-ES" sz="1300" dirty="0" smtClean="0"/>
              <a:t>negocio</a:t>
            </a:r>
            <a:endParaRPr lang="es-ES" sz="1300" dirty="0"/>
          </a:p>
        </p:txBody>
      </p:sp>
      <p:sp>
        <p:nvSpPr>
          <p:cNvPr id="38" name="Elipse 37"/>
          <p:cNvSpPr/>
          <p:nvPr/>
        </p:nvSpPr>
        <p:spPr>
          <a:xfrm>
            <a:off x="1606557" y="2798298"/>
            <a:ext cx="1961835" cy="1961835"/>
          </a:xfrm>
          <a:prstGeom prst="ellipse">
            <a:avLst/>
          </a:prstGeom>
          <a:solidFill>
            <a:schemeClr val="bg1"/>
          </a:solidFill>
          <a:ln>
            <a:solidFill>
              <a:srgbClr val="A2A56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9" name="Picture 12"/>
          <p:cNvPicPr>
            <a:picLocks noChangeAspect="1" noChangeArrowheads="1"/>
          </p:cNvPicPr>
          <p:nvPr/>
        </p:nvPicPr>
        <p:blipFill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64" y="2552924"/>
            <a:ext cx="1444620" cy="8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" name="63 Grupo"/>
          <p:cNvGrpSpPr/>
          <p:nvPr/>
        </p:nvGrpSpPr>
        <p:grpSpPr>
          <a:xfrm>
            <a:off x="3050836" y="3156071"/>
            <a:ext cx="952833" cy="801339"/>
            <a:chOff x="2168479" y="2152830"/>
            <a:chExt cx="1981200" cy="1666204"/>
          </a:xfrm>
        </p:grpSpPr>
        <p:pic>
          <p:nvPicPr>
            <p:cNvPr id="42" name="Picture 13"/>
            <p:cNvPicPr>
              <a:picLocks noChangeAspect="1" noChangeArrowheads="1"/>
            </p:cNvPicPr>
            <p:nvPr/>
          </p:nvPicPr>
          <p:blipFill>
            <a:blip r:embed="rId1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8479" y="3418984"/>
              <a:ext cx="19812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4"/>
            <p:cNvPicPr>
              <a:picLocks noChangeAspect="1" noChangeArrowheads="1"/>
            </p:cNvPicPr>
            <p:nvPr/>
          </p:nvPicPr>
          <p:blipFill>
            <a:blip r:embed="rId1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1354" y="2152830"/>
              <a:ext cx="1695450" cy="1266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8" name="Picture 17"/>
          <p:cNvPicPr>
            <a:picLocks noChangeAspect="1" noChangeArrowheads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620" y="886886"/>
            <a:ext cx="1128732" cy="104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16"/>
          <p:cNvPicPr>
            <a:picLocks noChangeAspect="1" noChangeArrowheads="1"/>
          </p:cNvPicPr>
          <p:nvPr/>
        </p:nvPicPr>
        <p:blipFill>
          <a:blip r:embed="rId1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48" y="3932028"/>
            <a:ext cx="1226884" cy="94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1" y="1388964"/>
            <a:ext cx="1656460" cy="49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19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" y="5391020"/>
            <a:ext cx="1595791" cy="474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02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33 Elipse"/>
          <p:cNvSpPr/>
          <p:nvPr/>
        </p:nvSpPr>
        <p:spPr>
          <a:xfrm>
            <a:off x="2063262" y="902678"/>
            <a:ext cx="8284107" cy="540247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Emotional</a:t>
            </a:r>
            <a:r>
              <a:rPr lang="es-ES" dirty="0" smtClean="0"/>
              <a:t> </a:t>
            </a:r>
            <a:r>
              <a:rPr lang="es-ES" dirty="0" err="1" smtClean="0"/>
              <a:t>Driving</a:t>
            </a:r>
            <a:endParaRPr lang="es-ES" dirty="0"/>
          </a:p>
        </p:txBody>
      </p:sp>
      <p:pic>
        <p:nvPicPr>
          <p:cNvPr id="37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041" y="5450983"/>
            <a:ext cx="1050108" cy="1285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321" y="5061434"/>
            <a:ext cx="1191126" cy="1404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43 Rectángulo"/>
          <p:cNvSpPr/>
          <p:nvPr/>
        </p:nvSpPr>
        <p:spPr>
          <a:xfrm>
            <a:off x="7781446" y="847749"/>
            <a:ext cx="952251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392614" y="361991"/>
            <a:ext cx="1594338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231" y="3016690"/>
            <a:ext cx="1361948" cy="159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694" y="888108"/>
            <a:ext cx="1118638" cy="738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" name="50 Grupo"/>
          <p:cNvGrpSpPr/>
          <p:nvPr/>
        </p:nvGrpSpPr>
        <p:grpSpPr>
          <a:xfrm>
            <a:off x="8727232" y="1825148"/>
            <a:ext cx="2506458" cy="1045586"/>
            <a:chOff x="101846" y="3089881"/>
            <a:chExt cx="4254009" cy="1774586"/>
          </a:xfrm>
        </p:grpSpPr>
        <p:pic>
          <p:nvPicPr>
            <p:cNvPr id="52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846" y="4407267"/>
              <a:ext cx="16954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4580" y="4428646"/>
              <a:ext cx="258127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867" y="3089881"/>
              <a:ext cx="1619249" cy="139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8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743" y="5048656"/>
            <a:ext cx="1399412" cy="1256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914" y="346928"/>
            <a:ext cx="1439370" cy="1027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5" name="74 Conector recto de flecha"/>
          <p:cNvCxnSpPr/>
          <p:nvPr/>
        </p:nvCxnSpPr>
        <p:spPr>
          <a:xfrm>
            <a:off x="6174155" y="1724407"/>
            <a:ext cx="12844" cy="107389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81 Conector recto de flecha"/>
          <p:cNvCxnSpPr/>
          <p:nvPr/>
        </p:nvCxnSpPr>
        <p:spPr>
          <a:xfrm flipH="1" flipV="1">
            <a:off x="4829908" y="2214660"/>
            <a:ext cx="971413" cy="676529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85 Conector recto de flecha"/>
          <p:cNvCxnSpPr/>
          <p:nvPr/>
        </p:nvCxnSpPr>
        <p:spPr>
          <a:xfrm>
            <a:off x="4438946" y="3413793"/>
            <a:ext cx="895054" cy="2110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659" y="5242489"/>
            <a:ext cx="1942635" cy="45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3" name="72 Conector recto de flecha"/>
          <p:cNvCxnSpPr/>
          <p:nvPr/>
        </p:nvCxnSpPr>
        <p:spPr>
          <a:xfrm>
            <a:off x="7101444" y="3787755"/>
            <a:ext cx="2416697" cy="37688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77 Conector recto de flecha"/>
          <p:cNvCxnSpPr/>
          <p:nvPr/>
        </p:nvCxnSpPr>
        <p:spPr>
          <a:xfrm flipV="1">
            <a:off x="6812149" y="2870734"/>
            <a:ext cx="1857218" cy="39498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20 Rectángulo"/>
          <p:cNvSpPr/>
          <p:nvPr/>
        </p:nvSpPr>
        <p:spPr>
          <a:xfrm>
            <a:off x="4438946" y="4423550"/>
            <a:ext cx="36239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b="1" dirty="0" err="1"/>
              <a:t>Emotional</a:t>
            </a:r>
            <a:r>
              <a:rPr lang="es-ES" sz="1600" b="1" dirty="0"/>
              <a:t> </a:t>
            </a:r>
            <a:r>
              <a:rPr lang="es-ES" sz="1600" b="1" dirty="0" err="1" smtClean="0"/>
              <a:t>Drinving</a:t>
            </a:r>
            <a:r>
              <a:rPr lang="es-ES" sz="1600" dirty="0" smtClean="0"/>
              <a:t>: nuevo concepto de seguridad vial que motiva a conducir de manera responsable</a:t>
            </a:r>
            <a:endParaRPr lang="es-ES" sz="1600" dirty="0"/>
          </a:p>
        </p:txBody>
      </p:sp>
      <p:sp>
        <p:nvSpPr>
          <p:cNvPr id="32" name="21 Rectángulo"/>
          <p:cNvSpPr/>
          <p:nvPr/>
        </p:nvSpPr>
        <p:spPr>
          <a:xfrm>
            <a:off x="92360" y="5919143"/>
            <a:ext cx="34383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/>
              <a:t>Emotional Driving Challenge, Emotional Driving Book</a:t>
            </a:r>
            <a:r>
              <a:rPr lang="en-US" sz="1400" dirty="0" smtClean="0"/>
              <a:t>, Road Show y </a:t>
            </a:r>
            <a:r>
              <a:rPr lang="en-US" sz="1400" dirty="0" err="1" smtClean="0"/>
              <a:t>Webserie</a:t>
            </a:r>
            <a:r>
              <a:rPr lang="en-US" sz="1400" dirty="0" smtClean="0"/>
              <a:t> </a:t>
            </a:r>
            <a:r>
              <a:rPr lang="en-US" sz="1400" dirty="0"/>
              <a:t>Emotional Driving Talks, </a:t>
            </a:r>
            <a:r>
              <a:rPr lang="en-US" sz="1400" dirty="0" smtClean="0"/>
              <a:t>APP</a:t>
            </a:r>
            <a:endParaRPr lang="es-ES" sz="2000" dirty="0"/>
          </a:p>
        </p:txBody>
      </p:sp>
      <p:sp>
        <p:nvSpPr>
          <p:cNvPr id="33" name="Elipse 32"/>
          <p:cNvSpPr/>
          <p:nvPr/>
        </p:nvSpPr>
        <p:spPr>
          <a:xfrm>
            <a:off x="1606557" y="2798298"/>
            <a:ext cx="1961835" cy="1961835"/>
          </a:xfrm>
          <a:prstGeom prst="ellipse">
            <a:avLst/>
          </a:prstGeom>
          <a:solidFill>
            <a:schemeClr val="bg1"/>
          </a:solidFill>
          <a:ln>
            <a:solidFill>
              <a:srgbClr val="A2A56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" name="Picture 12"/>
          <p:cNvPicPr>
            <a:picLocks noChangeAspect="1" noChangeArrowheads="1"/>
          </p:cNvPicPr>
          <p:nvPr/>
        </p:nvPicPr>
        <p:blipFill>
          <a:blip r:embed="rId1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64" y="2552924"/>
            <a:ext cx="1444620" cy="8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" name="63 Grupo"/>
          <p:cNvGrpSpPr/>
          <p:nvPr/>
        </p:nvGrpSpPr>
        <p:grpSpPr>
          <a:xfrm>
            <a:off x="3050836" y="3156071"/>
            <a:ext cx="952833" cy="801339"/>
            <a:chOff x="2168479" y="2152830"/>
            <a:chExt cx="1981200" cy="1666204"/>
          </a:xfrm>
        </p:grpSpPr>
        <p:pic>
          <p:nvPicPr>
            <p:cNvPr id="38" name="Picture 13"/>
            <p:cNvPicPr>
              <a:picLocks noChangeAspect="1" noChangeArrowheads="1"/>
            </p:cNvPicPr>
            <p:nvPr/>
          </p:nvPicPr>
          <p:blipFill>
            <a:blip r:embed="rId1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8479" y="3418984"/>
              <a:ext cx="19812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4"/>
            <p:cNvPicPr>
              <a:picLocks noChangeAspect="1" noChangeArrowheads="1"/>
            </p:cNvPicPr>
            <p:nvPr/>
          </p:nvPicPr>
          <p:blipFill>
            <a:blip r:embed="rId1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1354" y="2152830"/>
              <a:ext cx="1695450" cy="1266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2" name="Picture 17"/>
          <p:cNvPicPr>
            <a:picLocks noChangeAspect="1" noChangeArrowheads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620" y="886886"/>
            <a:ext cx="1128732" cy="104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16"/>
          <p:cNvPicPr>
            <a:picLocks noChangeAspect="1" noChangeArrowheads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48" y="3932028"/>
            <a:ext cx="1226884" cy="94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17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1" y="1388964"/>
            <a:ext cx="1656460" cy="49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" y="5391020"/>
            <a:ext cx="1595791" cy="474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8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3846" y="3600615"/>
            <a:ext cx="1775266" cy="890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697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33 Elipse"/>
          <p:cNvSpPr/>
          <p:nvPr/>
        </p:nvSpPr>
        <p:spPr>
          <a:xfrm>
            <a:off x="2063262" y="902678"/>
            <a:ext cx="8284107" cy="540247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Emotional</a:t>
            </a:r>
            <a:r>
              <a:rPr lang="es-ES" dirty="0" smtClean="0"/>
              <a:t> </a:t>
            </a:r>
            <a:r>
              <a:rPr lang="es-ES" dirty="0" err="1" smtClean="0"/>
              <a:t>Driving</a:t>
            </a:r>
            <a:endParaRPr lang="es-ES" dirty="0"/>
          </a:p>
        </p:txBody>
      </p:sp>
      <p:pic>
        <p:nvPicPr>
          <p:cNvPr id="37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041" y="5450983"/>
            <a:ext cx="1050108" cy="1285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321" y="5061434"/>
            <a:ext cx="1191126" cy="1404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43 Rectángulo"/>
          <p:cNvSpPr/>
          <p:nvPr/>
        </p:nvSpPr>
        <p:spPr>
          <a:xfrm>
            <a:off x="7781446" y="847749"/>
            <a:ext cx="952251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392614" y="361991"/>
            <a:ext cx="1594338" cy="126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231" y="3016690"/>
            <a:ext cx="1361948" cy="159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694" y="888108"/>
            <a:ext cx="1118638" cy="738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" name="50 Grupo"/>
          <p:cNvGrpSpPr/>
          <p:nvPr/>
        </p:nvGrpSpPr>
        <p:grpSpPr>
          <a:xfrm>
            <a:off x="8727232" y="1825148"/>
            <a:ext cx="2506458" cy="1045586"/>
            <a:chOff x="101846" y="3089881"/>
            <a:chExt cx="4254009" cy="1774586"/>
          </a:xfrm>
        </p:grpSpPr>
        <p:pic>
          <p:nvPicPr>
            <p:cNvPr id="52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846" y="4407267"/>
              <a:ext cx="16954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4580" y="4428646"/>
              <a:ext cx="2581275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867" y="3089881"/>
              <a:ext cx="1619249" cy="139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8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743" y="5048656"/>
            <a:ext cx="1399412" cy="1256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914" y="346928"/>
            <a:ext cx="1439370" cy="1027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5" name="74 Conector recto de flecha"/>
          <p:cNvCxnSpPr/>
          <p:nvPr/>
        </p:nvCxnSpPr>
        <p:spPr>
          <a:xfrm>
            <a:off x="6174155" y="1724407"/>
            <a:ext cx="12844" cy="107389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81 Conector recto de flecha"/>
          <p:cNvCxnSpPr/>
          <p:nvPr/>
        </p:nvCxnSpPr>
        <p:spPr>
          <a:xfrm flipH="1" flipV="1">
            <a:off x="4937326" y="1997476"/>
            <a:ext cx="863996" cy="893714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85 Conector recto de flecha"/>
          <p:cNvCxnSpPr/>
          <p:nvPr/>
        </p:nvCxnSpPr>
        <p:spPr>
          <a:xfrm>
            <a:off x="4438946" y="3413793"/>
            <a:ext cx="895054" cy="2110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659" y="5242489"/>
            <a:ext cx="1942635" cy="45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3" name="72 Conector recto de flecha"/>
          <p:cNvCxnSpPr/>
          <p:nvPr/>
        </p:nvCxnSpPr>
        <p:spPr>
          <a:xfrm>
            <a:off x="7101444" y="3787755"/>
            <a:ext cx="2416697" cy="376881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77 Conector recto de flecha"/>
          <p:cNvCxnSpPr/>
          <p:nvPr/>
        </p:nvCxnSpPr>
        <p:spPr>
          <a:xfrm flipV="1">
            <a:off x="6812149" y="2870734"/>
            <a:ext cx="1857218" cy="394980"/>
          </a:xfrm>
          <a:prstGeom prst="straightConnector1">
            <a:avLst/>
          </a:prstGeom>
          <a:ln w="12700">
            <a:solidFill>
              <a:srgbClr val="8D9092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68 Rectángulo"/>
          <p:cNvSpPr/>
          <p:nvPr/>
        </p:nvSpPr>
        <p:spPr>
          <a:xfrm>
            <a:off x="-32240" y="4402952"/>
            <a:ext cx="21680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Tx/>
              <a:buChar char="-"/>
            </a:pPr>
            <a:r>
              <a:rPr lang="es-ES" sz="1200" b="1" dirty="0" smtClean="0"/>
              <a:t>Propios </a:t>
            </a:r>
            <a:r>
              <a:rPr lang="es-ES" sz="1200" dirty="0"/>
              <a:t>(Web, RRSS, </a:t>
            </a:r>
            <a:r>
              <a:rPr lang="es-ES" sz="1200" dirty="0" err="1"/>
              <a:t>Leading</a:t>
            </a:r>
            <a:r>
              <a:rPr lang="es-ES" sz="1200" dirty="0"/>
              <a:t> </a:t>
            </a:r>
            <a:r>
              <a:rPr lang="es-ES" sz="1200" dirty="0" err="1"/>
              <a:t>the</a:t>
            </a:r>
            <a:r>
              <a:rPr lang="es-ES" sz="1200" dirty="0"/>
              <a:t> </a:t>
            </a:r>
            <a:r>
              <a:rPr lang="es-ES" sz="1200" dirty="0" err="1"/>
              <a:t>change</a:t>
            </a:r>
            <a:r>
              <a:rPr lang="es-ES" sz="1200" dirty="0" smtClean="0"/>
              <a:t>,)</a:t>
            </a:r>
          </a:p>
          <a:p>
            <a:pPr marL="171450" indent="-171450">
              <a:buFontTx/>
              <a:buChar char="-"/>
            </a:pPr>
            <a:r>
              <a:rPr lang="es-ES" sz="1200" b="1" dirty="0" smtClean="0"/>
              <a:t>Ajenos </a:t>
            </a:r>
            <a:r>
              <a:rPr lang="es-ES" sz="1200" dirty="0"/>
              <a:t>(Medios, Canales de actores del territorio y colaboradores</a:t>
            </a:r>
            <a:r>
              <a:rPr lang="es-ES" sz="1050" dirty="0"/>
              <a:t>)</a:t>
            </a:r>
          </a:p>
        </p:txBody>
      </p:sp>
      <p:sp>
        <p:nvSpPr>
          <p:cNvPr id="35" name="70 Rectángulo"/>
          <p:cNvSpPr/>
          <p:nvPr/>
        </p:nvSpPr>
        <p:spPr>
          <a:xfrm>
            <a:off x="2732827" y="1976025"/>
            <a:ext cx="234271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300" dirty="0"/>
              <a:t>Análisis de participación y tasas de </a:t>
            </a:r>
            <a:r>
              <a:rPr lang="es-ES" sz="1300" dirty="0" err="1"/>
              <a:t>engagement</a:t>
            </a:r>
            <a:r>
              <a:rPr lang="es-ES" sz="1300" dirty="0"/>
              <a:t> con </a:t>
            </a:r>
            <a:r>
              <a:rPr lang="es-ES" sz="1300" dirty="0" smtClean="0"/>
              <a:t>contenidos</a:t>
            </a:r>
          </a:p>
          <a:p>
            <a:pPr algn="ctr"/>
            <a:r>
              <a:rPr lang="es-ES" sz="1300" dirty="0" smtClean="0"/>
              <a:t>Participación en eventos</a:t>
            </a:r>
            <a:endParaRPr lang="es-ES" sz="1300" dirty="0"/>
          </a:p>
        </p:txBody>
      </p:sp>
      <p:sp>
        <p:nvSpPr>
          <p:cNvPr id="36" name="Elipse 35"/>
          <p:cNvSpPr/>
          <p:nvPr/>
        </p:nvSpPr>
        <p:spPr>
          <a:xfrm>
            <a:off x="1606557" y="2798298"/>
            <a:ext cx="1961835" cy="1961835"/>
          </a:xfrm>
          <a:prstGeom prst="ellipse">
            <a:avLst/>
          </a:prstGeom>
          <a:solidFill>
            <a:schemeClr val="bg1"/>
          </a:solidFill>
          <a:ln>
            <a:solidFill>
              <a:srgbClr val="A2A56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Picture 12"/>
          <p:cNvPicPr>
            <a:picLocks noChangeAspect="1" noChangeArrowheads="1"/>
          </p:cNvPicPr>
          <p:nvPr/>
        </p:nvPicPr>
        <p:blipFill>
          <a:blip r:embed="rId1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64" y="2552924"/>
            <a:ext cx="1444620" cy="8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" name="63 Grupo"/>
          <p:cNvGrpSpPr/>
          <p:nvPr/>
        </p:nvGrpSpPr>
        <p:grpSpPr>
          <a:xfrm>
            <a:off x="3050836" y="3156071"/>
            <a:ext cx="952833" cy="801339"/>
            <a:chOff x="2168479" y="2152830"/>
            <a:chExt cx="1981200" cy="1666204"/>
          </a:xfrm>
        </p:grpSpPr>
        <p:pic>
          <p:nvPicPr>
            <p:cNvPr id="41" name="Picture 13"/>
            <p:cNvPicPr>
              <a:picLocks noChangeAspect="1" noChangeArrowheads="1"/>
            </p:cNvPicPr>
            <p:nvPr/>
          </p:nvPicPr>
          <p:blipFill>
            <a:blip r:embed="rId1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8479" y="3418984"/>
              <a:ext cx="19812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4"/>
            <p:cNvPicPr>
              <a:picLocks noChangeAspect="1" noChangeArrowheads="1"/>
            </p:cNvPicPr>
            <p:nvPr/>
          </p:nvPicPr>
          <p:blipFill>
            <a:blip r:embed="rId1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1354" y="2152830"/>
              <a:ext cx="1695450" cy="1266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66 Rectángulo"/>
          <p:cNvSpPr/>
          <p:nvPr/>
        </p:nvSpPr>
        <p:spPr>
          <a:xfrm>
            <a:off x="3482284" y="3997101"/>
            <a:ext cx="14550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/>
              <a:t>Estudio con trabajadores</a:t>
            </a:r>
          </a:p>
        </p:txBody>
      </p:sp>
      <p:pic>
        <p:nvPicPr>
          <p:cNvPr id="46" name="Picture 1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620" y="886886"/>
            <a:ext cx="1128732" cy="104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16"/>
          <p:cNvPicPr>
            <a:picLocks noChangeAspect="1" noChangeArrowheads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48" y="3932028"/>
            <a:ext cx="1226884" cy="94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1" y="1388964"/>
            <a:ext cx="1656460" cy="49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" y="5391020"/>
            <a:ext cx="1595791" cy="474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62 Rectángulo"/>
          <p:cNvSpPr/>
          <p:nvPr/>
        </p:nvSpPr>
        <p:spPr>
          <a:xfrm>
            <a:off x="118451" y="1929330"/>
            <a:ext cx="18359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dirty="0" err="1" smtClean="0"/>
              <a:t>Gamificaciones</a:t>
            </a:r>
            <a:r>
              <a:rPr lang="es-ES" sz="1200" dirty="0" smtClean="0"/>
              <a:t> de dinamización de contenidos,</a:t>
            </a:r>
          </a:p>
          <a:p>
            <a:pPr marL="171450" indent="-171450">
              <a:buFontTx/>
              <a:buChar char="-"/>
            </a:pPr>
            <a:endParaRPr lang="es-ES" sz="300" dirty="0" smtClean="0"/>
          </a:p>
          <a:p>
            <a:r>
              <a:rPr lang="es-ES" sz="1200" dirty="0" smtClean="0"/>
              <a:t>Encuentros físicos,</a:t>
            </a:r>
          </a:p>
          <a:p>
            <a:endParaRPr lang="es-ES" sz="500" dirty="0" smtClean="0"/>
          </a:p>
          <a:p>
            <a:r>
              <a:rPr lang="es-ES" sz="1200" dirty="0" smtClean="0"/>
              <a:t>Interacciones a través de </a:t>
            </a:r>
            <a:r>
              <a:rPr lang="es-ES" sz="1200" dirty="0" err="1" smtClean="0"/>
              <a:t>Leading</a:t>
            </a:r>
            <a:r>
              <a:rPr lang="es-ES" sz="1200" dirty="0" smtClean="0"/>
              <a:t> </a:t>
            </a:r>
            <a:r>
              <a:rPr lang="es-ES" sz="1200" dirty="0" err="1" smtClean="0"/>
              <a:t>the</a:t>
            </a:r>
            <a:r>
              <a:rPr lang="es-ES" sz="1200" dirty="0" smtClean="0"/>
              <a:t> </a:t>
            </a:r>
            <a:r>
              <a:rPr lang="es-ES" sz="1200" dirty="0" err="1" smtClean="0"/>
              <a:t>change</a:t>
            </a:r>
            <a:endParaRPr lang="es-ES" sz="1200" dirty="0"/>
          </a:p>
        </p:txBody>
      </p:sp>
      <p:pic>
        <p:nvPicPr>
          <p:cNvPr id="56" name="Picture 8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3846" y="3600615"/>
            <a:ext cx="1775266" cy="890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627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Modelo de Fases: Extendiendo el concepto y contenido</a:t>
            </a:r>
            <a:endParaRPr lang="es-ES" dirty="0"/>
          </a:p>
        </p:txBody>
      </p:sp>
      <p:grpSp>
        <p:nvGrpSpPr>
          <p:cNvPr id="20" name="Grupo 19"/>
          <p:cNvGrpSpPr/>
          <p:nvPr/>
        </p:nvGrpSpPr>
        <p:grpSpPr>
          <a:xfrm>
            <a:off x="315064" y="1875085"/>
            <a:ext cx="5934763" cy="4333379"/>
            <a:chOff x="6232068" y="1737293"/>
            <a:chExt cx="5934763" cy="4333379"/>
          </a:xfrm>
        </p:grpSpPr>
        <p:grpSp>
          <p:nvGrpSpPr>
            <p:cNvPr id="18" name="Grupo 17"/>
            <p:cNvGrpSpPr/>
            <p:nvPr/>
          </p:nvGrpSpPr>
          <p:grpSpPr>
            <a:xfrm>
              <a:off x="6232068" y="1737293"/>
              <a:ext cx="5925852" cy="4333379"/>
              <a:chOff x="6224401" y="634848"/>
              <a:chExt cx="5925852" cy="4333379"/>
            </a:xfrm>
          </p:grpSpPr>
          <p:pic>
            <p:nvPicPr>
              <p:cNvPr id="3074" name="Picture 2" descr="161115_Gonvarri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32068" y="2267917"/>
                <a:ext cx="3432632" cy="26808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7" name="Grupo 16"/>
              <p:cNvGrpSpPr/>
              <p:nvPr/>
            </p:nvGrpSpPr>
            <p:grpSpPr>
              <a:xfrm>
                <a:off x="6224401" y="634848"/>
                <a:ext cx="5909132" cy="4333379"/>
                <a:chOff x="6224401" y="716586"/>
                <a:chExt cx="5584897" cy="4095605"/>
              </a:xfrm>
            </p:grpSpPr>
            <p:pic>
              <p:nvPicPr>
                <p:cNvPr id="3" name="Imagen 2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224401" y="716586"/>
                  <a:ext cx="2787060" cy="1404965"/>
                </a:xfrm>
                <a:prstGeom prst="rect">
                  <a:avLst/>
                </a:prstGeom>
              </p:spPr>
            </p:pic>
            <p:pic>
              <p:nvPicPr>
                <p:cNvPr id="15" name="Imagen 14"/>
                <p:cNvPicPr>
                  <a:picLocks noChangeAspect="1"/>
                </p:cNvPicPr>
                <p:nvPr/>
              </p:nvPicPr>
              <p:blipFill rotWithShape="1">
                <a:blip r:embed="rId4"/>
                <a:srcRect r="20232"/>
                <a:stretch/>
              </p:blipFill>
              <p:spPr>
                <a:xfrm>
                  <a:off x="9612188" y="3404254"/>
                  <a:ext cx="2197110" cy="1407937"/>
                </a:xfrm>
                <a:prstGeom prst="rect">
                  <a:avLst/>
                </a:prstGeom>
              </p:spPr>
            </p:pic>
          </p:grpSp>
          <p:pic>
            <p:nvPicPr>
              <p:cNvPr id="16" name="Imagen 15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808869" y="2264426"/>
                <a:ext cx="2341384" cy="1189974"/>
              </a:xfrm>
              <a:prstGeom prst="rect">
                <a:avLst/>
              </a:prstGeom>
            </p:spPr>
          </p:pic>
        </p:grpSp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09666" y="1737293"/>
              <a:ext cx="2857165" cy="1482238"/>
            </a:xfrm>
            <a:prstGeom prst="rect">
              <a:avLst/>
            </a:prstGeom>
          </p:spPr>
        </p:pic>
        <p:pic>
          <p:nvPicPr>
            <p:cNvPr id="22" name="Imagen 21">
              <a:hlinkClick r:id="rId7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5079" y="3191189"/>
              <a:ext cx="1314391" cy="1314391"/>
            </a:xfrm>
            <a:prstGeom prst="rect">
              <a:avLst/>
            </a:prstGeom>
          </p:spPr>
        </p:pic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93282" y="1875085"/>
            <a:ext cx="5182818" cy="245721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10"/>
          <a:srcRect t="3653"/>
          <a:stretch/>
        </p:blipFill>
        <p:spPr>
          <a:xfrm>
            <a:off x="6685332" y="4643372"/>
            <a:ext cx="5398718" cy="103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4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n 2017 queremos ser tu cinturón de segurida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1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17744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+mj-lt"/>
              </a:rPr>
              <a:t>Caso </a:t>
            </a:r>
            <a:r>
              <a:rPr lang="es-ES" dirty="0" err="1" smtClean="0">
                <a:latin typeface="+mj-lt"/>
              </a:rPr>
              <a:t>Vitaldent</a:t>
            </a:r>
            <a:r>
              <a:rPr lang="es-ES" dirty="0" smtClean="0">
                <a:latin typeface="+mj-lt"/>
              </a:rPr>
              <a:t> – Contexto</a:t>
            </a:r>
            <a:endParaRPr lang="es-ES" dirty="0">
              <a:latin typeface="+mj-lt"/>
            </a:endParaRPr>
          </a:p>
        </p:txBody>
      </p:sp>
      <p:pic>
        <p:nvPicPr>
          <p:cNvPr id="11" name="Picture 2" descr="https://lh3.googleusercontent.com/z8rbV8tn9Sg3fB1pmJFArKKAoVOEN72P710iPFSg3YhYLZcZEZ7uHK7xPZT1AWY1l9KdCNWCqoyQUbaLeUtb5hu3JEKyhnh-bp37_ewucZjnSMDZUkaOiU-VtoMuw2fHcGzdHDtN-DXlJSwlj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264" y="2227373"/>
            <a:ext cx="5457222" cy="3082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upo 11"/>
          <p:cNvGrpSpPr/>
          <p:nvPr/>
        </p:nvGrpSpPr>
        <p:grpSpPr>
          <a:xfrm>
            <a:off x="878225" y="2539259"/>
            <a:ext cx="2329504" cy="2304198"/>
            <a:chOff x="528175" y="989860"/>
            <a:chExt cx="5278381" cy="5235744"/>
          </a:xfrm>
        </p:grpSpPr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8175" y="1740023"/>
              <a:ext cx="5278381" cy="4485581"/>
            </a:xfrm>
            <a:prstGeom prst="rect">
              <a:avLst/>
            </a:prstGeom>
          </p:spPr>
        </p:pic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8175" y="989860"/>
              <a:ext cx="1833285" cy="425110"/>
            </a:xfrm>
            <a:prstGeom prst="rect">
              <a:avLst/>
            </a:prstGeom>
          </p:spPr>
        </p:pic>
      </p:grpSp>
      <p:grpSp>
        <p:nvGrpSpPr>
          <p:cNvPr id="15" name="Grupo 14"/>
          <p:cNvGrpSpPr/>
          <p:nvPr/>
        </p:nvGrpSpPr>
        <p:grpSpPr>
          <a:xfrm>
            <a:off x="3590191" y="2361460"/>
            <a:ext cx="2006610" cy="2600582"/>
            <a:chOff x="7119522" y="732011"/>
            <a:chExt cx="4217263" cy="5612610"/>
          </a:xfrm>
        </p:grpSpPr>
        <p:pic>
          <p:nvPicPr>
            <p:cNvPr id="16" name="Imagen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19522" y="1065617"/>
              <a:ext cx="4217263" cy="5279004"/>
            </a:xfrm>
            <a:prstGeom prst="rect">
              <a:avLst/>
            </a:prstGeom>
          </p:spPr>
        </p:pic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983046" y="732011"/>
              <a:ext cx="2034143" cy="2578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9973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+mj-lt"/>
              </a:rPr>
              <a:t>Caso </a:t>
            </a:r>
            <a:r>
              <a:rPr lang="es-ES" dirty="0" err="1" smtClean="0">
                <a:latin typeface="+mj-lt"/>
              </a:rPr>
              <a:t>Vitaldent</a:t>
            </a:r>
            <a:r>
              <a:rPr lang="es-ES" dirty="0" smtClean="0">
                <a:latin typeface="+mj-lt"/>
              </a:rPr>
              <a:t> – Retos y estrategia</a:t>
            </a:r>
            <a:endParaRPr lang="es-ES" dirty="0">
              <a:latin typeface="+mj-lt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597777" y="2687489"/>
            <a:ext cx="415179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Las </a:t>
            </a:r>
            <a:r>
              <a:rPr lang="es-ES" sz="1400" b="1" dirty="0">
                <a:solidFill>
                  <a:srgbClr val="53565A"/>
                </a:solidFill>
                <a:latin typeface="+mj-lt"/>
              </a:rPr>
              <a:t>publicaciones y la exposición pública de la empresa requerían comunicar su posicionamiento en relación a las </a:t>
            </a:r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acusaciones.</a:t>
            </a:r>
            <a:endParaRPr lang="es-ES" sz="1400" b="1" dirty="0">
              <a:solidFill>
                <a:srgbClr val="53565A"/>
              </a:solidFill>
              <a:latin typeface="+mj-lt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597777" y="2158300"/>
            <a:ext cx="12057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1600" b="1" dirty="0">
                <a:solidFill>
                  <a:srgbClr val="53565A"/>
                </a:solidFill>
                <a:latin typeface="+mj-lt"/>
              </a:rPr>
              <a:t>Estrategia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69334" y="2687489"/>
            <a:ext cx="428659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Frenar </a:t>
            </a:r>
            <a:r>
              <a:rPr lang="es-ES" sz="1400" b="1" dirty="0">
                <a:solidFill>
                  <a:srgbClr val="53565A"/>
                </a:solidFill>
                <a:latin typeface="+mj-lt"/>
              </a:rPr>
              <a:t>el daño </a:t>
            </a:r>
            <a:r>
              <a:rPr lang="es-ES" sz="1400" b="1" dirty="0" err="1">
                <a:solidFill>
                  <a:srgbClr val="53565A"/>
                </a:solidFill>
                <a:latin typeface="+mj-lt"/>
              </a:rPr>
              <a:t>reputacional</a:t>
            </a:r>
            <a:r>
              <a:rPr lang="es-ES" sz="1400" b="1" dirty="0">
                <a:solidFill>
                  <a:srgbClr val="53565A"/>
                </a:solidFill>
                <a:latin typeface="+mj-lt"/>
              </a:rPr>
              <a:t> de </a:t>
            </a:r>
            <a:r>
              <a:rPr lang="es-ES" sz="1400" b="1" dirty="0" err="1" smtClean="0">
                <a:solidFill>
                  <a:srgbClr val="53565A"/>
                </a:solidFill>
                <a:latin typeface="+mj-lt"/>
              </a:rPr>
              <a:t>Vitaldent</a:t>
            </a:r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 para propiciar la continuidad del negocio</a:t>
            </a:r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.</a:t>
            </a:r>
          </a:p>
          <a:p>
            <a:pPr fontAlgn="base"/>
            <a:endParaRPr lang="es-ES" sz="1600" b="1" dirty="0" smtClean="0">
              <a:solidFill>
                <a:srgbClr val="53565A"/>
              </a:solidFill>
              <a:latin typeface="+mj-lt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/>
              <a:t>Contener </a:t>
            </a:r>
            <a:r>
              <a:rPr lang="es-ES" sz="1400" dirty="0"/>
              <a:t>el daño </a:t>
            </a:r>
            <a:r>
              <a:rPr lang="es-ES" sz="1400" dirty="0" err="1"/>
              <a:t>reputacional</a:t>
            </a:r>
            <a:r>
              <a:rPr lang="es-ES" sz="1400" dirty="0"/>
              <a:t> de </a:t>
            </a:r>
            <a:r>
              <a:rPr lang="es-ES" sz="1400" dirty="0" err="1"/>
              <a:t>Vitaldent</a:t>
            </a:r>
            <a:r>
              <a:rPr lang="es-ES" sz="1400" dirty="0"/>
              <a:t> tras la publicación  en medios de la intervención judicial y la detención de la cúpula directiva. </a:t>
            </a:r>
            <a:endParaRPr lang="es-ES" sz="1400" dirty="0" smtClean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/>
              <a:t>Rebajar </a:t>
            </a:r>
            <a:r>
              <a:rPr lang="es-ES" sz="1400" dirty="0"/>
              <a:t>el tono negativo de la conversación en </a:t>
            </a:r>
            <a:r>
              <a:rPr lang="es-ES" sz="1400" dirty="0" smtClean="0"/>
              <a:t>RRSS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/>
              <a:t>Dar </a:t>
            </a:r>
            <a:r>
              <a:rPr lang="es-ES" sz="1400" dirty="0"/>
              <a:t>imagen de normalidad en torno a la actividad de la </a:t>
            </a:r>
            <a:r>
              <a:rPr lang="es-ES" sz="1400" dirty="0" smtClean="0"/>
              <a:t>firma</a:t>
            </a:r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.</a:t>
            </a:r>
            <a:endParaRPr lang="es-ES" sz="1400" dirty="0">
              <a:solidFill>
                <a:srgbClr val="53565A"/>
              </a:solidFill>
              <a:latin typeface="+mj-lt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034410" y="21583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Retos</a:t>
            </a:r>
            <a:endParaRPr lang="es-ES" sz="1600" dirty="0">
              <a:latin typeface="+mj-lt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597777" y="2533190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969334" y="2496854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316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r>
              <a:rPr lang="es-ES" dirty="0" smtClean="0"/>
              <a:t> - Narrativa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01"/>
          <a:stretch/>
        </p:blipFill>
        <p:spPr>
          <a:xfrm>
            <a:off x="5930553" y="1976069"/>
            <a:ext cx="5449776" cy="338749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872886" y="3300485"/>
            <a:ext cx="4960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“La prioridad de </a:t>
            </a:r>
            <a:r>
              <a:rPr lang="es-ES" dirty="0" err="1"/>
              <a:t>Vitaldent</a:t>
            </a:r>
            <a:r>
              <a:rPr lang="es-ES" dirty="0"/>
              <a:t> son sus pacientes”</a:t>
            </a:r>
          </a:p>
        </p:txBody>
      </p:sp>
    </p:spTree>
    <p:extLst>
      <p:ext uri="{BB962C8B-B14F-4D97-AF65-F5344CB8AC3E}">
        <p14:creationId xmlns:p14="http://schemas.microsoft.com/office/powerpoint/2010/main" val="56147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/>
              <a:t>V</a:t>
            </a:r>
            <a:r>
              <a:rPr lang="es-ES" dirty="0" err="1" smtClean="0"/>
              <a:t>italdent</a:t>
            </a:r>
            <a:r>
              <a:rPr lang="es-ES" dirty="0" smtClean="0"/>
              <a:t> – Riesgos y Oportunidades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157056" y="1857470"/>
            <a:ext cx="8377561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Riesgos</a:t>
            </a:r>
          </a:p>
          <a:p>
            <a:pPr fontAlgn="base"/>
            <a:endParaRPr lang="es-ES" sz="1400" dirty="0">
              <a:solidFill>
                <a:srgbClr val="53565A"/>
              </a:solidFill>
              <a:latin typeface="+mj-lt"/>
            </a:endParaRPr>
          </a:p>
          <a:p>
            <a:pPr marL="742950" lvl="1" indent="-2857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400" dirty="0" err="1">
                <a:solidFill>
                  <a:srgbClr val="53565A"/>
                </a:solidFill>
                <a:latin typeface="+mj-lt"/>
              </a:rPr>
              <a:t>Vitaldent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 estaba siendo </a:t>
            </a:r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investigado. No 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se conocía el alcance real de las imputaciones en sumario. </a:t>
            </a:r>
            <a:endParaRPr lang="es-ES" sz="1400" dirty="0" smtClean="0">
              <a:solidFill>
                <a:srgbClr val="53565A"/>
              </a:solidFill>
              <a:latin typeface="+mj-lt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Era 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imposible contactar con todos los franquiciados para verificar la calidad de sus servicios y </a:t>
            </a:r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productos.</a:t>
            </a:r>
            <a:endParaRPr lang="es-ES" sz="1400" dirty="0">
              <a:solidFill>
                <a:srgbClr val="53565A"/>
              </a:solidFill>
              <a:latin typeface="+mj-lt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961748" y="367938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s-ES" sz="1400" b="1" dirty="0" smtClean="0">
                <a:solidFill>
                  <a:srgbClr val="53565A"/>
                </a:solidFill>
              </a:rPr>
              <a:t>Oportunidades</a:t>
            </a:r>
          </a:p>
          <a:p>
            <a:pPr fontAlgn="base">
              <a:buFont typeface="Arial" panose="020B0604020202020204" pitchFamily="34" charset="0"/>
              <a:buChar char="•"/>
            </a:pPr>
            <a:endParaRPr lang="es-ES" sz="1400" dirty="0">
              <a:solidFill>
                <a:srgbClr val="53565A"/>
              </a:solidFill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>
                <a:solidFill>
                  <a:srgbClr val="53565A"/>
                </a:solidFill>
              </a:rPr>
              <a:t>Contacto </a:t>
            </a:r>
            <a:r>
              <a:rPr lang="es-ES" sz="1400" dirty="0">
                <a:solidFill>
                  <a:srgbClr val="53565A"/>
                </a:solidFill>
              </a:rPr>
              <a:t>con pacientes, franquiciados y empleados para que la compañía les situara en los </a:t>
            </a:r>
            <a:r>
              <a:rPr lang="es-ES" sz="1400" dirty="0" smtClean="0">
                <a:solidFill>
                  <a:srgbClr val="53565A"/>
                </a:solidFill>
              </a:rPr>
              <a:t>acontecimientos.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>
                <a:solidFill>
                  <a:srgbClr val="53565A"/>
                </a:solidFill>
              </a:rPr>
              <a:t>Contactado </a:t>
            </a:r>
            <a:r>
              <a:rPr lang="es-ES" sz="1400" dirty="0">
                <a:solidFill>
                  <a:srgbClr val="53565A"/>
                </a:solidFill>
              </a:rPr>
              <a:t>con medios para reaccionar ante las </a:t>
            </a:r>
            <a:r>
              <a:rPr lang="es-ES" sz="1400" dirty="0" smtClean="0">
                <a:solidFill>
                  <a:srgbClr val="53565A"/>
                </a:solidFill>
              </a:rPr>
              <a:t>publicaciones.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s-ES" sz="1400" dirty="0" smtClean="0">
                <a:solidFill>
                  <a:srgbClr val="53565A"/>
                </a:solidFill>
              </a:rPr>
              <a:t>Determinar la posición de la compañía en </a:t>
            </a:r>
            <a:r>
              <a:rPr lang="es-ES" sz="1400" dirty="0">
                <a:solidFill>
                  <a:srgbClr val="53565A"/>
                </a:solidFill>
              </a:rPr>
              <a:t>la conversación </a:t>
            </a:r>
            <a:r>
              <a:rPr lang="es-ES" sz="1400" dirty="0" smtClean="0">
                <a:solidFill>
                  <a:srgbClr val="53565A"/>
                </a:solidFill>
              </a:rPr>
              <a:t>digital.</a:t>
            </a:r>
            <a:endParaRPr lang="es-ES" sz="1400" dirty="0">
              <a:solidFill>
                <a:srgbClr val="53565A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61748" y="2150625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961747" y="4004006"/>
            <a:ext cx="1497368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835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r>
              <a:rPr lang="es-ES" dirty="0" smtClean="0"/>
              <a:t> – Contenidos: formatos y canales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439424" y="2101334"/>
            <a:ext cx="41890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Comunicado 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para los medios de </a:t>
            </a:r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comunicación y rueda de prensa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 </a:t>
            </a:r>
            <a:endParaRPr lang="es-ES" sz="1400" dirty="0">
              <a:latin typeface="+mj-lt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439423" y="2703989"/>
            <a:ext cx="40799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Formar 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a un portavoz para el traslado de los mensajes a los medios</a:t>
            </a:r>
            <a:endParaRPr lang="es-ES" sz="1400" dirty="0">
              <a:latin typeface="+mj-lt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439424" y="3476939"/>
            <a:ext cx="44020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Materiales para trasladar 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a pacientes y franquiciados la sensación de seguridad y de trabajo normalizado</a:t>
            </a:r>
            <a:endParaRPr lang="es-ES" sz="1400" dirty="0">
              <a:latin typeface="+mj-lt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439423" y="4387913"/>
            <a:ext cx="43011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Mensajes 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a la comunidad </a:t>
            </a:r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online </a:t>
            </a:r>
            <a:r>
              <a:rPr lang="es-ES" sz="1400" b="1" dirty="0" smtClean="0">
                <a:solidFill>
                  <a:srgbClr val="264D78"/>
                </a:solidFill>
                <a:latin typeface="+mj-lt"/>
              </a:rPr>
              <a:t>#</a:t>
            </a:r>
            <a:r>
              <a:rPr lang="es-ES" sz="1400" b="1" dirty="0" err="1" smtClean="0">
                <a:solidFill>
                  <a:srgbClr val="264D78"/>
                </a:solidFill>
                <a:latin typeface="+mj-lt"/>
              </a:rPr>
              <a:t>somosvitaldent</a:t>
            </a:r>
            <a:endParaRPr lang="es-ES" sz="1400" b="1" dirty="0">
              <a:solidFill>
                <a:srgbClr val="264D78"/>
              </a:solidFill>
              <a:latin typeface="+mj-lt"/>
            </a:endParaRPr>
          </a:p>
        </p:txBody>
      </p:sp>
      <p:pic>
        <p:nvPicPr>
          <p:cNvPr id="8" name="Picture 2" descr="C:\Users\iisturitz\Desktop\INNOVACIÓN\ELABORACIÓN DE CONTENIDOS\contenidos discurso\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423" y="2098784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iisturitz\Desktop\INNOVACIÓN\ELABORACIÓN DE CONTENIDOS\contenidos discurso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423" y="2728691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iisturitz\Desktop\INNOVACIÓN\ELABORACIÓN DE CONTENIDOS\contenidos discurso\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765" y="348567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iisturitz\Desktop\INNOVACIÓN\ELABORACIÓN DE CONTENIDOS\contenidos discurso\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765" y="4368266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ángulo 12"/>
          <p:cNvSpPr/>
          <p:nvPr/>
        </p:nvSpPr>
        <p:spPr>
          <a:xfrm>
            <a:off x="1446765" y="4868000"/>
            <a:ext cx="24785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Campaña </a:t>
            </a:r>
            <a:r>
              <a:rPr lang="es-ES" sz="1400" b="1" dirty="0" smtClean="0">
                <a:solidFill>
                  <a:srgbClr val="264D78"/>
                </a:solidFill>
                <a:latin typeface="+mj-lt"/>
              </a:rPr>
              <a:t>#</a:t>
            </a:r>
            <a:r>
              <a:rPr lang="es-ES" sz="1400" b="1" dirty="0" err="1" smtClean="0">
                <a:solidFill>
                  <a:srgbClr val="264D78"/>
                </a:solidFill>
                <a:latin typeface="+mj-lt"/>
              </a:rPr>
              <a:t>somosvitaldent</a:t>
            </a:r>
            <a:endParaRPr lang="es-ES" sz="1400" b="1" dirty="0">
              <a:solidFill>
                <a:srgbClr val="264D78"/>
              </a:solidFill>
              <a:latin typeface="+mj-lt"/>
            </a:endParaRPr>
          </a:p>
        </p:txBody>
      </p:sp>
      <p:pic>
        <p:nvPicPr>
          <p:cNvPr id="14" name="Picture 6" descr="C:\Users\iisturitz\Desktop\INNOVACIÓN\ELABORACIÓN DE CONTENIDOS\contenidos discurso\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423" y="4848043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ued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364" y="2624554"/>
            <a:ext cx="3786878" cy="2122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11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taldent- 12.000 sonrisas al día cuentan lo que somos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7667" y="97654"/>
            <a:ext cx="11694849" cy="657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948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Vitaldent</a:t>
            </a:r>
            <a:r>
              <a:rPr lang="es-ES" dirty="0" smtClean="0"/>
              <a:t> - Resultados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135" y="2015359"/>
            <a:ext cx="5871539" cy="3222466"/>
          </a:xfrm>
          <a:prstGeom prst="rect">
            <a:avLst/>
          </a:prstGeom>
        </p:spPr>
      </p:pic>
      <p:pic>
        <p:nvPicPr>
          <p:cNvPr id="2050" name="Picture 2" descr="https://lh5.googleusercontent.com/sHksXiJPsbX-ueHN5EFxDiQJWi8NC1AW7KbtxOZxL5ThSPzos0qtLnIZ6U6bg41GHMksrct6BfMzqrqU4xoNZAMws3lwP4LyO9-7JNh3-Cyac0-S7DnM9_NYeL7IrTt3eSAX6Okjo-v4BceQB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326" y="1526958"/>
            <a:ext cx="3554903" cy="415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27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53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illa_Innovacion">
  <a:themeElements>
    <a:clrScheme name="LLORENTE &amp; CUENCA">
      <a:dk1>
        <a:srgbClr val="4B4B4B"/>
      </a:dk1>
      <a:lt1>
        <a:srgbClr val="FFFFFF"/>
      </a:lt1>
      <a:dk2>
        <a:srgbClr val="CB333B"/>
      </a:dk2>
      <a:lt2>
        <a:srgbClr val="A69D90"/>
      </a:lt2>
      <a:accent1>
        <a:srgbClr val="7FA9AE"/>
      </a:accent1>
      <a:accent2>
        <a:srgbClr val="A2A569"/>
      </a:accent2>
      <a:accent3>
        <a:srgbClr val="A69F88"/>
      </a:accent3>
      <a:accent4>
        <a:srgbClr val="8A8D8F"/>
      </a:accent4>
      <a:accent5>
        <a:srgbClr val="CB333B"/>
      </a:accent5>
      <a:accent6>
        <a:srgbClr val="53565A"/>
      </a:accent6>
      <a:hlink>
        <a:srgbClr val="4B4B4B"/>
      </a:hlink>
      <a:folHlink>
        <a:srgbClr val="4B4B4B"/>
      </a:folHlink>
    </a:clrScheme>
    <a:fontScheme name="LLORENTE &amp; CUENCA">
      <a:majorFont>
        <a:latin typeface="Adelle"/>
        <a:ea typeface=""/>
        <a:cs typeface=""/>
      </a:majorFont>
      <a:minorFont>
        <a:latin typeface="Adel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79883EE9-4A1A-445D-8AAD-43B4F9C08BBB}" vid="{DEB959D3-CD99-45DD-9C3A-404395F8556C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Plantilla_Innovacion</Template>
  <TotalTime>1409</TotalTime>
  <Words>404</Words>
  <Application>Microsoft Office PowerPoint</Application>
  <PresentationFormat>Panorámica</PresentationFormat>
  <Paragraphs>70</Paragraphs>
  <Slides>20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Arial</vt:lpstr>
      <vt:lpstr>ヒラギノ角ゴ ProN W3</vt:lpstr>
      <vt:lpstr>Adelle</vt:lpstr>
      <vt:lpstr>Courier New</vt:lpstr>
      <vt:lpstr>Calibri</vt:lpstr>
      <vt:lpstr>Wingdings</vt:lpstr>
      <vt:lpstr>Plantilla_Innovacion</vt:lpstr>
      <vt:lpstr>La (R)evolución de la comunicación y de los Asuntos Públicos</vt:lpstr>
      <vt:lpstr>Índice</vt:lpstr>
      <vt:lpstr>Caso Emotional Driving Challenge</vt:lpstr>
      <vt:lpstr>Contexto de Gonvarri</vt:lpstr>
      <vt:lpstr>Emotional Driving</vt:lpstr>
      <vt:lpstr>Emotional Driving</vt:lpstr>
      <vt:lpstr>Emotional Driving</vt:lpstr>
      <vt:lpstr>Emotional Driving</vt:lpstr>
      <vt:lpstr>Emotional Driving</vt:lpstr>
      <vt:lpstr>Modelo de Fases: Extendiendo el concepto y contenido</vt:lpstr>
      <vt:lpstr>Presentación de PowerPoint</vt:lpstr>
      <vt:lpstr>Caso Vitaldent</vt:lpstr>
      <vt:lpstr>Caso Vitaldent – Contexto</vt:lpstr>
      <vt:lpstr>Caso Vitaldent – Retos y estrategia</vt:lpstr>
      <vt:lpstr>Caso Vitaldent - Narrativa</vt:lpstr>
      <vt:lpstr>Caso Vitaldent – Riesgos y Oportunidades</vt:lpstr>
      <vt:lpstr>Caso Vitaldent – Contenidos: formatos y canales</vt:lpstr>
      <vt:lpstr>Presentación de PowerPoint</vt:lpstr>
      <vt:lpstr>Caso Vitaldent - Resultados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Nuevo Discurso Metodológico</dc:title>
  <dc:creator>Irati Isturitz</dc:creator>
  <cp:lastModifiedBy>Irati Isturitz</cp:lastModifiedBy>
  <cp:revision>61</cp:revision>
  <dcterms:created xsi:type="dcterms:W3CDTF">2016-03-23T12:34:40Z</dcterms:created>
  <dcterms:modified xsi:type="dcterms:W3CDTF">2017-01-25T10:21:19Z</dcterms:modified>
</cp:coreProperties>
</file>