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1482" r:id="rId2"/>
    <p:sldId id="1485" r:id="rId3"/>
    <p:sldId id="1484" r:id="rId4"/>
    <p:sldId id="1483" r:id="rId5"/>
    <p:sldId id="1486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D4D4D"/>
    <a:srgbClr val="800000"/>
    <a:srgbClr val="606060"/>
    <a:srgbClr val="3F9599"/>
    <a:srgbClr val="5F8699"/>
    <a:srgbClr val="3399FF"/>
    <a:srgbClr val="0099FF"/>
    <a:srgbClr val="000066"/>
    <a:srgbClr val="6600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03" autoAdjust="0"/>
    <p:restoredTop sz="94249" autoAdjust="0"/>
  </p:normalViewPr>
  <p:slideViewPr>
    <p:cSldViewPr>
      <p:cViewPr>
        <p:scale>
          <a:sx n="70" d="100"/>
          <a:sy n="70" d="100"/>
        </p:scale>
        <p:origin x="960" y="36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908720"/>
            <a:ext cx="8915400" cy="508918"/>
          </a:xfrm>
          <a:prstGeom prst="rect">
            <a:avLst/>
          </a:prstGeom>
        </p:spPr>
        <p:txBody>
          <a:bodyPr/>
          <a:lstStyle>
            <a:lvl1pPr>
              <a:defRPr sz="2000" b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916832"/>
            <a:ext cx="8915400" cy="420933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Rectangle 25">
            <a:extLst>
              <a:ext uri="{FF2B5EF4-FFF2-40B4-BE49-F238E27FC236}">
                <a16:creationId xmlns:a16="http://schemas.microsoft.com/office/drawing/2014/main" id="{EF95EDF8-24AC-43BB-B1A5-01C9E22DC1E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CX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Rectángulo">
            <a:extLst>
              <a:ext uri="{FF2B5EF4-FFF2-40B4-BE49-F238E27FC236}">
                <a16:creationId xmlns:a16="http://schemas.microsoft.com/office/drawing/2014/main" id="{8FB4C03D-5841-4CFA-89D8-5023D239F741}"/>
              </a:ext>
            </a:extLst>
          </p:cNvPr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82638" y="1916832"/>
            <a:ext cx="8420100" cy="1500187"/>
          </a:xfrm>
          <a:prstGeom prst="rect">
            <a:avLst/>
          </a:prstGeom>
        </p:spPr>
        <p:txBody>
          <a:bodyPr anchor="t" anchorCtr="0"/>
          <a:lstStyle>
            <a:lvl1pPr marL="0" indent="0" algn="l">
              <a:buNone/>
              <a:defRPr sz="3200">
                <a:solidFill>
                  <a:schemeClr val="bg1"/>
                </a:solidFill>
                <a:latin typeface="Adelle" panose="02000503060000020004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3B96908-993E-42AC-9707-8D423B8C90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  <p:sp>
        <p:nvSpPr>
          <p:cNvPr id="10" name="Rectangle 25">
            <a:extLst>
              <a:ext uri="{FF2B5EF4-FFF2-40B4-BE49-F238E27FC236}">
                <a16:creationId xmlns:a16="http://schemas.microsoft.com/office/drawing/2014/main" id="{AD03264D-0553-497E-83C1-6F1150E5632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chemeClr val="bg1"/>
                </a:solidFill>
                <a:latin typeface="Arial"/>
                <a:cs typeface="Arial"/>
              </a:rPr>
              <a:t>CX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DE3117A-A00E-4916-ADF4-AF56CA8536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7" b="23542"/>
          <a:stretch/>
        </p:blipFill>
        <p:spPr>
          <a:xfrm>
            <a:off x="128464" y="0"/>
            <a:ext cx="1440162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160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F49B6-FD6B-4B8D-910E-FE3DFBD6A1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674E5-12D5-481D-B245-78F8875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9D878-1032-4A18-9850-4714A25FB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B4904-6C05-4531-A551-6DE7B85CF5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662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339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8763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740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 dirty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233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5092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92096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2502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4" descr="ESIC_Centrado_Negro">
            <a:extLst>
              <a:ext uri="{FF2B5EF4-FFF2-40B4-BE49-F238E27FC236}">
                <a16:creationId xmlns:a16="http://schemas.microsoft.com/office/drawing/2014/main" id="{B826CC80-5B51-4548-82DC-8F7238F5EB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6308725"/>
            <a:ext cx="1657879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5" descr="EXECUTIVE EDUCATION BLANCO2">
            <a:extLst>
              <a:ext uri="{FF2B5EF4-FFF2-40B4-BE49-F238E27FC236}">
                <a16:creationId xmlns:a16="http://schemas.microsoft.com/office/drawing/2014/main" id="{02D5752F-C4A3-4926-BEEA-4544A66B59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6" y="333376"/>
            <a:ext cx="4753504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6">
            <a:extLst>
              <a:ext uri="{FF2B5EF4-FFF2-40B4-BE49-F238E27FC236}">
                <a16:creationId xmlns:a16="http://schemas.microsoft.com/office/drawing/2014/main" id="{0DFB1293-DF4F-4A7F-8AD4-4DFFFB0EF08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892808" y="6391276"/>
            <a:ext cx="4724267" cy="333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89401" tIns="44700" rIns="89401" bIns="44700">
            <a:spAutoFit/>
          </a:bodyPr>
          <a:lstStyle>
            <a:lvl1pPr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3763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defRPr/>
            </a:pPr>
            <a:r>
              <a:rPr lang="es-ES" sz="800" b="0" dirty="0">
                <a:solidFill>
                  <a:srgbClr val="4D4D4D"/>
                </a:solidFill>
                <a:latin typeface="Arial Narrow" panose="020B0506020202030204" pitchFamily="34" charset="0"/>
                <a:cs typeface="Arial" panose="020B0604020202020204" pitchFamily="34" charset="0"/>
              </a:rPr>
              <a:t>	P BOLAND</a:t>
            </a:r>
          </a:p>
          <a:p>
            <a:pPr algn="r">
              <a:defRPr/>
            </a:pPr>
            <a:r>
              <a:rPr lang="de-DE" altLang="en-US" sz="800" b="0" dirty="0">
                <a:solidFill>
                  <a:srgbClr val="4D4D4D"/>
                </a:solidFill>
                <a:latin typeface="Arial Narrow" panose="020B0506020202030204" pitchFamily="34" charset="0"/>
              </a:rPr>
              <a:t>Pág. </a:t>
            </a:r>
            <a:fld id="{0B9C4066-7E2A-4E8E-9F17-24B1CC980775}" type="slidenum">
              <a:rPr lang="de-DE" altLang="en-US" sz="800" b="0" smtClean="0">
                <a:solidFill>
                  <a:srgbClr val="4D4D4D"/>
                </a:solidFill>
                <a:latin typeface="Arial Narrow" panose="020B0506020202030204" pitchFamily="34" charset="0"/>
              </a:rPr>
              <a:pPr algn="r">
                <a:defRPr/>
              </a:pPr>
              <a:t>‹Nº›</a:t>
            </a:fld>
            <a:endParaRPr lang="es-ES" sz="800" b="0" dirty="0">
              <a:solidFill>
                <a:srgbClr val="4D4D4D"/>
              </a:solidFill>
              <a:latin typeface="Arial Narrow" panose="020B0506020202030204" pitchFamily="34" charset="0"/>
            </a:endParaRPr>
          </a:p>
        </p:txBody>
      </p:sp>
      <p:sp>
        <p:nvSpPr>
          <p:cNvPr id="8" name="Rectangle 37">
            <a:extLst>
              <a:ext uri="{FF2B5EF4-FFF2-40B4-BE49-F238E27FC236}">
                <a16:creationId xmlns:a16="http://schemas.microsoft.com/office/drawing/2014/main" id="{74F89D2E-F589-4D7F-A059-9864F45B91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9497" y="606425"/>
            <a:ext cx="9477772" cy="4603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endParaRPr lang="es-ES" sz="3200" i="0">
              <a:latin typeface="Arial" panose="020B0604020202020204" pitchFamily="34" charset="0"/>
            </a:endParaRP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04F9BAAA-9C8E-47C6-9FA5-C486FCE8F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506" y="692696"/>
            <a:ext cx="8813933" cy="552450"/>
          </a:xfrm>
          <a:prstGeom prst="rect">
            <a:avLst/>
          </a:prstGeom>
        </p:spPr>
        <p:txBody>
          <a:bodyPr anchor="b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07A24F28-EDFE-4038-B988-C52902A7A99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6507" y="1746271"/>
            <a:ext cx="8813933" cy="4613254"/>
          </a:xfrm>
          <a:prstGeom prst="rect">
            <a:avLst/>
          </a:prstGeom>
        </p:spPr>
        <p:txBody>
          <a:bodyPr/>
          <a:lstStyle>
            <a:lvl1pPr marL="180975" indent="-180975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0725" indent="-179388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Picture 38">
            <a:extLst>
              <a:ext uri="{FF2B5EF4-FFF2-40B4-BE49-F238E27FC236}">
                <a16:creationId xmlns:a16="http://schemas.microsoft.com/office/drawing/2014/main" id="{CE22C405-5CD3-4A27-BC4D-BDD26CE6B9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2229" y="217485"/>
            <a:ext cx="2045039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986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41805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rPr lang="es-ES" dirty="0"/>
              <a:t>Haga clic para modificar el estilo de título del patrón</a:t>
            </a:r>
            <a:endParaRPr lang="en-GB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0"/>
          </p:nvPr>
        </p:nvSpPr>
        <p:spPr>
          <a:xfrm>
            <a:off x="631825" y="1556792"/>
            <a:ext cx="8713788" cy="4175671"/>
          </a:xfrm>
          <a:prstGeom prst="rect">
            <a:avLst/>
          </a:prstGeom>
        </p:spPr>
        <p:txBody>
          <a:bodyPr/>
          <a:lstStyle>
            <a:lvl1pPr marL="180975" indent="-180975">
              <a:defRPr sz="2000"/>
            </a:lvl1pPr>
            <a:lvl2pPr marL="628650" indent="-171450">
              <a:defRPr sz="1800"/>
            </a:lvl2pPr>
            <a:lvl3pPr marL="1076325" indent="-161925"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2736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gi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B0323E7-E87B-45B7-A322-8F68B93135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7" b="23542"/>
          <a:stretch/>
        </p:blipFill>
        <p:spPr>
          <a:xfrm>
            <a:off x="128464" y="0"/>
            <a:ext cx="1440162" cy="54868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  <p:sldLayoutId id="2147484335" r:id="rId16"/>
    <p:sldLayoutId id="2147484491" r:id="rId17"/>
    <p:sldLayoutId id="2147484492" r:id="rId18"/>
    <p:sldLayoutId id="2147484493" r:id="rId19"/>
    <p:sldLayoutId id="2147484494" r:id="rId20"/>
    <p:sldLayoutId id="2147484495" r:id="rId21"/>
    <p:sldLayoutId id="2147484496" r:id="rId22"/>
    <p:sldLayoutId id="2147484497" r:id="rId23"/>
    <p:sldLayoutId id="2147484498" r:id="rId24"/>
    <p:sldLayoutId id="2147484499" r:id="rId25"/>
    <p:sldLayoutId id="2147484500" r:id="rId26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B0492027-4D53-4530-8B6A-1628A246D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5900" y="2130425"/>
            <a:ext cx="6934200" cy="1470025"/>
          </a:xfrm>
        </p:spPr>
        <p:txBody>
          <a:bodyPr/>
          <a:lstStyle/>
          <a:p>
            <a:pPr algn="ctr"/>
            <a:r>
              <a:rPr lang="en-GB" dirty="0"/>
              <a:t>La </a:t>
            </a:r>
            <a:r>
              <a:rPr lang="en-GB" dirty="0" err="1"/>
              <a:t>tarea</a:t>
            </a:r>
            <a:r>
              <a:rPr lang="en-GB" dirty="0"/>
              <a:t> – </a:t>
            </a:r>
            <a:r>
              <a:rPr lang="en-GB" dirty="0" err="1"/>
              <a:t>Desarrollar</a:t>
            </a:r>
            <a:r>
              <a:rPr lang="en-GB" dirty="0"/>
              <a:t> una Nueva </a:t>
            </a:r>
            <a:r>
              <a:rPr lang="en-GB" dirty="0" err="1"/>
              <a:t>Propuesta</a:t>
            </a:r>
            <a:r>
              <a:rPr lang="en-GB" dirty="0"/>
              <a:t> de </a:t>
            </a:r>
            <a:r>
              <a:rPr lang="en-GB" dirty="0" err="1"/>
              <a:t>Valor</a:t>
            </a:r>
            <a:r>
              <a:rPr lang="en-GB" dirty="0"/>
              <a:t> para </a:t>
            </a:r>
            <a:r>
              <a:rPr lang="en-GB" dirty="0" err="1"/>
              <a:t>tu</a:t>
            </a:r>
            <a:r>
              <a:rPr lang="en-GB" dirty="0"/>
              <a:t> </a:t>
            </a:r>
            <a:r>
              <a:rPr lang="en-GB" dirty="0" err="1"/>
              <a:t>Cliente</a:t>
            </a:r>
            <a:br>
              <a:rPr lang="es-ES" dirty="0"/>
            </a:br>
            <a:endParaRPr lang="es-ES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0569C50-5D53-4D38-9913-E9AA81E010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6385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1916832"/>
            <a:ext cx="4313684" cy="4209331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es-ES" dirty="0"/>
              <a:t>Debéis crear un perfil de cliente para UNO DE VUESTROS CLIENTES/NB REALES</a:t>
            </a:r>
          </a:p>
          <a:p>
            <a:pPr lvl="1"/>
            <a:r>
              <a:rPr lang="es-ES" dirty="0"/>
              <a:t>Se trata del modelo “</a:t>
            </a:r>
            <a:r>
              <a:rPr lang="es-ES" dirty="0" err="1"/>
              <a:t>Buyer</a:t>
            </a:r>
            <a:r>
              <a:rPr lang="es-ES" dirty="0"/>
              <a:t> </a:t>
            </a:r>
            <a:r>
              <a:rPr lang="es-ES" dirty="0" err="1"/>
              <a:t>Person</a:t>
            </a:r>
            <a:r>
              <a:rPr lang="es-ES" dirty="0"/>
              <a:t>” donde se refleja la situación del cliente y su relación con LLYC</a:t>
            </a:r>
          </a:p>
          <a:p>
            <a:pPr lvl="1"/>
            <a:r>
              <a:rPr lang="es-ES" dirty="0"/>
              <a:t>Reflejamos sus necesidades (cubiertas o no) y sus expectativas a futuro</a:t>
            </a:r>
          </a:p>
          <a:p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6B3E4FB-A3F4-4969-9C5C-3929E0F0FB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59" r="9259"/>
          <a:stretch/>
        </p:blipFill>
        <p:spPr>
          <a:xfrm>
            <a:off x="5529064" y="2276872"/>
            <a:ext cx="3737620" cy="2578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64015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1916832"/>
            <a:ext cx="4889748" cy="4209331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 startAt="2"/>
            </a:pPr>
            <a:r>
              <a:rPr lang="es-ES" dirty="0"/>
              <a:t>Identificar LA PROPUESTA DE VALOR ACTUAL</a:t>
            </a:r>
          </a:p>
          <a:p>
            <a:pPr lvl="1">
              <a:buSzPct val="100000"/>
            </a:pPr>
            <a:r>
              <a:rPr lang="es-ES" dirty="0"/>
              <a:t>En el modelo CANVAS, se plasman:</a:t>
            </a:r>
          </a:p>
          <a:p>
            <a:pPr lvl="2">
              <a:buSzPct val="100000"/>
            </a:pPr>
            <a:r>
              <a:rPr lang="es-ES" dirty="0"/>
              <a:t>la propuesta de valor actual y el alcance de los servicios </a:t>
            </a:r>
          </a:p>
          <a:p>
            <a:pPr lvl="2">
              <a:buSzPct val="100000"/>
            </a:pPr>
            <a:r>
              <a:rPr lang="es-ES" dirty="0"/>
              <a:t>la clase de relación establecida</a:t>
            </a:r>
          </a:p>
          <a:p>
            <a:pPr lvl="2">
              <a:buSzPct val="100000"/>
            </a:pPr>
            <a:r>
              <a:rPr lang="es-ES" dirty="0"/>
              <a:t>la forma de comunicarse (canal)</a:t>
            </a:r>
          </a:p>
          <a:p>
            <a:pPr lvl="2">
              <a:buSzPct val="100000"/>
            </a:pPr>
            <a:r>
              <a:rPr lang="es-ES" dirty="0"/>
              <a:t>las actividades clave y recursos implicados</a:t>
            </a:r>
          </a:p>
          <a:p>
            <a:pPr marL="790575" lvl="1" indent="-342900">
              <a:buSzPct val="100000"/>
              <a:buFont typeface="+mj-lt"/>
              <a:buAutoNum type="arabicPeriod"/>
            </a:pPr>
            <a:endParaRPr lang="es-ES" dirty="0"/>
          </a:p>
          <a:p>
            <a:pPr marL="790575" lvl="1" indent="-342900">
              <a:buSzPct val="100000"/>
              <a:buFont typeface="+mj-lt"/>
              <a:buAutoNum type="arabicPeriod"/>
            </a:pPr>
            <a:endParaRPr lang="es-ES" dirty="0"/>
          </a:p>
          <a:p>
            <a:pPr marL="790575" lvl="1" indent="-342900">
              <a:buSzPct val="100000"/>
              <a:buFont typeface="+mj-lt"/>
              <a:buAutoNum type="arabicPeriod"/>
            </a:pP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6F20F60-92C7-4C0E-AD04-728C0A0E95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00" r="9345"/>
          <a:stretch/>
        </p:blipFill>
        <p:spPr>
          <a:xfrm>
            <a:off x="5385048" y="2076086"/>
            <a:ext cx="3881636" cy="2705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5629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1916832"/>
            <a:ext cx="4457700" cy="4209331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 startAt="3"/>
            </a:pPr>
            <a:r>
              <a:rPr lang="es-ES" dirty="0"/>
              <a:t>Desarrollar un MAPA DE EMPATÍA</a:t>
            </a:r>
          </a:p>
          <a:p>
            <a:pPr lvl="1">
              <a:buSzPct val="100000"/>
            </a:pPr>
            <a:r>
              <a:rPr lang="es-ES" dirty="0"/>
              <a:t>El “</a:t>
            </a:r>
            <a:r>
              <a:rPr lang="es-ES" dirty="0" err="1"/>
              <a:t>buyer</a:t>
            </a:r>
            <a:r>
              <a:rPr lang="es-ES" dirty="0"/>
              <a:t> </a:t>
            </a:r>
            <a:r>
              <a:rPr lang="es-ES" dirty="0" err="1"/>
              <a:t>journey</a:t>
            </a:r>
            <a:r>
              <a:rPr lang="es-ES" dirty="0"/>
              <a:t>” refleja la manera que los clientes nos descubren, nos comparan y finalmente cómo nos contratan</a:t>
            </a:r>
          </a:p>
          <a:p>
            <a:pPr lvl="1">
              <a:buSzPct val="100000"/>
            </a:pPr>
            <a:r>
              <a:rPr lang="es-ES" dirty="0"/>
              <a:t>El Mapa de Empatía visualizar el punto de visto de cliente a lo largo del “</a:t>
            </a:r>
            <a:r>
              <a:rPr lang="es-ES" dirty="0" err="1"/>
              <a:t>journey</a:t>
            </a:r>
            <a:r>
              <a:rPr lang="es-ES" dirty="0"/>
              <a:t>”</a:t>
            </a:r>
          </a:p>
          <a:p>
            <a:pPr lvl="1">
              <a:buSzPct val="100000"/>
            </a:pPr>
            <a:r>
              <a:rPr lang="es-ES" dirty="0"/>
              <a:t>Aquí </a:t>
            </a:r>
            <a:r>
              <a:rPr lang="es-ES" dirty="0" err="1"/>
              <a:t>pormenizaremos</a:t>
            </a:r>
            <a:r>
              <a:rPr lang="es-ES" dirty="0"/>
              <a:t> la experiencia del cliente e identificaremos los “puntos de dolor” o los “beneficios” que debemos eliminar o reforzar</a:t>
            </a:r>
          </a:p>
          <a:p>
            <a:pPr marL="447675" lvl="1" indent="0">
              <a:buNone/>
            </a:pPr>
            <a:endParaRPr lang="es-ES" dirty="0"/>
          </a:p>
          <a:p>
            <a:pPr lvl="1"/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162DBC3-4CC0-4574-A9B2-7EB9052D06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29" r="8929"/>
          <a:stretch/>
        </p:blipFill>
        <p:spPr>
          <a:xfrm>
            <a:off x="5385048" y="2564904"/>
            <a:ext cx="3865507" cy="2645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4364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74A43-9B5C-4351-8BE4-F1E1D5FF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Ejercicio Offline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18943E-488F-4ED8-A72B-ADE86EBC1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100000"/>
              <a:buFont typeface="+mj-lt"/>
              <a:buAutoNum type="arabicPeriod" startAt="4"/>
            </a:pPr>
            <a:r>
              <a:rPr lang="es-ES" dirty="0"/>
              <a:t>Finalmente, creamos UNA NUEVA PROPUESTA DE VALOR en el modelo CANVAS, resaltando lo que se ha variado en la propuesta, las actividades clave y los recursos para poder -</a:t>
            </a:r>
          </a:p>
          <a:p>
            <a:pPr lvl="1"/>
            <a:r>
              <a:rPr lang="es-ES" dirty="0"/>
              <a:t>Aumentar los ingresos</a:t>
            </a:r>
          </a:p>
          <a:p>
            <a:pPr lvl="1"/>
            <a:r>
              <a:rPr lang="es-ES" dirty="0"/>
              <a:t>Aumentar la satisfacción</a:t>
            </a:r>
          </a:p>
          <a:p>
            <a:pPr lvl="1"/>
            <a:r>
              <a:rPr lang="es-ES" dirty="0"/>
              <a:t>Lograr como nuevo cliente</a:t>
            </a:r>
          </a:p>
          <a:p>
            <a:pPr lvl="1"/>
            <a:r>
              <a:rPr lang="es-ES" dirty="0"/>
              <a:t>Etc.</a:t>
            </a:r>
          </a:p>
          <a:p>
            <a:pPr lvl="1"/>
            <a:endParaRPr lang="es-ES" dirty="0"/>
          </a:p>
          <a:p>
            <a:pPr lvl="1"/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188D16D-7B70-4243-BAD0-4F0C0AF84E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51" r="9488"/>
          <a:stretch/>
        </p:blipFill>
        <p:spPr>
          <a:xfrm>
            <a:off x="4808984" y="3230284"/>
            <a:ext cx="4248472" cy="2946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7735637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14581</TotalTime>
  <Words>222</Words>
  <Application>Microsoft Office PowerPoint</Application>
  <PresentationFormat>A4 (210 x 297 mm)</PresentationFormat>
  <Paragraphs>24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Adelle</vt:lpstr>
      <vt:lpstr>Arial</vt:lpstr>
      <vt:lpstr>Arial Narrow</vt:lpstr>
      <vt:lpstr>DIN-MediumAlternate</vt:lpstr>
      <vt:lpstr>DIN-RegularAlternate</vt:lpstr>
      <vt:lpstr>Wingdings</vt:lpstr>
      <vt:lpstr>BLUE C</vt:lpstr>
      <vt:lpstr>La tarea – Desarrollar una Nueva Propuesta de Valor para tu Cliente </vt:lpstr>
      <vt:lpstr>Ejercicio Offline</vt:lpstr>
      <vt:lpstr>Ejercicio Offline</vt:lpstr>
      <vt:lpstr>Ejercicio Offline</vt:lpstr>
      <vt:lpstr>Ejercicio Offline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Peter Boland</cp:lastModifiedBy>
  <cp:revision>798</cp:revision>
  <cp:lastPrinted>2014-07-07T08:15:56Z</cp:lastPrinted>
  <dcterms:created xsi:type="dcterms:W3CDTF">2018-06-18T16:36:22Z</dcterms:created>
  <dcterms:modified xsi:type="dcterms:W3CDTF">2019-05-22T08:44:07Z</dcterms:modified>
</cp:coreProperties>
</file>