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906000" cy="6858000" type="A4"/>
  <p:notesSz cx="7099300" cy="10234613"/>
  <p:embeddedFontLst>
    <p:embeddedFont>
      <p:font typeface="Arial Narrow" panose="020B0606020202030204" pitchFamily="34" charset="0"/>
      <p:regular r:id="rId7"/>
      <p:bold r:id="rId8"/>
      <p:italic r:id="rId9"/>
      <p:boldItalic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572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>
          <p15:clr>
            <a:srgbClr val="A4A3A4"/>
          </p15:clr>
        </p15:guide>
        <p15:guide id="5" orient="horz" pos="754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5" roundtripDataSignature="AMtx7miS4C3z+3eFGQ5DGIJBZgDYXkM+D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228" y="51"/>
      </p:cViewPr>
      <p:guideLst>
        <p:guide orient="horz" pos="572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customschemas.google.com/relationships/presentationmetadata" Target="metadata"/><Relationship Id="rId10" Type="http://schemas.openxmlformats.org/officeDocument/2006/relationships/font" Target="fonts/font4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77137" cy="5105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900" tIns="47950" rIns="95900" bIns="4795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4020506" y="0"/>
            <a:ext cx="3077137" cy="5105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900" tIns="47950" rIns="95900" bIns="4795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777875" y="769938"/>
            <a:ext cx="5543550" cy="3836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9599" y="4862015"/>
            <a:ext cx="5680103" cy="46034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900" tIns="47950" rIns="95900" bIns="4795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722392"/>
            <a:ext cx="3077137" cy="5105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900" tIns="47950" rIns="95900" bIns="4795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4020506" y="9722392"/>
            <a:ext cx="3077137" cy="5105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900" tIns="47950" rIns="95900" bIns="4795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 sz="1200" b="0" i="0" u="none" strike="noStrike" cap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:notes"/>
          <p:cNvSpPr txBox="1">
            <a:spLocks noGrp="1"/>
          </p:cNvSpPr>
          <p:nvPr>
            <p:ph type="sldNum" idx="12"/>
          </p:nvPr>
        </p:nvSpPr>
        <p:spPr>
          <a:xfrm>
            <a:off x="4020506" y="9722392"/>
            <a:ext cx="3077137" cy="5105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900" tIns="47950" rIns="95900" bIns="4795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 sz="1200" b="0" i="0" u="none" strike="noStrike" cap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1</a:t>
            </a:fld>
            <a:endParaRPr sz="1200" b="0" i="0" u="none" strike="noStrike" cap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64" name="Google Shape;6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0575" y="776288"/>
            <a:ext cx="5519738" cy="38211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5" name="Google Shape;65;p1:notes"/>
          <p:cNvSpPr txBox="1">
            <a:spLocks noGrp="1"/>
          </p:cNvSpPr>
          <p:nvPr>
            <p:ph type="body" idx="1"/>
          </p:nvPr>
        </p:nvSpPr>
        <p:spPr>
          <a:xfrm>
            <a:off x="709599" y="4862015"/>
            <a:ext cx="5680103" cy="46034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5900" tIns="47950" rIns="95900" bIns="479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:notes"/>
          <p:cNvSpPr txBox="1">
            <a:spLocks noGrp="1"/>
          </p:cNvSpPr>
          <p:nvPr>
            <p:ph type="body" idx="1"/>
          </p:nvPr>
        </p:nvSpPr>
        <p:spPr>
          <a:xfrm>
            <a:off x="709599" y="4862015"/>
            <a:ext cx="5680103" cy="4603448"/>
          </a:xfrm>
          <a:prstGeom prst="rect">
            <a:avLst/>
          </a:prstGeom>
        </p:spPr>
        <p:txBody>
          <a:bodyPr spcFirstLastPara="1" wrap="square" lIns="95900" tIns="47950" rIns="95900" bIns="4795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769938"/>
            <a:ext cx="5543550" cy="3836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3:notes"/>
          <p:cNvSpPr txBox="1">
            <a:spLocks noGrp="1"/>
          </p:cNvSpPr>
          <p:nvPr>
            <p:ph type="body" idx="1"/>
          </p:nvPr>
        </p:nvSpPr>
        <p:spPr>
          <a:xfrm>
            <a:off x="709599" y="4862015"/>
            <a:ext cx="5680103" cy="4603448"/>
          </a:xfrm>
          <a:prstGeom prst="rect">
            <a:avLst/>
          </a:prstGeom>
        </p:spPr>
        <p:txBody>
          <a:bodyPr spcFirstLastPara="1" wrap="square" lIns="95900" tIns="47950" rIns="95900" bIns="4795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769938"/>
            <a:ext cx="5543550" cy="3836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:notes"/>
          <p:cNvSpPr txBox="1">
            <a:spLocks noGrp="1"/>
          </p:cNvSpPr>
          <p:nvPr>
            <p:ph type="body" idx="1"/>
          </p:nvPr>
        </p:nvSpPr>
        <p:spPr>
          <a:xfrm>
            <a:off x="709599" y="4862015"/>
            <a:ext cx="5680103" cy="4603448"/>
          </a:xfrm>
          <a:prstGeom prst="rect">
            <a:avLst/>
          </a:prstGeom>
        </p:spPr>
        <p:txBody>
          <a:bodyPr spcFirstLastPara="1" wrap="square" lIns="95900" tIns="47950" rIns="95900" bIns="4795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769938"/>
            <a:ext cx="5543550" cy="3836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iapositiva de título" type="title">
  <p:cSld name="TITL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6"/>
          <p:cNvSpPr/>
          <p:nvPr/>
        </p:nvSpPr>
        <p:spPr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7"/>
          <p:cNvSpPr txBox="1"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260"/>
              <a:buFont typeface="Noto Sans Symbols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28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28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28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28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28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28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8"/>
          <p:cNvSpPr txBox="1"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" name="Google Shape;21;p8"/>
          <p:cNvSpPr txBox="1"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175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3060" algn="l" rtl="0">
              <a:spcBef>
                <a:spcPts val="560"/>
              </a:spcBef>
              <a:spcAft>
                <a:spcPts val="0"/>
              </a:spcAft>
              <a:buClr>
                <a:srgbClr val="000080"/>
              </a:buClr>
              <a:buSzPts val="1960"/>
              <a:buFont typeface="Noto Sans Symbols"/>
              <a:buChar char="□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2400"/>
              <a:buFont typeface="Noto Sans Symbols"/>
              <a:buChar char="▪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🢭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9"/>
          <p:cNvSpPr txBox="1"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4" name="Google Shape;24;p9"/>
          <p:cNvSpPr txBox="1">
            <a:spLocks noGrp="1"/>
          </p:cNvSpPr>
          <p:nvPr>
            <p:ph type="body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53060" algn="l" rtl="0">
              <a:spcBef>
                <a:spcPts val="560"/>
              </a:spcBef>
              <a:spcAft>
                <a:spcPts val="0"/>
              </a:spcAft>
              <a:buClr>
                <a:srgbClr val="000080"/>
              </a:buClr>
              <a:buSzPts val="1960"/>
              <a:buFont typeface="Noto Sans Symbols"/>
              <a:buChar char="■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5280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1680"/>
              <a:buFont typeface="Noto Sans Symbols"/>
              <a:buChar char="□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🢭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body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53060" algn="l" rtl="0">
              <a:spcBef>
                <a:spcPts val="560"/>
              </a:spcBef>
              <a:spcAft>
                <a:spcPts val="0"/>
              </a:spcAft>
              <a:buClr>
                <a:srgbClr val="000080"/>
              </a:buClr>
              <a:buSzPts val="1960"/>
              <a:buFont typeface="Noto Sans Symbols"/>
              <a:buChar char="■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5280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1680"/>
              <a:buFont typeface="Noto Sans Symbols"/>
              <a:buChar char="□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🢭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0"/>
          <p:cNvSpPr txBox="1"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Google Shape;28;p10"/>
          <p:cNvSpPr txBox="1"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1680"/>
              <a:buFont typeface="Noto Sans Symbols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9" name="Google Shape;29;p10"/>
          <p:cNvSpPr txBox="1">
            <a:spLocks noGrp="1"/>
          </p:cNvSpPr>
          <p:nvPr>
            <p:ph type="body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5280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1680"/>
              <a:buFont typeface="Noto Sans Symbols"/>
              <a:buChar char="■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Char char="□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Char char="🢭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0" name="Google Shape;30;p10"/>
          <p:cNvSpPr txBox="1">
            <a:spLocks noGrp="1"/>
          </p:cNvSpPr>
          <p:nvPr>
            <p:ph type="body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1680"/>
              <a:buFont typeface="Noto Sans Symbols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body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5280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1680"/>
              <a:buFont typeface="Noto Sans Symbols"/>
              <a:buChar char="■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Char char="□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Char char="🢭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rgbClr val="000080"/>
              </a:buClr>
              <a:buSzPts val="16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ólo el título" type="titleOnly">
  <p:cSld name="TITLE_ONL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1"/>
          <p:cNvSpPr txBox="1"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3"/>
          <p:cNvSpPr txBox="1"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7" name="Google Shape;37;p13"/>
          <p:cNvSpPr txBox="1">
            <a:spLocks noGrp="1"/>
          </p:cNvSpPr>
          <p:nvPr>
            <p:ph type="body"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70840" algn="l" rtl="0">
              <a:spcBef>
                <a:spcPts val="640"/>
              </a:spcBef>
              <a:spcAft>
                <a:spcPts val="0"/>
              </a:spcAft>
              <a:buClr>
                <a:srgbClr val="000080"/>
              </a:buClr>
              <a:buSzPts val="2240"/>
              <a:buFont typeface="Noto Sans Symbols"/>
              <a:buChar char="■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3060" algn="l" rtl="0">
              <a:spcBef>
                <a:spcPts val="560"/>
              </a:spcBef>
              <a:spcAft>
                <a:spcPts val="0"/>
              </a:spcAft>
              <a:buClr>
                <a:srgbClr val="000080"/>
              </a:buClr>
              <a:buSzPts val="1960"/>
              <a:buFont typeface="Noto Sans Symbols"/>
              <a:buChar char="□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2400"/>
              <a:buFont typeface="Noto Sans Symbols"/>
              <a:buChar char="▪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🢭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8" name="Google Shape;38;p13"/>
          <p:cNvSpPr txBox="1">
            <a:spLocks noGrp="1"/>
          </p:cNvSpPr>
          <p:nvPr>
            <p:ph type="body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rgbClr val="000080"/>
              </a:buClr>
              <a:buSzPts val="980"/>
              <a:buFont typeface="Noto Sans Symbols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rgbClr val="000080"/>
              </a:buClr>
              <a:buSzPts val="840"/>
              <a:buFont typeface="Noto Sans Symbols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rgbClr val="000080"/>
              </a:buClr>
              <a:buSzPts val="1000"/>
              <a:buFont typeface="Noto Sans Symbols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rgbClr val="000080"/>
              </a:buClr>
              <a:buSzPts val="900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rgbClr val="000080"/>
              </a:buClr>
              <a:buSzPts val="900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rgbClr val="000080"/>
              </a:buClr>
              <a:buSzPts val="900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rgbClr val="000080"/>
              </a:buClr>
              <a:buSzPts val="900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rgbClr val="000080"/>
              </a:buClr>
              <a:buSzPts val="900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rgbClr val="000080"/>
              </a:buClr>
              <a:buSzPts val="900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4"/>
          <p:cNvSpPr txBox="1"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1" name="Google Shape;41;p14"/>
          <p:cNvSpPr>
            <a:spLocks noGrp="1"/>
          </p:cNvSpPr>
          <p:nvPr>
            <p:ph type="pic" idx="2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rgbClr val="000080"/>
              </a:buClr>
              <a:buSzPts val="2240"/>
              <a:buFont typeface="Noto Sans Symbols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rgbClr val="000080"/>
              </a:buClr>
              <a:buSzPts val="1960"/>
              <a:buFont typeface="Noto Sans Symbols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2400"/>
              <a:buFont typeface="Noto Sans Symbols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2" name="Google Shape;42;p14"/>
          <p:cNvSpPr txBox="1">
            <a:spLocks noGrp="1"/>
          </p:cNvSpPr>
          <p:nvPr>
            <p:ph type="body" idx="1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rgbClr val="000080"/>
              </a:buClr>
              <a:buSzPts val="980"/>
              <a:buFont typeface="Noto Sans Symbols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rgbClr val="000080"/>
              </a:buClr>
              <a:buSzPts val="840"/>
              <a:buFont typeface="Noto Sans Symbols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rgbClr val="000080"/>
              </a:buClr>
              <a:buSzPts val="1000"/>
              <a:buFont typeface="Noto Sans Symbols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rgbClr val="000080"/>
              </a:buClr>
              <a:buSzPts val="900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rgbClr val="000080"/>
              </a:buClr>
              <a:buSzPts val="900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rgbClr val="000080"/>
              </a:buClr>
              <a:buSzPts val="900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rgbClr val="000080"/>
              </a:buClr>
              <a:buSzPts val="900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rgbClr val="000080"/>
              </a:buClr>
              <a:buSzPts val="900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rgbClr val="000080"/>
              </a:buClr>
              <a:buSzPts val="900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5"/>
          <p:cNvSpPr txBox="1"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1"/>
          </p:nvPr>
        </p:nvSpPr>
        <p:spPr>
          <a:xfrm rot="5400000">
            <a:off x="2690018" y="-594519"/>
            <a:ext cx="4525963" cy="89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175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3060" algn="l" rtl="0">
              <a:spcBef>
                <a:spcPts val="560"/>
              </a:spcBef>
              <a:spcAft>
                <a:spcPts val="0"/>
              </a:spcAft>
              <a:buClr>
                <a:srgbClr val="000080"/>
              </a:buClr>
              <a:buSzPts val="1960"/>
              <a:buFont typeface="Noto Sans Symbols"/>
              <a:buChar char="□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2400"/>
              <a:buFont typeface="Noto Sans Symbols"/>
              <a:buChar char="▪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🢭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6"/>
          <p:cNvSpPr txBox="1">
            <a:spLocks noGrp="1"/>
          </p:cNvSpPr>
          <p:nvPr>
            <p:ph type="title"/>
          </p:nvPr>
        </p:nvSpPr>
        <p:spPr>
          <a:xfrm rot="5400000">
            <a:off x="5370512" y="2085975"/>
            <a:ext cx="5851525" cy="2228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8" name="Google Shape;48;p16"/>
          <p:cNvSpPr txBox="1">
            <a:spLocks noGrp="1"/>
          </p:cNvSpPr>
          <p:nvPr>
            <p:ph type="body" idx="1"/>
          </p:nvPr>
        </p:nvSpPr>
        <p:spPr>
          <a:xfrm rot="5400000">
            <a:off x="836612" y="-66675"/>
            <a:ext cx="5851525" cy="6534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175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3060" algn="l" rtl="0">
              <a:spcBef>
                <a:spcPts val="560"/>
              </a:spcBef>
              <a:spcAft>
                <a:spcPts val="0"/>
              </a:spcAft>
              <a:buClr>
                <a:srgbClr val="000080"/>
              </a:buClr>
              <a:buSzPts val="1960"/>
              <a:buFont typeface="Noto Sans Symbols"/>
              <a:buChar char="□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2400"/>
              <a:buFont typeface="Noto Sans Symbols"/>
              <a:buChar char="▪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🢭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, texto y objetos" type="txAndObj">
  <p:cSld name="TEXT_AND_OBJECT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7"/>
          <p:cNvSpPr txBox="1"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1" name="Google Shape;51;p17"/>
          <p:cNvSpPr txBox="1">
            <a:spLocks noGrp="1"/>
          </p:cNvSpPr>
          <p:nvPr>
            <p:ph type="body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175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3060" algn="l" rtl="0">
              <a:spcBef>
                <a:spcPts val="560"/>
              </a:spcBef>
              <a:spcAft>
                <a:spcPts val="0"/>
              </a:spcAft>
              <a:buClr>
                <a:srgbClr val="000080"/>
              </a:buClr>
              <a:buSzPts val="1960"/>
              <a:buFont typeface="Noto Sans Symbols"/>
              <a:buChar char="□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2400"/>
              <a:buFont typeface="Noto Sans Symbols"/>
              <a:buChar char="▪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🢭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body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175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3060" algn="l" rtl="0">
              <a:spcBef>
                <a:spcPts val="560"/>
              </a:spcBef>
              <a:spcAft>
                <a:spcPts val="0"/>
              </a:spcAft>
              <a:buClr>
                <a:srgbClr val="000080"/>
              </a:buClr>
              <a:buSzPts val="1960"/>
              <a:buFont typeface="Noto Sans Symbols"/>
              <a:buChar char="□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2400"/>
              <a:buFont typeface="Noto Sans Symbols"/>
              <a:buChar char="▪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🢭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" type="objOnly">
  <p:cSld name="OBJECT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8"/>
          <p:cNvSpPr txBox="1">
            <a:spLocks noGrp="1"/>
          </p:cNvSpPr>
          <p:nvPr>
            <p:ph type="body" idx="1"/>
          </p:nvPr>
        </p:nvSpPr>
        <p:spPr>
          <a:xfrm>
            <a:off x="495300" y="274638"/>
            <a:ext cx="8915400" cy="5851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175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3060" algn="l" rtl="0">
              <a:spcBef>
                <a:spcPts val="560"/>
              </a:spcBef>
              <a:spcAft>
                <a:spcPts val="0"/>
              </a:spcAft>
              <a:buClr>
                <a:srgbClr val="000080"/>
              </a:buClr>
              <a:buSzPts val="1960"/>
              <a:buFont typeface="Noto Sans Symbols"/>
              <a:buChar char="□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2400"/>
              <a:buFont typeface="Noto Sans Symbols"/>
              <a:buChar char="▪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🢭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Diapositiva de título">
  <p:cSld name="1_Diapositiva de título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9"/>
          <p:cNvSpPr txBox="1"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7" name="Google Shape;57;p19"/>
          <p:cNvSpPr txBox="1"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560"/>
              </a:spcBef>
              <a:spcAft>
                <a:spcPts val="0"/>
              </a:spcAft>
              <a:buClr>
                <a:srgbClr val="000080"/>
              </a:buClr>
              <a:buSzPts val="1960"/>
              <a:buFont typeface="Noto Sans Symbols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2400"/>
              <a:buFont typeface="Noto Sans Symbols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e imágenes prediseñadas" type="txAndClipArt">
  <p:cSld name="TEXT_AND_CLIPAR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0"/>
          <p:cNvSpPr txBox="1"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0" name="Google Shape;60;p20"/>
          <p:cNvSpPr txBox="1">
            <a:spLocks noGrp="1"/>
          </p:cNvSpPr>
          <p:nvPr>
            <p:ph type="body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175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3060" algn="l" rtl="0">
              <a:spcBef>
                <a:spcPts val="560"/>
              </a:spcBef>
              <a:spcAft>
                <a:spcPts val="0"/>
              </a:spcAft>
              <a:buClr>
                <a:srgbClr val="000080"/>
              </a:buClr>
              <a:buSzPts val="1960"/>
              <a:buFont typeface="Noto Sans Symbols"/>
              <a:buChar char="□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2400"/>
              <a:buFont typeface="Noto Sans Symbols"/>
              <a:buChar char="▪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🢭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1" name="Google Shape;61;p20"/>
          <p:cNvSpPr>
            <a:spLocks noGrp="1"/>
          </p:cNvSpPr>
          <p:nvPr>
            <p:ph type="clipArt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14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rgbClr val="000080"/>
              </a:buClr>
              <a:buSzPts val="1960"/>
              <a:buFont typeface="Noto Sans Symbols"/>
              <a:buChar char="□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rgbClr val="000080"/>
              </a:buClr>
              <a:buSzPts val="2400"/>
              <a:buFont typeface="Noto Sans Symbols"/>
              <a:buChar char="▪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🢭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rgbClr val="000080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360"/>
              </a:spcBef>
              <a:spcAft>
                <a:spcPts val="0"/>
              </a:spcAft>
              <a:buClr>
                <a:srgbClr val="000080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5"/>
          <p:cNvSpPr/>
          <p:nvPr/>
        </p:nvSpPr>
        <p:spPr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 sz="1000" b="1" i="0" u="none" strike="noStrike" cap="none">
                <a:solidFill>
                  <a:srgbClr val="000066"/>
                </a:solidFill>
                <a:latin typeface="Arial Narrow"/>
                <a:ea typeface="Arial Narrow"/>
                <a:cs typeface="Arial Narrow"/>
                <a:sym typeface="Arial Narrow"/>
              </a:rPr>
              <a:t>‹Nº›</a:t>
            </a:fld>
            <a:endParaRPr sz="1000" b="1" i="0" u="none" strike="noStrike" cap="none">
              <a:solidFill>
                <a:srgbClr val="000066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1" name="Google Shape;11;p5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8610600" y="152400"/>
            <a:ext cx="990600" cy="32787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5"/>
          <p:cNvSpPr/>
          <p:nvPr/>
        </p:nvSpPr>
        <p:spPr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0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Módulo: Enfoque Comercial - Técnicas y Habilidades en los Procesos Comerciales</a:t>
            </a:r>
            <a:endParaRPr/>
          </a:p>
        </p:txBody>
      </p:sp>
      <p:pic>
        <p:nvPicPr>
          <p:cNvPr id="13" name="Google Shape;13;p5" descr="Resultado de imagen para llyc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200472" y="116632"/>
            <a:ext cx="662445" cy="662445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"/>
          <p:cNvPicPr preferRelativeResize="0"/>
          <p:nvPr/>
        </p:nvPicPr>
        <p:blipFill rotWithShape="1">
          <a:blip r:embed="rId3">
            <a:alphaModFix/>
          </a:blip>
          <a:srcRect l="39801" t="29749" r="11813" b="10629"/>
          <a:stretch/>
        </p:blipFill>
        <p:spPr>
          <a:xfrm>
            <a:off x="0" y="-1"/>
            <a:ext cx="9899368" cy="685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"/>
          <p:cNvPicPr preferRelativeResize="0"/>
          <p:nvPr/>
        </p:nvPicPr>
        <p:blipFill rotWithShape="1">
          <a:blip r:embed="rId4">
            <a:alphaModFix amt="79000"/>
          </a:blip>
          <a:srcRect/>
          <a:stretch/>
        </p:blipFill>
        <p:spPr>
          <a:xfrm>
            <a:off x="1" y="2422058"/>
            <a:ext cx="2209799" cy="3759200"/>
          </a:xfrm>
          <a:prstGeom prst="rect">
            <a:avLst/>
          </a:prstGeom>
          <a:solidFill>
            <a:schemeClr val="lt1"/>
          </a:solidFill>
          <a:ln>
            <a:noFill/>
          </a:ln>
        </p:spPr>
      </p:pic>
      <p:pic>
        <p:nvPicPr>
          <p:cNvPr id="69" name="Google Shape;69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"/>
          <p:cNvSpPr txBox="1"/>
          <p:nvPr/>
        </p:nvSpPr>
        <p:spPr>
          <a:xfrm>
            <a:off x="303176" y="4563088"/>
            <a:ext cx="4182533" cy="316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920"/>
              <a:buFont typeface="Arial"/>
              <a:buNone/>
            </a:pPr>
            <a:r>
              <a:rPr lang="es-ES" sz="1600" b="0" i="0" u="none" strike="noStrike" cap="none">
                <a:solidFill>
                  <a:srgbClr val="53565A"/>
                </a:solidFill>
                <a:latin typeface="Arial"/>
                <a:ea typeface="Arial"/>
                <a:cs typeface="Arial"/>
                <a:sym typeface="Arial"/>
              </a:rPr>
              <a:t>Madrid, 2020</a:t>
            </a:r>
            <a:endParaRPr/>
          </a:p>
        </p:txBody>
      </p:sp>
      <p:sp>
        <p:nvSpPr>
          <p:cNvPr id="71" name="Google Shape;71;p1"/>
          <p:cNvSpPr txBox="1"/>
          <p:nvPr/>
        </p:nvSpPr>
        <p:spPr>
          <a:xfrm>
            <a:off x="302508" y="3420774"/>
            <a:ext cx="4498091" cy="1142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776"/>
              <a:buFont typeface="Arial"/>
              <a:buNone/>
            </a:pPr>
            <a:r>
              <a:rPr lang="es-ES" sz="1480" b="0" i="0" u="none" strike="noStrike" cap="none">
                <a:solidFill>
                  <a:srgbClr val="7FA9AE"/>
                </a:solidFill>
                <a:latin typeface="Arial"/>
                <a:ea typeface="Arial"/>
                <a:cs typeface="Arial"/>
                <a:sym typeface="Arial"/>
              </a:rPr>
              <a:t>Javier Molina Acebo</a:t>
            </a:r>
            <a:endParaRPr/>
          </a:p>
          <a:p>
            <a:pPr marL="0" marR="0" lvl="0" indent="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rgbClr val="4B4B4B"/>
              </a:buClr>
              <a:buSzPts val="1776"/>
              <a:buFont typeface="Arial"/>
              <a:buNone/>
            </a:pPr>
            <a:r>
              <a:rPr lang="es-ES" sz="1480" b="0" i="0" u="none" strike="noStrike" cap="none">
                <a:solidFill>
                  <a:srgbClr val="7FA9AE"/>
                </a:solidFill>
                <a:latin typeface="Arial"/>
                <a:ea typeface="Arial"/>
                <a:cs typeface="Arial"/>
                <a:sym typeface="Arial"/>
              </a:rPr>
              <a:t>Miembro del Consejo</a:t>
            </a:r>
            <a:endParaRPr/>
          </a:p>
          <a:p>
            <a:pPr marL="0" marR="0" lvl="0" indent="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rgbClr val="4B4B4B"/>
              </a:buClr>
              <a:buSzPts val="1776"/>
              <a:buFont typeface="Arial"/>
              <a:buNone/>
            </a:pPr>
            <a:r>
              <a:rPr lang="es-ES" sz="1480" b="0" i="0" u="none" strike="noStrike" cap="none">
                <a:solidFill>
                  <a:srgbClr val="7FA9AE"/>
                </a:solidFill>
                <a:latin typeface="Arial"/>
                <a:ea typeface="Arial"/>
                <a:cs typeface="Arial"/>
                <a:sym typeface="Arial"/>
              </a:rPr>
              <a:t>EdV - Executive Education</a:t>
            </a:r>
            <a:endParaRPr sz="1480" b="0" i="0" u="none" strike="noStrike" cap="none">
              <a:solidFill>
                <a:srgbClr val="7FA9AE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rgbClr val="4B4B4B"/>
              </a:buClr>
              <a:buSzPts val="1776"/>
              <a:buFont typeface="Arial"/>
              <a:buNone/>
            </a:pPr>
            <a:r>
              <a:rPr lang="es-ES" sz="1480" b="0" i="0" u="none" strike="noStrike" cap="none">
                <a:solidFill>
                  <a:srgbClr val="7FA9AE"/>
                </a:solidFill>
                <a:latin typeface="Arial"/>
                <a:ea typeface="Arial"/>
                <a:cs typeface="Arial"/>
                <a:sym typeface="Arial"/>
              </a:rPr>
              <a:t>ESIC Business &amp; Marketing School</a:t>
            </a:r>
            <a:endParaRPr sz="1480" b="0" i="0" u="none" strike="noStrike" cap="none">
              <a:solidFill>
                <a:srgbClr val="7FA9A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1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3565A"/>
              </a:buClr>
              <a:buSzPts val="1600"/>
              <a:buFont typeface="Arial"/>
              <a:buNone/>
            </a:pPr>
            <a:r>
              <a:rPr lang="es-ES" sz="1600" b="0" i="0" u="none" strike="noStrike" cap="none">
                <a:solidFill>
                  <a:srgbClr val="53565A"/>
                </a:solidFill>
                <a:latin typeface="Arial"/>
                <a:ea typeface="Arial"/>
                <a:cs typeface="Arial"/>
                <a:sym typeface="Arial"/>
              </a:rPr>
              <a:t>Programa Superior de Gestión de empresas de Servicios Profesionales (Top Talent)</a:t>
            </a:r>
            <a:endParaRPr/>
          </a:p>
        </p:txBody>
      </p:sp>
      <p:pic>
        <p:nvPicPr>
          <p:cNvPr id="73" name="Google Shape;73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81000" y="5489619"/>
            <a:ext cx="1371600" cy="453981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"/>
          <p:cNvSpPr txBox="1"/>
          <p:nvPr/>
        </p:nvSpPr>
        <p:spPr>
          <a:xfrm>
            <a:off x="303175" y="1905000"/>
            <a:ext cx="4825331" cy="1640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65A"/>
              </a:buClr>
              <a:buSzPts val="2400"/>
              <a:buFont typeface="Arial"/>
              <a:buNone/>
            </a:pPr>
            <a:r>
              <a:rPr lang="es-ES" sz="2400" b="0" i="0" u="none" strike="noStrike" cap="none">
                <a:solidFill>
                  <a:srgbClr val="53565A"/>
                </a:solidFill>
                <a:latin typeface="Arial"/>
                <a:ea typeface="Arial"/>
                <a:cs typeface="Arial"/>
                <a:sym typeface="Arial"/>
              </a:rPr>
              <a:t>Módulo: Enfoque Comercial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65A"/>
              </a:buClr>
              <a:buSzPts val="1700"/>
              <a:buFont typeface="Arial"/>
              <a:buNone/>
            </a:pPr>
            <a:r>
              <a:rPr lang="es-ES" sz="1700" b="0" i="0" u="none" strike="noStrike" cap="none">
                <a:solidFill>
                  <a:srgbClr val="53565A"/>
                </a:solidFill>
                <a:latin typeface="Arial"/>
                <a:ea typeface="Arial"/>
                <a:cs typeface="Arial"/>
                <a:sym typeface="Arial"/>
              </a:rPr>
              <a:t>Técnicas y Habilidades en los Procesos Comerciales</a:t>
            </a:r>
            <a:endParaRPr sz="1700" b="0" i="0" u="none" strike="noStrike" cap="none">
              <a:solidFill>
                <a:srgbClr val="53565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1"/>
          <p:cNvSpPr txBox="1"/>
          <p:nvPr/>
        </p:nvSpPr>
        <p:spPr>
          <a:xfrm>
            <a:off x="560512" y="5912304"/>
            <a:ext cx="9223559" cy="1189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s-ES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Pre-Work</a:t>
            </a:r>
            <a:endParaRPr sz="32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6" name="Google Shape;76;p1" descr="Resultado de imagen para llyc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60499" y="390291"/>
            <a:ext cx="1142313" cy="11423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"/>
          <p:cNvSpPr txBox="1"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TITULO DEL PUNTO</a:t>
            </a:r>
            <a:endParaRPr/>
          </a:p>
        </p:txBody>
      </p:sp>
      <p:sp>
        <p:nvSpPr>
          <p:cNvPr id="82" name="Google Shape;82;p2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2"/>
          <p:cNvSpPr txBox="1"/>
          <p:nvPr/>
        </p:nvSpPr>
        <p:spPr>
          <a:xfrm>
            <a:off x="682441" y="2147490"/>
            <a:ext cx="9223559" cy="1189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s-ES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Pre-Work</a:t>
            </a:r>
            <a:endParaRPr sz="32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4" name="Google Shape;84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72400" y="332748"/>
            <a:ext cx="1295400" cy="4292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3"/>
          <p:cNvSpPr txBox="1"/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775" tIns="49875" rIns="99775" bIns="49875" anchor="t" anchorCtr="0">
            <a:no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80"/>
              </a:buClr>
              <a:buSzPts val="980"/>
              <a:buFont typeface="Noto Sans Symbols"/>
              <a:buNone/>
            </a:pPr>
            <a:r>
              <a:rPr lang="es-ES" sz="14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Piensa de forma individual sobre cada una de las siguientes cuestiones que se te exponen a continuación sobre la venta y su contextualización.</a:t>
            </a:r>
            <a:endParaRPr/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80"/>
              </a:buClr>
              <a:buSzPts val="980"/>
              <a:buFont typeface="Noto Sans Symbols"/>
              <a:buNone/>
            </a:pPr>
            <a:r>
              <a:rPr lang="es-ES" sz="14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Expón brevemente lo que interpretas o entiendes sobre cada una de ellas,  acompañando una breve reflexión explicitando tus razones.</a:t>
            </a:r>
            <a:endParaRPr/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80"/>
              </a:buClr>
              <a:buSzPts val="980"/>
              <a:buFont typeface="Noto Sans Symbols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3"/>
          <p:cNvSpPr/>
          <p:nvPr/>
        </p:nvSpPr>
        <p:spPr>
          <a:xfrm>
            <a:off x="294381" y="1972970"/>
            <a:ext cx="3038475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Arial"/>
              <a:buNone/>
            </a:pPr>
            <a:r>
              <a:rPr lang="es-ES" sz="12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PREGUNTAS</a:t>
            </a:r>
            <a:endParaRPr/>
          </a:p>
        </p:txBody>
      </p:sp>
      <p:sp>
        <p:nvSpPr>
          <p:cNvPr id="92" name="Google Shape;92;p3"/>
          <p:cNvSpPr/>
          <p:nvPr/>
        </p:nvSpPr>
        <p:spPr>
          <a:xfrm>
            <a:off x="3584848" y="1972970"/>
            <a:ext cx="6242050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Calibri"/>
              <a:buNone/>
            </a:pPr>
            <a:r>
              <a:rPr lang="es-ES" sz="12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REFLEXIONES</a:t>
            </a:r>
            <a:endParaRPr/>
          </a:p>
        </p:txBody>
      </p:sp>
      <p:sp>
        <p:nvSpPr>
          <p:cNvPr id="93" name="Google Shape;93;p3"/>
          <p:cNvSpPr/>
          <p:nvPr/>
        </p:nvSpPr>
        <p:spPr>
          <a:xfrm>
            <a:off x="241300" y="2631783"/>
            <a:ext cx="3253561" cy="876300"/>
          </a:xfrm>
          <a:prstGeom prst="rect">
            <a:avLst/>
          </a:prstGeom>
          <a:solidFill>
            <a:srgbClr val="666666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98897" marR="0" lvl="0" indent="-498897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</a:pPr>
            <a:r>
              <a:rPr lang="es-ES" sz="1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¿Qué es vender? </a:t>
            </a:r>
            <a:endParaRPr/>
          </a:p>
        </p:txBody>
      </p:sp>
      <p:sp>
        <p:nvSpPr>
          <p:cNvPr id="94" name="Google Shape;94;p3"/>
          <p:cNvSpPr/>
          <p:nvPr/>
        </p:nvSpPr>
        <p:spPr>
          <a:xfrm>
            <a:off x="3534681" y="2544470"/>
            <a:ext cx="6306881" cy="1009973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98475" marR="0" lvl="0" indent="-4984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Char char="•"/>
            </a:pPr>
            <a:r>
              <a:rPr lang="es-E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Proceso donde dos o más partes interactúan y acuerdan llevar a cabo un intercambio, no siempre necesariamente monetario, que satisface los deseos o necesidades de ambas partes. </a:t>
            </a:r>
            <a:endParaRPr/>
          </a:p>
        </p:txBody>
      </p:sp>
      <p:sp>
        <p:nvSpPr>
          <p:cNvPr id="95" name="Google Shape;95;p3"/>
          <p:cNvSpPr/>
          <p:nvPr/>
        </p:nvSpPr>
        <p:spPr>
          <a:xfrm>
            <a:off x="244380" y="3918799"/>
            <a:ext cx="3253561" cy="876300"/>
          </a:xfrm>
          <a:prstGeom prst="rect">
            <a:avLst/>
          </a:prstGeom>
          <a:solidFill>
            <a:srgbClr val="666666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98897" marR="0" lvl="0" indent="-498897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 startAt="2"/>
            </a:pPr>
            <a:r>
              <a:rPr lang="es-ES" sz="1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¿Te gusta vender? </a:t>
            </a:r>
            <a:endParaRPr/>
          </a:p>
          <a:p>
            <a:pPr marL="498897" marR="0" lvl="0" indent="-498897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	¿Por qué?</a:t>
            </a:r>
            <a:endParaRPr/>
          </a:p>
        </p:txBody>
      </p:sp>
      <p:sp>
        <p:nvSpPr>
          <p:cNvPr id="96" name="Google Shape;96;p3"/>
          <p:cNvSpPr/>
          <p:nvPr/>
        </p:nvSpPr>
        <p:spPr>
          <a:xfrm>
            <a:off x="3534681" y="3832434"/>
            <a:ext cx="6310874" cy="1009973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98475" marR="0" lvl="0" indent="-4984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Char char="•"/>
            </a:pPr>
            <a:r>
              <a:rPr lang="es-E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No. Me resulta incómodo</a:t>
            </a:r>
            <a:r>
              <a:rPr lang="es-ES" sz="1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porque a veces intentamos convencer de algo que igual a la otra parte ni le interesa, ni necesita. </a:t>
            </a:r>
            <a:endParaRPr dirty="0"/>
          </a:p>
        </p:txBody>
      </p:sp>
      <p:sp>
        <p:nvSpPr>
          <p:cNvPr id="97" name="Google Shape;97;p3"/>
          <p:cNvSpPr/>
          <p:nvPr/>
        </p:nvSpPr>
        <p:spPr>
          <a:xfrm>
            <a:off x="244380" y="5242327"/>
            <a:ext cx="3253561" cy="876300"/>
          </a:xfrm>
          <a:prstGeom prst="rect">
            <a:avLst/>
          </a:prstGeom>
          <a:solidFill>
            <a:srgbClr val="666666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98897" marR="0" lvl="0" indent="-498897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 startAt="3"/>
            </a:pPr>
            <a:r>
              <a:rPr lang="es-ES" sz="1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¿El comercial nace o se hace?</a:t>
            </a:r>
            <a:endParaRPr/>
          </a:p>
          <a:p>
            <a:pPr marL="498897" marR="0" lvl="0" indent="-498897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	¿Por qué?</a:t>
            </a:r>
            <a:endParaRPr/>
          </a:p>
        </p:txBody>
      </p:sp>
      <p:sp>
        <p:nvSpPr>
          <p:cNvPr id="98" name="Google Shape;98;p3"/>
          <p:cNvSpPr/>
          <p:nvPr/>
        </p:nvSpPr>
        <p:spPr>
          <a:xfrm>
            <a:off x="3534681" y="5155331"/>
            <a:ext cx="6310874" cy="1009973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98475" marR="0" lvl="0" indent="-4984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Char char="•"/>
            </a:pPr>
            <a:r>
              <a:rPr lang="es-E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 hace. Requiere trabajar de forma constante, no solo para aprender nuevas técnicas, herramientas y comportamientos, sino también para desaprender “malos hábitos” ya adquiridos de manera natural.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"/>
          <p:cNvSpPr/>
          <p:nvPr/>
        </p:nvSpPr>
        <p:spPr>
          <a:xfrm>
            <a:off x="241300" y="1919883"/>
            <a:ext cx="3253561" cy="876300"/>
          </a:xfrm>
          <a:prstGeom prst="rect">
            <a:avLst/>
          </a:prstGeom>
          <a:solidFill>
            <a:srgbClr val="666666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44500" marR="0" lvl="0" indent="-4445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 startAt="5"/>
            </a:pPr>
            <a:r>
              <a:rPr lang="es-ES" sz="1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¿Qué vende Llorente&amp;Cuenca? </a:t>
            </a:r>
            <a:endParaRPr/>
          </a:p>
        </p:txBody>
      </p:sp>
      <p:sp>
        <p:nvSpPr>
          <p:cNvPr id="104" name="Google Shape;104;p4"/>
          <p:cNvSpPr/>
          <p:nvPr/>
        </p:nvSpPr>
        <p:spPr>
          <a:xfrm>
            <a:off x="3534681" y="1832570"/>
            <a:ext cx="6306881" cy="1009973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98475" marR="0" lvl="0" indent="-4984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Char char="•"/>
            </a:pPr>
            <a:r>
              <a:rPr lang="es-E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Personas, confianza, excelencia e innovación. </a:t>
            </a:r>
            <a:endParaRPr/>
          </a:p>
        </p:txBody>
      </p:sp>
      <p:sp>
        <p:nvSpPr>
          <p:cNvPr id="105" name="Google Shape;105;p4"/>
          <p:cNvSpPr/>
          <p:nvPr/>
        </p:nvSpPr>
        <p:spPr>
          <a:xfrm>
            <a:off x="244380" y="3062883"/>
            <a:ext cx="3253561" cy="876300"/>
          </a:xfrm>
          <a:prstGeom prst="rect">
            <a:avLst/>
          </a:prstGeom>
          <a:solidFill>
            <a:srgbClr val="666666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98897" marR="0" lvl="0" indent="-498897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 startAt="6"/>
            </a:pPr>
            <a:r>
              <a:rPr lang="es-ES" sz="1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¿Cuándo el cliente rechaza una propuesta LL&amp;C, habitualmente,  ¿es porque lo deja sin hacer o es porque lo hace con otra firma?</a:t>
            </a: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4"/>
          <p:cNvSpPr/>
          <p:nvPr/>
        </p:nvSpPr>
        <p:spPr>
          <a:xfrm>
            <a:off x="3534681" y="2976518"/>
            <a:ext cx="6310874" cy="1009973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98475" marR="0" lvl="0" indent="-4984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Char char="•"/>
            </a:pPr>
            <a:r>
              <a:rPr lang="es-E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50 /50</a:t>
            </a:r>
            <a:r>
              <a:rPr lang="es-E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/>
          </a:p>
        </p:txBody>
      </p:sp>
      <p:sp>
        <p:nvSpPr>
          <p:cNvPr id="107" name="Google Shape;107;p4"/>
          <p:cNvSpPr/>
          <p:nvPr/>
        </p:nvSpPr>
        <p:spPr>
          <a:xfrm>
            <a:off x="244380" y="4242395"/>
            <a:ext cx="3253561" cy="876300"/>
          </a:xfrm>
          <a:prstGeom prst="rect">
            <a:avLst/>
          </a:prstGeom>
          <a:solidFill>
            <a:srgbClr val="666666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98897" marR="0" lvl="0" indent="-498897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 startAt="7"/>
            </a:pPr>
            <a:r>
              <a:rPr lang="es-ES" sz="1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¿Cuál es, en tu opinión, el mayor y/o más recurrente error que se comete en la venta?</a:t>
            </a: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4"/>
          <p:cNvSpPr/>
          <p:nvPr/>
        </p:nvSpPr>
        <p:spPr>
          <a:xfrm>
            <a:off x="3534681" y="4155399"/>
            <a:ext cx="6310874" cy="1009973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98475" marR="0" lvl="0" indent="-4984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Char char="•"/>
            </a:pPr>
            <a:r>
              <a:rPr lang="es-ES" sz="1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Estrategia interna de identificación</a:t>
            </a:r>
          </a:p>
          <a:p>
            <a:pPr marL="498475" marR="0" lvl="0" indent="-4984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Char char="•"/>
            </a:pPr>
            <a:r>
              <a:rPr lang="es-ES" sz="1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 saber decir que no – A veces vendemos, pero mal</a:t>
            </a:r>
            <a:endParaRPr lang="es-ES" dirty="0"/>
          </a:p>
        </p:txBody>
      </p:sp>
      <p:sp>
        <p:nvSpPr>
          <p:cNvPr id="109" name="Google Shape;109;p4"/>
          <p:cNvSpPr/>
          <p:nvPr/>
        </p:nvSpPr>
        <p:spPr>
          <a:xfrm>
            <a:off x="249000" y="5386983"/>
            <a:ext cx="3253560" cy="876300"/>
          </a:xfrm>
          <a:prstGeom prst="rect">
            <a:avLst/>
          </a:prstGeom>
          <a:solidFill>
            <a:srgbClr val="666666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98897" marR="0" lvl="0" indent="-498897" algn="just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 startAt="8"/>
            </a:pPr>
            <a:r>
              <a:rPr lang="es-ES" sz="1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¿El mercado de consultoría de reputación, comunicación y asuntos públicos , comercialmente hablando, cómo lo describirías?</a:t>
            </a: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4"/>
          <p:cNvSpPr/>
          <p:nvPr/>
        </p:nvSpPr>
        <p:spPr>
          <a:xfrm>
            <a:off x="3534680" y="5299347"/>
            <a:ext cx="6314864" cy="1009973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98475" marR="0" lvl="0" indent="-4984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Char char="•"/>
            </a:pPr>
            <a:r>
              <a:rPr lang="es-E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Inexperto. Habitualmente son los propios empleados (expertos en comunicación) quienes realizan la actividad comercial, sin haber sido formados propiamente o dotados de las herramientas necesarias.</a:t>
            </a:r>
            <a:endParaRPr/>
          </a:p>
        </p:txBody>
      </p:sp>
      <p:sp>
        <p:nvSpPr>
          <p:cNvPr id="111" name="Google Shape;111;p4"/>
          <p:cNvSpPr/>
          <p:nvPr/>
        </p:nvSpPr>
        <p:spPr>
          <a:xfrm>
            <a:off x="249000" y="708324"/>
            <a:ext cx="3253560" cy="876300"/>
          </a:xfrm>
          <a:prstGeom prst="rect">
            <a:avLst/>
          </a:prstGeom>
          <a:solidFill>
            <a:srgbClr val="666666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98897" marR="0" lvl="0" indent="-498897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AutoNum type="arabicPeriod" startAt="4"/>
            </a:pPr>
            <a:r>
              <a:rPr lang="es-ES" sz="1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¿Dónde empieza y dónde termina  la venta en L</a:t>
            </a:r>
            <a:r>
              <a:rPr lang="es-ES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LYC</a:t>
            </a:r>
            <a:r>
              <a:rPr lang="es-ES" sz="1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/>
          </a:p>
        </p:txBody>
      </p:sp>
      <p:sp>
        <p:nvSpPr>
          <p:cNvPr id="112" name="Google Shape;112;p4"/>
          <p:cNvSpPr/>
          <p:nvPr/>
        </p:nvSpPr>
        <p:spPr>
          <a:xfrm>
            <a:off x="3534680" y="620688"/>
            <a:ext cx="6314864" cy="1009973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98475" marR="0" lvl="0" indent="-4984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Char char="•"/>
            </a:pPr>
            <a:r>
              <a:rPr lang="es-E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Empieza en la estrategia interna de identificación de potenciales clientes y no termina porque la relación con los clientes casi siempre puede seguir creciendo. </a:t>
            </a:r>
            <a:r>
              <a:rPr lang="es-E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384</Words>
  <Application>Microsoft Office PowerPoint</Application>
  <PresentationFormat>A4 (210 x 297 mm)</PresentationFormat>
  <Paragraphs>35</Paragraphs>
  <Slides>4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9" baseType="lpstr">
      <vt:lpstr>Arial Narrow</vt:lpstr>
      <vt:lpstr>Arial</vt:lpstr>
      <vt:lpstr>Calibri</vt:lpstr>
      <vt:lpstr>Noto Sans Symbols</vt:lpstr>
      <vt:lpstr>BLUE C</vt:lpstr>
      <vt:lpstr>Presentación de PowerPoint</vt:lpstr>
      <vt:lpstr>TITULO DEL PUNTO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Doroteo</dc:creator>
  <cp:lastModifiedBy>Teresa Rey</cp:lastModifiedBy>
  <cp:revision>2</cp:revision>
  <dcterms:created xsi:type="dcterms:W3CDTF">2018-06-18T16:36:22Z</dcterms:created>
  <dcterms:modified xsi:type="dcterms:W3CDTF">2020-03-13T13:58:52Z</dcterms:modified>
</cp:coreProperties>
</file>