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7" autoAdjust="0"/>
    <p:restoredTop sz="94660"/>
  </p:normalViewPr>
  <p:slideViewPr>
    <p:cSldViewPr snapToGrid="0">
      <p:cViewPr>
        <p:scale>
          <a:sx n="112" d="100"/>
          <a:sy n="112" d="100"/>
        </p:scale>
        <p:origin x="-1176" y="-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9356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3660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72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963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4749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8179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8396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6840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6178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9928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0277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A0606-FD71-45B9-ABFC-57322B205D6A}" type="datetimeFigureOut">
              <a:rPr lang="es-ES" smtClean="0"/>
              <a:t>27/06/2019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43485-DC86-4C67-84B0-CA15222001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0913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Ejercicio </a:t>
            </a:r>
            <a:r>
              <a:rPr lang="es-ES" dirty="0" err="1" smtClean="0"/>
              <a:t>Costumer</a:t>
            </a:r>
            <a:r>
              <a:rPr lang="es-ES" dirty="0" smtClean="0"/>
              <a:t> </a:t>
            </a:r>
            <a:r>
              <a:rPr lang="es-ES" dirty="0" err="1" smtClean="0"/>
              <a:t>Experience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Cliente escogido: Bayer</a:t>
            </a:r>
          </a:p>
          <a:p>
            <a:r>
              <a:rPr lang="es-ES" dirty="0" smtClean="0"/>
              <a:t>Carmen de la Llave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90966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Buyer</a:t>
            </a:r>
            <a:r>
              <a:rPr lang="es-ES" dirty="0" smtClean="0"/>
              <a:t> persona</a:t>
            </a:r>
            <a:endParaRPr lang="es-ES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099609"/>
              </p:ext>
            </p:extLst>
          </p:nvPr>
        </p:nvGraphicFramePr>
        <p:xfrm>
          <a:off x="838200" y="1690688"/>
          <a:ext cx="10756392" cy="4520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8196"/>
                <a:gridCol w="5378196"/>
              </a:tblGrid>
              <a:tr h="558736"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PERFIL</a:t>
                      </a:r>
                      <a:endParaRPr lang="es-ES" sz="14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DESCRIPCIÓN</a:t>
                      </a:r>
                      <a:r>
                        <a:rPr lang="es-ES" sz="1400" baseline="0" dirty="0" smtClean="0"/>
                        <a:t> DEL PERFIL</a:t>
                      </a:r>
                      <a:endParaRPr lang="es-ES" sz="14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11409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/>
                        <a:t>Laura Diéguez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/>
                        <a:t>42 años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/>
                        <a:t>Director</a:t>
                      </a:r>
                      <a:r>
                        <a:rPr lang="es-ES" sz="1400" baseline="0" dirty="0" smtClean="0"/>
                        <a:t> de Comunicación y Asuntos Públicos Corporativos de Bayer Iberia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9 meses en el cargo y más de 15 en la profesión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Licenciada en Periodismo y Master en Dirección de Comunicación por la </a:t>
                      </a:r>
                      <a:r>
                        <a:rPr lang="es-ES" sz="1400" baseline="0" dirty="0" err="1" smtClean="0"/>
                        <a:t>Pompeu</a:t>
                      </a:r>
                      <a:r>
                        <a:rPr lang="es-ES" sz="1400" baseline="0" dirty="0" smtClean="0"/>
                        <a:t> </a:t>
                      </a:r>
                      <a:r>
                        <a:rPr lang="es-ES" sz="1400" baseline="0" dirty="0" err="1" smtClean="0"/>
                        <a:t>Fabra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/>
                        <a:t>Experiencia de más de 10 años en</a:t>
                      </a:r>
                      <a:r>
                        <a:rPr lang="es-ES" sz="1400" baseline="0" dirty="0" smtClean="0"/>
                        <a:t> departamentos de comunicación de empresas de Gran Consumo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Orientada sobre todo a gestión con medios de comunicación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Ha trabajado habitualmente con agencias de comunicación muy tácticas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Tiene poca experiencia en el sector farmacéutico, desconoce a los principales actores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Se apoya principalmente en las relaciones de confianza con los periodistas y los principales proveedores</a:t>
                      </a:r>
                      <a:endParaRPr lang="es-ES" sz="1400" dirty="0"/>
                    </a:p>
                  </a:txBody>
                  <a:tcPr/>
                </a:tc>
              </a:tr>
              <a:tr h="578120">
                <a:tc>
                  <a:txBody>
                    <a:bodyPr/>
                    <a:lstStyle/>
                    <a:p>
                      <a:r>
                        <a:rPr lang="es-ES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PROBLEMAS PERCIBIDOS</a:t>
                      </a:r>
                      <a:endParaRPr lang="es-E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NECESIDADES</a:t>
                      </a:r>
                      <a:endParaRPr lang="es-E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11409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/>
                        <a:t>Se dedican</a:t>
                      </a:r>
                      <a:r>
                        <a:rPr lang="es-ES" sz="1400" baseline="0" dirty="0" smtClean="0"/>
                        <a:t> muchas horas a la cuenta pero no se percibe el valor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Servicio caro en comparación con lo que solía pagar a otras agencias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Falta de proactividad en una de sus últimas crisis </a:t>
                      </a:r>
                      <a:r>
                        <a:rPr lang="es-ES" sz="1400" baseline="0" dirty="0" err="1" smtClean="0"/>
                        <a:t>repuacionales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/>
                        <a:t>Visibilidad interna y en el sector para dar a conocer su reciente incorporación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/>
                        <a:t>Aprovechar</a:t>
                      </a:r>
                      <a:r>
                        <a:rPr lang="es-ES" sz="1400" baseline="0" dirty="0" smtClean="0"/>
                        <a:t> el “tirón” de la celebración del 120 aniversario en España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Agilidad en la elaboración de informes de resultados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aseline="0" dirty="0" smtClean="0"/>
                        <a:t>Pactar con ella los </a:t>
                      </a:r>
                      <a:r>
                        <a:rPr lang="es-ES" sz="1400" baseline="0" dirty="0" err="1" smtClean="0"/>
                        <a:t>KPI’s</a:t>
                      </a:r>
                      <a:r>
                        <a:rPr lang="es-ES" sz="1400" baseline="0" dirty="0" smtClean="0"/>
                        <a:t> y las acciones de cara a 2020</a:t>
                      </a:r>
                      <a:endParaRPr lang="es-E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9112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Modelo </a:t>
            </a:r>
            <a:r>
              <a:rPr lang="es-ES" dirty="0" err="1" smtClean="0"/>
              <a:t>Canvas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460" y="1606560"/>
            <a:ext cx="8093149" cy="4984407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419468" y="5713580"/>
            <a:ext cx="35496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err="1" smtClean="0"/>
              <a:t>Fee</a:t>
            </a:r>
            <a:r>
              <a:rPr lang="es-ES" sz="1000" dirty="0" smtClean="0"/>
              <a:t> mensual de 6.000 euros mensuales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3 personas del equipo dedicados a la cuenta: senior, consultor y becario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Viajes semanales fuera de Barcelona</a:t>
            </a:r>
            <a:endParaRPr lang="es-ES" sz="1000" dirty="0"/>
          </a:p>
        </p:txBody>
      </p:sp>
      <p:sp>
        <p:nvSpPr>
          <p:cNvPr id="7" name="CuadroTexto 6"/>
          <p:cNvSpPr txBox="1"/>
          <p:nvPr/>
        </p:nvSpPr>
        <p:spPr>
          <a:xfrm>
            <a:off x="7144815" y="4098763"/>
            <a:ext cx="14085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Reuniones mensuales presenciales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err="1" smtClean="0"/>
              <a:t>Calls</a:t>
            </a:r>
            <a:r>
              <a:rPr lang="es-ES" sz="1000" dirty="0" smtClean="0"/>
              <a:t> semanales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Teléfono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Mails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WhatsApp diario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5484775" y="2144067"/>
            <a:ext cx="14085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err="1" smtClean="0"/>
              <a:t>Partner</a:t>
            </a:r>
            <a:r>
              <a:rPr lang="es-ES" sz="1000" dirty="0" smtClean="0"/>
              <a:t> estratégico para acompañar a la compañía en su misión en España</a:t>
            </a:r>
          </a:p>
          <a:p>
            <a:endParaRPr lang="es-ES" sz="10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En concreto se acompaña en comunicación corporativa y reputación y en el área de </a:t>
            </a:r>
            <a:r>
              <a:rPr lang="es-ES" sz="1000" dirty="0" err="1" smtClean="0"/>
              <a:t>CropScience</a:t>
            </a:r>
            <a:r>
              <a:rPr lang="es-ES" sz="1000" dirty="0" smtClean="0"/>
              <a:t>, la especializada en agricultura. Se trata de una de las más estratégicas tras la compra de Monsanto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737114" y="2263337"/>
            <a:ext cx="15665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Elaboración narrativa corporativa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Envío notas de prensa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Gestión diaria con medios de comunicación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Organización de eventos mediáticos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3832844" y="4231089"/>
            <a:ext cx="14085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smtClean="0"/>
              <a:t>Actualidad corporativa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Aniversario en España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Actualidad sectorial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8681929" y="2251837"/>
            <a:ext cx="140851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Medios de comunicación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Asociaciones de pacientes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Sociedades médicas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Otras farmacéuticas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Tercer sector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Foco jóvenes y mujeres</a:t>
            </a:r>
          </a:p>
          <a:p>
            <a:endParaRPr lang="es-ES" sz="1000" dirty="0" smtClean="0"/>
          </a:p>
        </p:txBody>
      </p:sp>
      <p:sp>
        <p:nvSpPr>
          <p:cNvPr id="15" name="CuadroTexto 14"/>
          <p:cNvSpPr txBox="1"/>
          <p:nvPr/>
        </p:nvSpPr>
        <p:spPr>
          <a:xfrm>
            <a:off x="6327538" y="5713580"/>
            <a:ext cx="354969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Desde hace 5 años somos su agencia corporativa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Les acompañamos durante uno de los momentos mas relevantes de la compañía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Merco los ha escogido como una de las compañías mejor reputadas en España</a:t>
            </a:r>
            <a:endParaRPr lang="es-ES" sz="1000" dirty="0"/>
          </a:p>
        </p:txBody>
      </p:sp>
      <p:sp>
        <p:nvSpPr>
          <p:cNvPr id="16" name="CuadroTexto 15"/>
          <p:cNvSpPr txBox="1"/>
          <p:nvPr/>
        </p:nvSpPr>
        <p:spPr>
          <a:xfrm>
            <a:off x="2197593" y="2335001"/>
            <a:ext cx="13943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Big Van Ciencia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Parques Científicos y Tecnológicos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Asociaciones sectoriales de </a:t>
            </a:r>
            <a:r>
              <a:rPr lang="es-ES" sz="1000" dirty="0" err="1" smtClean="0"/>
              <a:t>farma</a:t>
            </a:r>
            <a:r>
              <a:rPr lang="es-ES" sz="1000" dirty="0" smtClean="0"/>
              <a:t> y de agricultura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0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000" dirty="0"/>
          </a:p>
        </p:txBody>
      </p:sp>
      <p:sp>
        <p:nvSpPr>
          <p:cNvPr id="17" name="CuadroTexto 16"/>
          <p:cNvSpPr txBox="1"/>
          <p:nvPr/>
        </p:nvSpPr>
        <p:spPr>
          <a:xfrm>
            <a:off x="7083352" y="2287307"/>
            <a:ext cx="14085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Gestión diaria a dos niveles: estratégica y táctica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dirty="0" smtClean="0"/>
              <a:t>Tienen bien identificado a quien tienen que dirigirse en cada momento</a:t>
            </a:r>
          </a:p>
        </p:txBody>
      </p:sp>
    </p:spTree>
    <p:extLst>
      <p:ext uri="{BB962C8B-B14F-4D97-AF65-F5344CB8AC3E}">
        <p14:creationId xmlns:p14="http://schemas.microsoft.com/office/powerpoint/2010/main" val="1140796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Mapa de empatía</a:t>
            </a:r>
            <a:endParaRPr lang="es-ES" dirty="0"/>
          </a:p>
        </p:txBody>
      </p:sp>
      <p:pic>
        <p:nvPicPr>
          <p:cNvPr id="2050" name="Picture 2" descr="Resultado de imagen de empathy ma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0" b="5969"/>
          <a:stretch/>
        </p:blipFill>
        <p:spPr bwMode="auto">
          <a:xfrm>
            <a:off x="1517662" y="1391512"/>
            <a:ext cx="8818304" cy="520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6655980" y="4167963"/>
            <a:ext cx="1004777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Reporta semanalmente su actividad a los miembros del Comité de Dirección</a:t>
            </a:r>
            <a:endParaRPr lang="es-ES" sz="900" dirty="0"/>
          </a:p>
        </p:txBody>
      </p:sp>
      <p:sp>
        <p:nvSpPr>
          <p:cNvPr id="8" name="CuadroTexto 7"/>
          <p:cNvSpPr txBox="1"/>
          <p:nvPr/>
        </p:nvSpPr>
        <p:spPr>
          <a:xfrm>
            <a:off x="4474533" y="4320363"/>
            <a:ext cx="1004777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Viaja habitualmente a Madrid para reunirse con periodistas</a:t>
            </a:r>
            <a:endParaRPr lang="es-ES" sz="900" dirty="0"/>
          </a:p>
        </p:txBody>
      </p:sp>
      <p:sp>
        <p:nvSpPr>
          <p:cNvPr id="9" name="CuadroTexto 8"/>
          <p:cNvSpPr txBox="1"/>
          <p:nvPr/>
        </p:nvSpPr>
        <p:spPr>
          <a:xfrm>
            <a:off x="3250017" y="4478079"/>
            <a:ext cx="100477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Pide reuniones mensuales con la directora de la cuenta</a:t>
            </a:r>
            <a:endParaRPr lang="es-ES" sz="900" dirty="0"/>
          </a:p>
        </p:txBody>
      </p:sp>
      <p:sp>
        <p:nvSpPr>
          <p:cNvPr id="10" name="CuadroTexto 9"/>
          <p:cNvSpPr txBox="1"/>
          <p:nvPr/>
        </p:nvSpPr>
        <p:spPr>
          <a:xfrm>
            <a:off x="3423807" y="1609215"/>
            <a:ext cx="100477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Tiene que demostrar que conoce el sector y a la compañía</a:t>
            </a:r>
            <a:endParaRPr lang="es-ES" sz="900" dirty="0"/>
          </a:p>
        </p:txBody>
      </p:sp>
      <p:sp>
        <p:nvSpPr>
          <p:cNvPr id="11" name="CuadroTexto 10"/>
          <p:cNvSpPr txBox="1"/>
          <p:nvPr/>
        </p:nvSpPr>
        <p:spPr>
          <a:xfrm>
            <a:off x="4474533" y="1740225"/>
            <a:ext cx="1004777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Construye relaciones de confianza a largo plazo con </a:t>
            </a:r>
            <a:r>
              <a:rPr lang="es-ES" sz="900" dirty="0" err="1" smtClean="0"/>
              <a:t>partners</a:t>
            </a:r>
            <a:r>
              <a:rPr lang="es-ES" sz="900" dirty="0" smtClean="0"/>
              <a:t> que le aportan valor</a:t>
            </a:r>
            <a:endParaRPr lang="es-ES" sz="9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6562681" y="1793745"/>
            <a:ext cx="1004777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Debe justificar internamente su presupuesto anual de comunicación</a:t>
            </a:r>
            <a:endParaRPr lang="es-ES" sz="900" dirty="0"/>
          </a:p>
        </p:txBody>
      </p:sp>
      <p:sp>
        <p:nvSpPr>
          <p:cNvPr id="13" name="CuadroTexto 12"/>
          <p:cNvSpPr txBox="1"/>
          <p:nvPr/>
        </p:nvSpPr>
        <p:spPr>
          <a:xfrm>
            <a:off x="7458365" y="2869940"/>
            <a:ext cx="1004777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Cuenta con uno de los equipos más amplios de comunicación del sector </a:t>
            </a:r>
            <a:r>
              <a:rPr lang="es-ES" sz="900" dirty="0" err="1" smtClean="0"/>
              <a:t>farma</a:t>
            </a:r>
            <a:r>
              <a:rPr lang="es-ES" sz="900" dirty="0" smtClean="0"/>
              <a:t> en España</a:t>
            </a:r>
            <a:endParaRPr lang="es-ES" sz="9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8572313" y="2384629"/>
            <a:ext cx="1004777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Se fija en las ideas creativas que llevan a cabo empresas de gran consumo</a:t>
            </a:r>
            <a:endParaRPr lang="es-ES" sz="900" dirty="0"/>
          </a:p>
        </p:txBody>
      </p:sp>
      <p:sp>
        <p:nvSpPr>
          <p:cNvPr id="15" name="CuadroTexto 14"/>
          <p:cNvSpPr txBox="1"/>
          <p:nvPr/>
        </p:nvSpPr>
        <p:spPr>
          <a:xfrm>
            <a:off x="8762144" y="3377402"/>
            <a:ext cx="1004777" cy="10618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Tiene en cuenta que no puede tomar decisiones al 100% ya que depende de las </a:t>
            </a:r>
            <a:r>
              <a:rPr lang="es-ES" sz="900" dirty="0" err="1" smtClean="0"/>
              <a:t>guidelines</a:t>
            </a:r>
            <a:r>
              <a:rPr lang="es-ES" sz="900" dirty="0" smtClean="0"/>
              <a:t> de global</a:t>
            </a:r>
            <a:endParaRPr lang="es-ES" sz="900" dirty="0"/>
          </a:p>
        </p:txBody>
      </p:sp>
      <p:sp>
        <p:nvSpPr>
          <p:cNvPr id="16" name="CuadroTexto 15"/>
          <p:cNvSpPr txBox="1"/>
          <p:nvPr/>
        </p:nvSpPr>
        <p:spPr>
          <a:xfrm>
            <a:off x="1923254" y="2315379"/>
            <a:ext cx="1004777" cy="16158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La anterior directora de comunicación estaba muy bien valorada en el sector y en la compañía, ha sido promocionada a un cargo en global</a:t>
            </a:r>
            <a:endParaRPr lang="es-ES" sz="900" dirty="0"/>
          </a:p>
        </p:txBody>
      </p:sp>
      <p:sp>
        <p:nvSpPr>
          <p:cNvPr id="17" name="CuadroTexto 16"/>
          <p:cNvSpPr txBox="1"/>
          <p:nvPr/>
        </p:nvSpPr>
        <p:spPr>
          <a:xfrm>
            <a:off x="3010362" y="2711869"/>
            <a:ext cx="1004777" cy="10618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En el último año ha cambiado por completo el equipo de dirección de la compañía en España</a:t>
            </a:r>
            <a:endParaRPr lang="es-ES" sz="900" dirty="0"/>
          </a:p>
        </p:txBody>
      </p:sp>
      <p:sp>
        <p:nvSpPr>
          <p:cNvPr id="18" name="CuadroTexto 17"/>
          <p:cNvSpPr txBox="1"/>
          <p:nvPr/>
        </p:nvSpPr>
        <p:spPr>
          <a:xfrm>
            <a:off x="2135370" y="4009891"/>
            <a:ext cx="1004777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900" dirty="0" smtClean="0"/>
              <a:t>Comunicación puede ser un buen motor de cambio de la cultura empresarial</a:t>
            </a:r>
            <a:endParaRPr lang="es-ES" sz="900" dirty="0"/>
          </a:p>
        </p:txBody>
      </p:sp>
      <p:sp>
        <p:nvSpPr>
          <p:cNvPr id="6" name="CuadroTexto 5"/>
          <p:cNvSpPr txBox="1"/>
          <p:nvPr/>
        </p:nvSpPr>
        <p:spPr>
          <a:xfrm>
            <a:off x="2235200" y="5614737"/>
            <a:ext cx="3384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50" dirty="0" smtClean="0"/>
              <a:t>La compañía se encuentro en uno de los momentos más complicados a nivel de reputación tras la compra de Monsanto el pasado mes de agosto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50" dirty="0" smtClean="0"/>
              <a:t>El equipo conoce mejor que ella la compañía</a:t>
            </a:r>
            <a:endParaRPr lang="es-ES" sz="1050" dirty="0"/>
          </a:p>
        </p:txBody>
      </p:sp>
      <p:sp>
        <p:nvSpPr>
          <p:cNvPr id="20" name="CuadroTexto 19"/>
          <p:cNvSpPr txBox="1"/>
          <p:nvPr/>
        </p:nvSpPr>
        <p:spPr>
          <a:xfrm>
            <a:off x="6521114" y="5659287"/>
            <a:ext cx="362284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50" dirty="0" smtClean="0"/>
              <a:t>Aporta ideas nuevas y frescas sobre lo que está ocurriendo en otros sectores que puede ser aplicable a la compañía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50" dirty="0" smtClean="0"/>
              <a:t>Los resultados la acompañan: los rankings siguen destacando a Bayer como una de las compañías mejor reputadas de España</a:t>
            </a:r>
            <a:endParaRPr lang="es-ES" sz="1050" dirty="0"/>
          </a:p>
        </p:txBody>
      </p:sp>
    </p:spTree>
    <p:extLst>
      <p:ext uri="{BB962C8B-B14F-4D97-AF65-F5344CB8AC3E}">
        <p14:creationId xmlns:p14="http://schemas.microsoft.com/office/powerpoint/2010/main" val="2036089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Nueva propuesta de valor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460" y="1606560"/>
            <a:ext cx="8093149" cy="4984407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867742" y="2215006"/>
            <a:ext cx="13233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Acompañarles en la elaboración del Plan de Comunicación Estratégico de 2020</a:t>
            </a:r>
            <a:endParaRPr lang="es-ES" sz="1000" dirty="0"/>
          </a:p>
        </p:txBody>
      </p:sp>
      <p:sp>
        <p:nvSpPr>
          <p:cNvPr id="6" name="CuadroTexto 5"/>
          <p:cNvSpPr txBox="1"/>
          <p:nvPr/>
        </p:nvSpPr>
        <p:spPr>
          <a:xfrm>
            <a:off x="3599858" y="4189635"/>
            <a:ext cx="17275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Semanalmente pasarles un ejemplo de casos de éxito de cosas que están pasando en el sector a modo de inspiración</a:t>
            </a:r>
            <a:endParaRPr lang="es-ES" sz="1000" dirty="0"/>
          </a:p>
        </p:txBody>
      </p:sp>
      <p:sp>
        <p:nvSpPr>
          <p:cNvPr id="7" name="CuadroTexto 6"/>
          <p:cNvSpPr txBox="1"/>
          <p:nvPr/>
        </p:nvSpPr>
        <p:spPr>
          <a:xfrm>
            <a:off x="2949555" y="5467245"/>
            <a:ext cx="26220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Durante los primeros meses sentirán menos dedicación del equipo senior para no aumentar el </a:t>
            </a:r>
            <a:r>
              <a:rPr lang="es-ES" sz="1000" dirty="0" err="1" smtClean="0"/>
              <a:t>overservice</a:t>
            </a:r>
            <a:endParaRPr lang="es-ES" sz="1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Hacer más eficientes los servicios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Externalizar aquello que no aporta valor</a:t>
            </a:r>
            <a:endParaRPr lang="es-ES" sz="1000" dirty="0"/>
          </a:p>
        </p:txBody>
      </p:sp>
      <p:sp>
        <p:nvSpPr>
          <p:cNvPr id="8" name="CuadroTexto 7"/>
          <p:cNvSpPr txBox="1"/>
          <p:nvPr/>
        </p:nvSpPr>
        <p:spPr>
          <a:xfrm>
            <a:off x="6861648" y="5562850"/>
            <a:ext cx="26220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Mantener la cuenta otros tres años más con el mismo nivel de satisfacción</a:t>
            </a:r>
            <a:endParaRPr lang="es-ES" sz="1000" dirty="0"/>
          </a:p>
        </p:txBody>
      </p:sp>
      <p:sp>
        <p:nvSpPr>
          <p:cNvPr id="9" name="CuadroTexto 8"/>
          <p:cNvSpPr txBox="1"/>
          <p:nvPr/>
        </p:nvSpPr>
        <p:spPr>
          <a:xfrm>
            <a:off x="6784771" y="3979144"/>
            <a:ext cx="15733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Priorizar reuniones presenciales más operativas y llamadas para temas urgentes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El seguimiento semanal será vía status</a:t>
            </a:r>
            <a:endParaRPr lang="es-ES" sz="1000" dirty="0"/>
          </a:p>
        </p:txBody>
      </p:sp>
      <p:sp>
        <p:nvSpPr>
          <p:cNvPr id="10" name="CuadroTexto 9"/>
          <p:cNvSpPr txBox="1"/>
          <p:nvPr/>
        </p:nvSpPr>
        <p:spPr>
          <a:xfrm>
            <a:off x="5353296" y="2215006"/>
            <a:ext cx="157336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err="1" smtClean="0"/>
              <a:t>Partner</a:t>
            </a:r>
            <a:r>
              <a:rPr lang="es-ES" sz="1000" dirty="0" smtClean="0"/>
              <a:t> de valor para el momento que están viviendo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Propuestas estratégicas y buena ejecución táctica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Trabajar también en el relacionamiento de Laura como </a:t>
            </a:r>
            <a:r>
              <a:rPr lang="es-ES" sz="1000" dirty="0" err="1" smtClean="0"/>
              <a:t>dircom</a:t>
            </a:r>
            <a:r>
              <a:rPr lang="es-ES" sz="1000" dirty="0" smtClean="0"/>
              <a:t> clave en el sector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Marcar unos </a:t>
            </a:r>
            <a:r>
              <a:rPr lang="es-ES" sz="1000" dirty="0" err="1" smtClean="0"/>
              <a:t>KPI’s</a:t>
            </a:r>
            <a:r>
              <a:rPr lang="es-ES" sz="1000" dirty="0" smtClean="0"/>
              <a:t> y </a:t>
            </a:r>
            <a:r>
              <a:rPr lang="es-ES" sz="1000" smtClean="0"/>
              <a:t>revisarlos trimestralmente</a:t>
            </a:r>
            <a:endParaRPr lang="es-ES" sz="1000" dirty="0"/>
          </a:p>
        </p:txBody>
      </p:sp>
      <p:sp>
        <p:nvSpPr>
          <p:cNvPr id="11" name="CuadroTexto 10"/>
          <p:cNvSpPr txBox="1"/>
          <p:nvPr/>
        </p:nvSpPr>
        <p:spPr>
          <a:xfrm>
            <a:off x="2162874" y="2235886"/>
            <a:ext cx="15733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Estudio Creativo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Digital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Trabajar en colaboración con el equipo de </a:t>
            </a:r>
            <a:r>
              <a:rPr lang="es-ES" sz="1000" dirty="0" err="1" smtClean="0"/>
              <a:t>Consumer</a:t>
            </a:r>
            <a:r>
              <a:rPr lang="es-ES" sz="1000" dirty="0" smtClean="0"/>
              <a:t> </a:t>
            </a:r>
            <a:r>
              <a:rPr lang="es-ES" sz="1000" dirty="0" err="1" smtClean="0"/>
              <a:t>Engagement</a:t>
            </a:r>
            <a:endParaRPr lang="es-ES" sz="10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8564132" y="2303329"/>
            <a:ext cx="15733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Priorizar público joven y medios de comunicación generalistas con temas en exclusiva</a:t>
            </a:r>
            <a:endParaRPr lang="es-ES" sz="10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6944563" y="2113001"/>
            <a:ext cx="157336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Medir anualmente el grado de satisfacción del cliente con una encuesta cuantitativa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000" dirty="0" smtClean="0"/>
              <a:t>En las reuniones mensuales poner encima de la mesa qué aspectos se podrían mejorar</a:t>
            </a:r>
            <a:endParaRPr lang="es-ES" sz="1000" dirty="0"/>
          </a:p>
        </p:txBody>
      </p:sp>
    </p:spTree>
    <p:extLst>
      <p:ext uri="{BB962C8B-B14F-4D97-AF65-F5344CB8AC3E}">
        <p14:creationId xmlns:p14="http://schemas.microsoft.com/office/powerpoint/2010/main" val="395379028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802</Words>
  <Application>Microsoft Office PowerPoint</Application>
  <PresentationFormat>Panorámica</PresentationFormat>
  <Paragraphs>94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Ejercicio Costumer Experience</vt:lpstr>
      <vt:lpstr>Buyer persona</vt:lpstr>
      <vt:lpstr>Modelo Canvas</vt:lpstr>
      <vt:lpstr>Mapa de empatía</vt:lpstr>
      <vt:lpstr>Nueva propuesta de valor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Ejercicio Costumer Experience</dc:title>
  <dc:creator>Carmen de la Llave Mira</dc:creator>
  <cp:lastModifiedBy>Carmen de la Llave Mira</cp:lastModifiedBy>
  <cp:revision>13</cp:revision>
  <dcterms:created xsi:type="dcterms:W3CDTF">2019-06-27T15:30:53Z</dcterms:created>
  <dcterms:modified xsi:type="dcterms:W3CDTF">2019-06-27T17:06:10Z</dcterms:modified>
</cp:coreProperties>
</file>